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diagrams/layout2.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handoutMasterIdLst>
    <p:handoutMasterId r:id="rId34"/>
  </p:handoutMasterIdLst>
  <p:sldIdLst>
    <p:sldId id="256" r:id="rId2"/>
    <p:sldId id="353" r:id="rId3"/>
    <p:sldId id="337" r:id="rId4"/>
    <p:sldId id="338" r:id="rId5"/>
    <p:sldId id="354" r:id="rId6"/>
    <p:sldId id="367" r:id="rId7"/>
    <p:sldId id="339" r:id="rId8"/>
    <p:sldId id="340" r:id="rId9"/>
    <p:sldId id="341" r:id="rId10"/>
    <p:sldId id="362" r:id="rId11"/>
    <p:sldId id="368" r:id="rId12"/>
    <p:sldId id="369" r:id="rId13"/>
    <p:sldId id="370" r:id="rId14"/>
    <p:sldId id="372" r:id="rId15"/>
    <p:sldId id="373" r:id="rId16"/>
    <p:sldId id="343" r:id="rId17"/>
    <p:sldId id="356" r:id="rId18"/>
    <p:sldId id="360" r:id="rId19"/>
    <p:sldId id="351" r:id="rId20"/>
    <p:sldId id="361" r:id="rId21"/>
    <p:sldId id="355" r:id="rId22"/>
    <p:sldId id="374" r:id="rId23"/>
    <p:sldId id="344" r:id="rId24"/>
    <p:sldId id="345" r:id="rId25"/>
    <p:sldId id="364" r:id="rId26"/>
    <p:sldId id="365" r:id="rId27"/>
    <p:sldId id="375" r:id="rId28"/>
    <p:sldId id="346" r:id="rId29"/>
    <p:sldId id="376" r:id="rId30"/>
    <p:sldId id="359" r:id="rId31"/>
    <p:sldId id="286" r:id="rId32"/>
  </p:sldIdLst>
  <p:sldSz cx="9144000" cy="6858000" type="screen4x3"/>
  <p:notesSz cx="6858000" cy="9144000"/>
  <p:defaultTextStyle>
    <a:defPPr>
      <a:defRPr lang="en-US"/>
    </a:defPPr>
    <a:lvl1pPr algn="l" rtl="0" fontAlgn="base">
      <a:spcBef>
        <a:spcPct val="0"/>
      </a:spcBef>
      <a:spcAft>
        <a:spcPct val="0"/>
      </a:spcAft>
      <a:defRPr sz="3600" kern="1200">
        <a:solidFill>
          <a:schemeClr val="tx1"/>
        </a:solidFill>
        <a:latin typeface="Tahoma" pitchFamily="34" charset="0"/>
        <a:ea typeface="幼圆" pitchFamily="49" charset="-122"/>
        <a:cs typeface="+mn-cs"/>
      </a:defRPr>
    </a:lvl1pPr>
    <a:lvl2pPr marL="457200" algn="l" rtl="0" fontAlgn="base">
      <a:spcBef>
        <a:spcPct val="0"/>
      </a:spcBef>
      <a:spcAft>
        <a:spcPct val="0"/>
      </a:spcAft>
      <a:defRPr sz="3600" kern="1200">
        <a:solidFill>
          <a:schemeClr val="tx1"/>
        </a:solidFill>
        <a:latin typeface="Tahoma" pitchFamily="34" charset="0"/>
        <a:ea typeface="幼圆" pitchFamily="49" charset="-122"/>
        <a:cs typeface="+mn-cs"/>
      </a:defRPr>
    </a:lvl2pPr>
    <a:lvl3pPr marL="914400" algn="l" rtl="0" fontAlgn="base">
      <a:spcBef>
        <a:spcPct val="0"/>
      </a:spcBef>
      <a:spcAft>
        <a:spcPct val="0"/>
      </a:spcAft>
      <a:defRPr sz="3600" kern="1200">
        <a:solidFill>
          <a:schemeClr val="tx1"/>
        </a:solidFill>
        <a:latin typeface="Tahoma" pitchFamily="34" charset="0"/>
        <a:ea typeface="幼圆" pitchFamily="49" charset="-122"/>
        <a:cs typeface="+mn-cs"/>
      </a:defRPr>
    </a:lvl3pPr>
    <a:lvl4pPr marL="1371600" algn="l" rtl="0" fontAlgn="base">
      <a:spcBef>
        <a:spcPct val="0"/>
      </a:spcBef>
      <a:spcAft>
        <a:spcPct val="0"/>
      </a:spcAft>
      <a:defRPr sz="3600" kern="1200">
        <a:solidFill>
          <a:schemeClr val="tx1"/>
        </a:solidFill>
        <a:latin typeface="Tahoma" pitchFamily="34" charset="0"/>
        <a:ea typeface="幼圆" pitchFamily="49" charset="-122"/>
        <a:cs typeface="+mn-cs"/>
      </a:defRPr>
    </a:lvl4pPr>
    <a:lvl5pPr marL="1828800" algn="l" rtl="0" fontAlgn="base">
      <a:spcBef>
        <a:spcPct val="0"/>
      </a:spcBef>
      <a:spcAft>
        <a:spcPct val="0"/>
      </a:spcAft>
      <a:defRPr sz="3600" kern="1200">
        <a:solidFill>
          <a:schemeClr val="tx1"/>
        </a:solidFill>
        <a:latin typeface="Tahoma" pitchFamily="34" charset="0"/>
        <a:ea typeface="幼圆" pitchFamily="49" charset="-122"/>
        <a:cs typeface="+mn-cs"/>
      </a:defRPr>
    </a:lvl5pPr>
    <a:lvl6pPr marL="2286000" algn="l" defTabSz="914400" rtl="0" eaLnBrk="1" latinLnBrk="0" hangingPunct="1">
      <a:defRPr sz="3600" kern="1200">
        <a:solidFill>
          <a:schemeClr val="tx1"/>
        </a:solidFill>
        <a:latin typeface="Tahoma" pitchFamily="34" charset="0"/>
        <a:ea typeface="幼圆" pitchFamily="49" charset="-122"/>
        <a:cs typeface="+mn-cs"/>
      </a:defRPr>
    </a:lvl6pPr>
    <a:lvl7pPr marL="2743200" algn="l" defTabSz="914400" rtl="0" eaLnBrk="1" latinLnBrk="0" hangingPunct="1">
      <a:defRPr sz="3600" kern="1200">
        <a:solidFill>
          <a:schemeClr val="tx1"/>
        </a:solidFill>
        <a:latin typeface="Tahoma" pitchFamily="34" charset="0"/>
        <a:ea typeface="幼圆" pitchFamily="49" charset="-122"/>
        <a:cs typeface="+mn-cs"/>
      </a:defRPr>
    </a:lvl7pPr>
    <a:lvl8pPr marL="3200400" algn="l" defTabSz="914400" rtl="0" eaLnBrk="1" latinLnBrk="0" hangingPunct="1">
      <a:defRPr sz="3600" kern="1200">
        <a:solidFill>
          <a:schemeClr val="tx1"/>
        </a:solidFill>
        <a:latin typeface="Tahoma" pitchFamily="34" charset="0"/>
        <a:ea typeface="幼圆" pitchFamily="49" charset="-122"/>
        <a:cs typeface="+mn-cs"/>
      </a:defRPr>
    </a:lvl8pPr>
    <a:lvl9pPr marL="3657600" algn="l" defTabSz="914400" rtl="0" eaLnBrk="1" latinLnBrk="0" hangingPunct="1">
      <a:defRPr sz="3600" kern="1200">
        <a:solidFill>
          <a:schemeClr val="tx1"/>
        </a:solidFill>
        <a:latin typeface="Tahoma" pitchFamily="34" charset="0"/>
        <a:ea typeface="幼圆" pitchFamily="49"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06699"/>
    <a:srgbClr val="990000"/>
    <a:srgbClr val="808080"/>
    <a:srgbClr val="FFCCFF"/>
    <a:srgbClr val="008080"/>
    <a:srgbClr val="006666"/>
    <a:srgbClr val="333333"/>
  </p:clrMru>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6405" autoAdjust="0"/>
    <p:restoredTop sz="98477" autoAdjust="0"/>
  </p:normalViewPr>
  <p:slideViewPr>
    <p:cSldViewPr>
      <p:cViewPr>
        <p:scale>
          <a:sx n="75" d="100"/>
          <a:sy n="75" d="100"/>
        </p:scale>
        <p:origin x="-1428"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6" d="100"/>
          <a:sy n="66" d="100"/>
        </p:scale>
        <p:origin x="0" y="0"/>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___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zh-CN"/>
  <c:style val="18"/>
  <c:chart>
    <c:view3D>
      <c:rAngAx val="1"/>
    </c:view3D>
    <c:plotArea>
      <c:layout>
        <c:manualLayout>
          <c:layoutTarget val="inner"/>
          <c:xMode val="edge"/>
          <c:yMode val="edge"/>
          <c:x val="0.30202678774326963"/>
          <c:y val="3.5455197016180023E-2"/>
          <c:w val="0.46597248324912977"/>
          <c:h val="0.92908960596763956"/>
        </c:manualLayout>
      </c:layout>
      <c:bar3DChart>
        <c:barDir val="bar"/>
        <c:grouping val="clustered"/>
        <c:ser>
          <c:idx val="0"/>
          <c:order val="0"/>
          <c:tx>
            <c:strRef>
              <c:f>Sheet1!$B$1</c:f>
              <c:strCache>
                <c:ptCount val="1"/>
                <c:pt idx="0">
                  <c:v>MC1200</c:v>
                </c:pt>
              </c:strCache>
            </c:strRef>
          </c:tx>
          <c:dLbls>
            <c:dLbl>
              <c:idx val="0"/>
              <c:layout/>
              <c:tx>
                <c:rich>
                  <a:bodyPr/>
                  <a:lstStyle/>
                  <a:p>
                    <a:r>
                      <a:rPr lang="en-US" sz="1600" dirty="0" smtClean="0">
                        <a:latin typeface="微软雅黑" pitchFamily="34" charset="-122"/>
                        <a:ea typeface="微软雅黑" pitchFamily="34" charset="-122"/>
                      </a:rPr>
                      <a:t>&lt;4</a:t>
                    </a:r>
                    <a:r>
                      <a:rPr lang="zh-CN" altLang="en-US" sz="1600" dirty="0" smtClean="0">
                        <a:latin typeface="微软雅黑" pitchFamily="34" charset="-122"/>
                        <a:ea typeface="微软雅黑" pitchFamily="34" charset="-122"/>
                      </a:rPr>
                      <a:t>千</a:t>
                    </a:r>
                    <a:endParaRPr lang="en-US" sz="1600" dirty="0">
                      <a:latin typeface="微软雅黑" pitchFamily="34" charset="-122"/>
                      <a:ea typeface="微软雅黑" pitchFamily="34" charset="-122"/>
                    </a:endParaRPr>
                  </a:p>
                </c:rich>
              </c:tx>
              <c:showVal val="1"/>
            </c:dLbl>
            <c:dLbl>
              <c:idx val="1"/>
              <c:layout/>
              <c:tx>
                <c:rich>
                  <a:bodyPr/>
                  <a:lstStyle/>
                  <a:p>
                    <a:r>
                      <a:rPr lang="en-US" sz="1600" dirty="0" smtClean="0">
                        <a:latin typeface="微软雅黑" pitchFamily="34" charset="-122"/>
                        <a:ea typeface="微软雅黑" pitchFamily="34" charset="-122"/>
                      </a:rPr>
                      <a:t>800</a:t>
                    </a:r>
                    <a:r>
                      <a:rPr lang="en-US" altLang="zh-CN" sz="1600" dirty="0" smtClean="0">
                        <a:latin typeface="微软雅黑" pitchFamily="34" charset="-122"/>
                        <a:ea typeface="微软雅黑" pitchFamily="34" charset="-122"/>
                      </a:rPr>
                      <a:t>M</a:t>
                    </a:r>
                    <a:r>
                      <a:rPr lang="en-US" sz="1600" dirty="0" smtClean="0">
                        <a:latin typeface="微软雅黑" pitchFamily="34" charset="-122"/>
                        <a:ea typeface="微软雅黑" pitchFamily="34" charset="-122"/>
                      </a:rPr>
                      <a:t>b</a:t>
                    </a:r>
                    <a:r>
                      <a:rPr lang="en-US" altLang="zh-CN" sz="1600" dirty="0" smtClean="0">
                        <a:latin typeface="微软雅黑" pitchFamily="34" charset="-122"/>
                        <a:ea typeface="微软雅黑" pitchFamily="34" charset="-122"/>
                      </a:rPr>
                      <a:t>ps</a:t>
                    </a:r>
                    <a:endParaRPr lang="zh-CN" altLang="en-US" sz="1600" dirty="0">
                      <a:latin typeface="微软雅黑" pitchFamily="34" charset="-122"/>
                      <a:ea typeface="微软雅黑" pitchFamily="34" charset="-122"/>
                    </a:endParaRPr>
                  </a:p>
                </c:rich>
              </c:tx>
              <c:showVal val="1"/>
            </c:dLbl>
            <c:dLbl>
              <c:idx val="2"/>
              <c:layout/>
              <c:tx>
                <c:rich>
                  <a:bodyPr/>
                  <a:lstStyle/>
                  <a:p>
                    <a:r>
                      <a:rPr lang="en-US" sz="1600" dirty="0" smtClean="0">
                        <a:latin typeface="微软雅黑" pitchFamily="34" charset="-122"/>
                        <a:ea typeface="微软雅黑" pitchFamily="34" charset="-122"/>
                      </a:rPr>
                      <a:t>3</a:t>
                    </a:r>
                    <a:r>
                      <a:rPr lang="en-US" altLang="zh-CN" sz="1600" dirty="0" smtClean="0">
                        <a:latin typeface="微软雅黑" pitchFamily="34" charset="-122"/>
                        <a:ea typeface="微软雅黑" pitchFamily="34" charset="-122"/>
                      </a:rPr>
                      <a:t>Gbps</a:t>
                    </a:r>
                    <a:endParaRPr lang="en-US" sz="1600" dirty="0">
                      <a:latin typeface="微软雅黑" pitchFamily="34" charset="-122"/>
                      <a:ea typeface="微软雅黑" pitchFamily="34" charset="-122"/>
                    </a:endParaRPr>
                  </a:p>
                </c:rich>
              </c:tx>
              <c:showVal val="1"/>
            </c:dLbl>
            <c:txPr>
              <a:bodyPr/>
              <a:lstStyle/>
              <a:p>
                <a:pPr>
                  <a:defRPr sz="1600">
                    <a:latin typeface="微软雅黑" pitchFamily="34" charset="-122"/>
                    <a:ea typeface="微软雅黑" pitchFamily="34" charset="-122"/>
                  </a:defRPr>
                </a:pPr>
                <a:endParaRPr lang="zh-CN"/>
              </a:p>
            </c:txPr>
            <c:showVal val="1"/>
          </c:dLbls>
          <c:cat>
            <c:strRef>
              <c:f>Sheet1!$A$2:$A$5</c:f>
              <c:strCache>
                <c:ptCount val="4"/>
                <c:pt idx="1">
                  <c:v>64B 小包(Mbps)</c:v>
                </c:pt>
                <c:pt idx="2">
                  <c:v>1518 大包(Mbps)</c:v>
                </c:pt>
                <c:pt idx="3">
                  <c:v>报文转发能力(Kpps)</c:v>
                </c:pt>
              </c:strCache>
            </c:strRef>
          </c:cat>
          <c:val>
            <c:numRef>
              <c:f>Sheet1!$B$2:$B$5</c:f>
              <c:numCache>
                <c:formatCode>General</c:formatCode>
                <c:ptCount val="4"/>
                <c:pt idx="1">
                  <c:v>800</c:v>
                </c:pt>
                <c:pt idx="2">
                  <c:v>3000</c:v>
                </c:pt>
                <c:pt idx="3">
                  <c:v>1200</c:v>
                </c:pt>
              </c:numCache>
            </c:numRef>
          </c:val>
        </c:ser>
        <c:ser>
          <c:idx val="1"/>
          <c:order val="1"/>
          <c:tx>
            <c:strRef>
              <c:f>Sheet1!$C$1</c:f>
              <c:strCache>
                <c:ptCount val="1"/>
                <c:pt idx="0">
                  <c:v>MC1400</c:v>
                </c:pt>
              </c:strCache>
            </c:strRef>
          </c:tx>
          <c:dLbls>
            <c:dLbl>
              <c:idx val="0"/>
              <c:layout/>
              <c:tx>
                <c:rich>
                  <a:bodyPr/>
                  <a:lstStyle/>
                  <a:p>
                    <a:r>
                      <a:rPr lang="en-US" sz="1600" dirty="0" smtClean="0">
                        <a:latin typeface="微软雅黑" pitchFamily="34" charset="-122"/>
                        <a:ea typeface="微软雅黑" pitchFamily="34" charset="-122"/>
                      </a:rPr>
                      <a:t>1.2</a:t>
                    </a:r>
                    <a:r>
                      <a:rPr lang="zh-CN" altLang="en-US" sz="1600" dirty="0" smtClean="0">
                        <a:latin typeface="微软雅黑" pitchFamily="34" charset="-122"/>
                        <a:ea typeface="微软雅黑" pitchFamily="34" charset="-122"/>
                      </a:rPr>
                      <a:t>万</a:t>
                    </a:r>
                    <a:endParaRPr lang="en-US" sz="1600" dirty="0">
                      <a:latin typeface="微软雅黑" pitchFamily="34" charset="-122"/>
                      <a:ea typeface="微软雅黑" pitchFamily="34" charset="-122"/>
                    </a:endParaRPr>
                  </a:p>
                </c:rich>
              </c:tx>
              <c:showVal val="1"/>
            </c:dLbl>
            <c:dLbl>
              <c:idx val="1"/>
              <c:layout/>
              <c:tx>
                <c:rich>
                  <a:bodyPr/>
                  <a:lstStyle/>
                  <a:p>
                    <a:r>
                      <a:rPr lang="en-US" sz="1600" dirty="0" smtClean="0">
                        <a:latin typeface="微软雅黑" pitchFamily="34" charset="-122"/>
                        <a:ea typeface="微软雅黑" pitchFamily="34" charset="-122"/>
                      </a:rPr>
                      <a:t>2.4</a:t>
                    </a:r>
                    <a:r>
                      <a:rPr lang="en-US" altLang="zh-CN" sz="1600" dirty="0" smtClean="0">
                        <a:latin typeface="微软雅黑" pitchFamily="34" charset="-122"/>
                        <a:ea typeface="微软雅黑" pitchFamily="34" charset="-122"/>
                      </a:rPr>
                      <a:t>Gbps</a:t>
                    </a:r>
                    <a:endParaRPr lang="en-US" sz="1600" dirty="0">
                      <a:latin typeface="微软雅黑" pitchFamily="34" charset="-122"/>
                      <a:ea typeface="微软雅黑" pitchFamily="34" charset="-122"/>
                    </a:endParaRPr>
                  </a:p>
                </c:rich>
              </c:tx>
              <c:showVal val="1"/>
            </c:dLbl>
            <c:dLbl>
              <c:idx val="2"/>
              <c:layout/>
              <c:tx>
                <c:rich>
                  <a:bodyPr/>
                  <a:lstStyle/>
                  <a:p>
                    <a:r>
                      <a:rPr lang="en-US" sz="1600" dirty="0" smtClean="0">
                        <a:latin typeface="微软雅黑" pitchFamily="34" charset="-122"/>
                        <a:ea typeface="微软雅黑" pitchFamily="34" charset="-122"/>
                      </a:rPr>
                      <a:t>4</a:t>
                    </a:r>
                    <a:r>
                      <a:rPr lang="en-US" altLang="zh-CN" sz="1600" dirty="0" smtClean="0">
                        <a:latin typeface="微软雅黑" pitchFamily="34" charset="-122"/>
                        <a:ea typeface="微软雅黑" pitchFamily="34" charset="-122"/>
                      </a:rPr>
                      <a:t>Gbps</a:t>
                    </a:r>
                    <a:endParaRPr lang="en-US" sz="1600" dirty="0" smtClean="0">
                      <a:latin typeface="微软雅黑" pitchFamily="34" charset="-122"/>
                      <a:ea typeface="微软雅黑" pitchFamily="34" charset="-122"/>
                    </a:endParaRPr>
                  </a:p>
                </c:rich>
              </c:tx>
              <c:showVal val="1"/>
            </c:dLbl>
            <c:txPr>
              <a:bodyPr/>
              <a:lstStyle/>
              <a:p>
                <a:pPr>
                  <a:defRPr sz="1600">
                    <a:latin typeface="微软雅黑" pitchFamily="34" charset="-122"/>
                    <a:ea typeface="微软雅黑" pitchFamily="34" charset="-122"/>
                  </a:defRPr>
                </a:pPr>
                <a:endParaRPr lang="zh-CN"/>
              </a:p>
            </c:txPr>
            <c:showVal val="1"/>
          </c:dLbls>
          <c:cat>
            <c:strRef>
              <c:f>Sheet1!$A$2:$A$5</c:f>
              <c:strCache>
                <c:ptCount val="4"/>
                <c:pt idx="1">
                  <c:v>64B 小包(Mbps)</c:v>
                </c:pt>
                <c:pt idx="2">
                  <c:v>1518 大包(Mbps)</c:v>
                </c:pt>
                <c:pt idx="3">
                  <c:v>报文转发能力(Kpps)</c:v>
                </c:pt>
              </c:strCache>
            </c:strRef>
          </c:cat>
          <c:val>
            <c:numRef>
              <c:f>Sheet1!$C$2:$C$5</c:f>
              <c:numCache>
                <c:formatCode>General</c:formatCode>
                <c:ptCount val="4"/>
                <c:pt idx="1">
                  <c:v>2400</c:v>
                </c:pt>
                <c:pt idx="2">
                  <c:v>10000</c:v>
                </c:pt>
                <c:pt idx="3">
                  <c:v>3600</c:v>
                </c:pt>
              </c:numCache>
            </c:numRef>
          </c:val>
        </c:ser>
        <c:ser>
          <c:idx val="2"/>
          <c:order val="2"/>
          <c:tx>
            <c:strRef>
              <c:f>Sheet1!$D$1</c:f>
              <c:strCache>
                <c:ptCount val="1"/>
                <c:pt idx="0">
                  <c:v>MC3600</c:v>
                </c:pt>
              </c:strCache>
            </c:strRef>
          </c:tx>
          <c:dLbls>
            <c:dLbl>
              <c:idx val="0"/>
              <c:layout/>
              <c:tx>
                <c:rich>
                  <a:bodyPr/>
                  <a:lstStyle/>
                  <a:p>
                    <a:r>
                      <a:rPr lang="en-US" sz="1600" dirty="0" smtClean="0">
                        <a:latin typeface="微软雅黑" pitchFamily="34" charset="-122"/>
                        <a:ea typeface="微软雅黑" pitchFamily="34" charset="-122"/>
                      </a:rPr>
                      <a:t>5</a:t>
                    </a:r>
                    <a:r>
                      <a:rPr lang="zh-CN" altLang="en-US" sz="1600" dirty="0" smtClean="0">
                        <a:latin typeface="微软雅黑" pitchFamily="34" charset="-122"/>
                        <a:ea typeface="微软雅黑" pitchFamily="34" charset="-122"/>
                      </a:rPr>
                      <a:t>千</a:t>
                    </a:r>
                    <a:endParaRPr lang="en-US" sz="1600" dirty="0">
                      <a:latin typeface="微软雅黑" pitchFamily="34" charset="-122"/>
                      <a:ea typeface="微软雅黑" pitchFamily="34" charset="-122"/>
                    </a:endParaRPr>
                  </a:p>
                </c:rich>
              </c:tx>
              <c:showVal val="1"/>
            </c:dLbl>
            <c:dLbl>
              <c:idx val="1"/>
              <c:layout/>
              <c:tx>
                <c:rich>
                  <a:bodyPr/>
                  <a:lstStyle/>
                  <a:p>
                    <a:r>
                      <a:rPr lang="en-US" altLang="zh-CN" sz="1600" dirty="0" smtClean="0">
                        <a:latin typeface="微软雅黑" pitchFamily="34" charset="-122"/>
                        <a:ea typeface="微软雅黑" pitchFamily="34" charset="-122"/>
                      </a:rPr>
                      <a:t>8G</a:t>
                    </a:r>
                    <a:r>
                      <a:rPr lang="en-US" sz="1600" dirty="0" smtClean="0">
                        <a:latin typeface="微软雅黑" pitchFamily="34" charset="-122"/>
                        <a:ea typeface="微软雅黑" pitchFamily="34" charset="-122"/>
                      </a:rPr>
                      <a:t>bps</a:t>
                    </a:r>
                    <a:endParaRPr lang="en-US" sz="1600" dirty="0">
                      <a:latin typeface="微软雅黑" pitchFamily="34" charset="-122"/>
                      <a:ea typeface="微软雅黑" pitchFamily="34" charset="-122"/>
                    </a:endParaRPr>
                  </a:p>
                </c:rich>
              </c:tx>
              <c:showVal val="1"/>
            </c:dLbl>
            <c:dLbl>
              <c:idx val="2"/>
              <c:layout/>
              <c:tx>
                <c:rich>
                  <a:bodyPr/>
                  <a:lstStyle/>
                  <a:p>
                    <a:r>
                      <a:rPr lang="en-US" altLang="zh-CN" sz="1600" dirty="0" smtClean="0">
                        <a:latin typeface="微软雅黑" pitchFamily="34" charset="-122"/>
                        <a:ea typeface="微软雅黑" pitchFamily="34" charset="-122"/>
                      </a:rPr>
                      <a:t>20Gbps</a:t>
                    </a:r>
                    <a:endParaRPr lang="zh-CN" altLang="en-US" sz="1600" dirty="0" smtClean="0">
                      <a:latin typeface="微软雅黑" pitchFamily="34" charset="-122"/>
                      <a:ea typeface="微软雅黑" pitchFamily="34" charset="-122"/>
                    </a:endParaRPr>
                  </a:p>
                </c:rich>
              </c:tx>
              <c:showVal val="1"/>
            </c:dLbl>
            <c:dLbl>
              <c:idx val="3"/>
              <c:layout/>
              <c:tx>
                <c:rich>
                  <a:bodyPr/>
                  <a:lstStyle/>
                  <a:p>
                    <a:r>
                      <a:rPr lang="en-US" altLang="en-US" smtClean="0"/>
                      <a:t>12000</a:t>
                    </a:r>
                    <a:endParaRPr lang="en-US" altLang="en-US"/>
                  </a:p>
                </c:rich>
              </c:tx>
              <c:showVal val="1"/>
            </c:dLbl>
            <c:txPr>
              <a:bodyPr/>
              <a:lstStyle/>
              <a:p>
                <a:pPr>
                  <a:defRPr sz="1600">
                    <a:latin typeface="微软雅黑" pitchFamily="34" charset="-122"/>
                    <a:ea typeface="微软雅黑" pitchFamily="34" charset="-122"/>
                  </a:defRPr>
                </a:pPr>
                <a:endParaRPr lang="zh-CN"/>
              </a:p>
            </c:txPr>
            <c:showVal val="1"/>
          </c:dLbls>
          <c:cat>
            <c:strRef>
              <c:f>Sheet1!$A$2:$A$5</c:f>
              <c:strCache>
                <c:ptCount val="4"/>
                <c:pt idx="1">
                  <c:v>64B 小包(Mbps)</c:v>
                </c:pt>
                <c:pt idx="2">
                  <c:v>1518 大包(Mbps)</c:v>
                </c:pt>
                <c:pt idx="3">
                  <c:v>报文转发能力(Kpps)</c:v>
                </c:pt>
              </c:strCache>
            </c:strRef>
          </c:cat>
          <c:val>
            <c:numRef>
              <c:f>Sheet1!$D$2:$D$5</c:f>
              <c:numCache>
                <c:formatCode>General</c:formatCode>
                <c:ptCount val="4"/>
                <c:pt idx="1">
                  <c:v>8000</c:v>
                </c:pt>
                <c:pt idx="2">
                  <c:v>20000</c:v>
                </c:pt>
                <c:pt idx="3">
                  <c:v>15000</c:v>
                </c:pt>
              </c:numCache>
            </c:numRef>
          </c:val>
        </c:ser>
        <c:shape val="box"/>
        <c:axId val="84003456"/>
        <c:axId val="9978240"/>
        <c:axId val="0"/>
      </c:bar3DChart>
      <c:catAx>
        <c:axId val="84003456"/>
        <c:scaling>
          <c:orientation val="minMax"/>
        </c:scaling>
        <c:axPos val="l"/>
        <c:tickLblPos val="nextTo"/>
        <c:txPr>
          <a:bodyPr/>
          <a:lstStyle/>
          <a:p>
            <a:pPr>
              <a:defRPr>
                <a:latin typeface="微软雅黑" pitchFamily="34" charset="-122"/>
                <a:ea typeface="微软雅黑" pitchFamily="34" charset="-122"/>
              </a:defRPr>
            </a:pPr>
            <a:endParaRPr lang="zh-CN"/>
          </a:p>
        </c:txPr>
        <c:crossAx val="9978240"/>
        <c:crosses val="autoZero"/>
        <c:auto val="1"/>
        <c:lblAlgn val="ctr"/>
        <c:lblOffset val="100"/>
      </c:catAx>
      <c:valAx>
        <c:axId val="9978240"/>
        <c:scaling>
          <c:orientation val="minMax"/>
        </c:scaling>
        <c:delete val="1"/>
        <c:axPos val="b"/>
        <c:majorGridlines/>
        <c:numFmt formatCode="General" sourceLinked="1"/>
        <c:tickLblPos val="none"/>
        <c:crossAx val="84003456"/>
        <c:crosses val="autoZero"/>
        <c:crossBetween val="between"/>
      </c:valAx>
    </c:plotArea>
    <c:legend>
      <c:legendPos val="r"/>
      <c:layout>
        <c:manualLayout>
          <c:xMode val="edge"/>
          <c:yMode val="edge"/>
          <c:x val="0.82789050629375804"/>
          <c:y val="0.66993927187156765"/>
          <c:w val="0.15926844441051644"/>
          <c:h val="0.28542220363312981"/>
        </c:manualLayout>
      </c:layout>
      <c:txPr>
        <a:bodyPr/>
        <a:lstStyle/>
        <a:p>
          <a:pPr>
            <a:defRPr>
              <a:latin typeface="微软雅黑" pitchFamily="34" charset="-122"/>
              <a:ea typeface="微软雅黑" pitchFamily="34" charset="-122"/>
            </a:defRPr>
          </a:pPr>
          <a:endParaRPr lang="zh-CN"/>
        </a:p>
      </c:txPr>
    </c:legend>
    <c:plotVisOnly val="1"/>
    <c:dispBlanksAs val="gap"/>
  </c:chart>
  <c:txPr>
    <a:bodyPr/>
    <a:lstStyle/>
    <a:p>
      <a:pPr>
        <a:defRPr sz="1800"/>
      </a:pPr>
      <a:endParaRPr lang="zh-CN"/>
    </a:p>
  </c:txPr>
  <c:externalData r:id="rId1"/>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0C8B3F2-3895-4552-B862-8EF8A52661E8}" type="doc">
      <dgm:prSet loTypeId="urn:microsoft.com/office/officeart/2005/8/layout/radial4" loCatId="relationship" qsTypeId="urn:microsoft.com/office/officeart/2005/8/quickstyle/3d9" qsCatId="3D" csTypeId="urn:microsoft.com/office/officeart/2005/8/colors/accent1_2" csCatId="accent1" phldr="1"/>
      <dgm:spPr/>
      <dgm:t>
        <a:bodyPr/>
        <a:lstStyle/>
        <a:p>
          <a:endParaRPr lang="zh-CN" altLang="en-US"/>
        </a:p>
      </dgm:t>
    </dgm:pt>
    <dgm:pt modelId="{95D318E6-3040-4AB4-B240-C31BEA96D392}">
      <dgm:prSet phldrT="[文本]" custT="1"/>
      <dgm:spPr>
        <a:solidFill>
          <a:schemeClr val="bg2">
            <a:lumMod val="20000"/>
            <a:lumOff val="80000"/>
          </a:schemeClr>
        </a:solidFill>
      </dgm:spPr>
      <dgm:t>
        <a:bodyPr/>
        <a:lstStyle/>
        <a:p>
          <a:r>
            <a:rPr lang="en-US" altLang="zh-CN" sz="8000" dirty="0" smtClean="0">
              <a:solidFill>
                <a:srgbClr val="FF0000"/>
              </a:solidFill>
              <a:latin typeface="微软雅黑" pitchFamily="34" charset="-122"/>
              <a:ea typeface="微软雅黑" pitchFamily="34" charset="-122"/>
            </a:rPr>
            <a:t>?</a:t>
          </a:r>
          <a:endParaRPr lang="zh-CN" altLang="en-US" sz="8000" dirty="0">
            <a:solidFill>
              <a:srgbClr val="FF0000"/>
            </a:solidFill>
            <a:latin typeface="微软雅黑" pitchFamily="34" charset="-122"/>
            <a:ea typeface="微软雅黑" pitchFamily="34" charset="-122"/>
          </a:endParaRPr>
        </a:p>
      </dgm:t>
    </dgm:pt>
    <dgm:pt modelId="{77EB0B56-4FD7-4415-BF81-9322C9178A2B}" type="parTrans" cxnId="{D0F2A22C-1D45-4F62-BA6E-B403B7978A7C}">
      <dgm:prSet/>
      <dgm:spPr/>
      <dgm:t>
        <a:bodyPr/>
        <a:lstStyle/>
        <a:p>
          <a:endParaRPr lang="zh-CN" altLang="en-US"/>
        </a:p>
      </dgm:t>
    </dgm:pt>
    <dgm:pt modelId="{1AA04934-DA2F-470A-833B-F2DC58F03BD1}" type="sibTrans" cxnId="{D0F2A22C-1D45-4F62-BA6E-B403B7978A7C}">
      <dgm:prSet/>
      <dgm:spPr/>
      <dgm:t>
        <a:bodyPr/>
        <a:lstStyle/>
        <a:p>
          <a:endParaRPr lang="zh-CN" altLang="en-US"/>
        </a:p>
      </dgm:t>
    </dgm:pt>
    <dgm:pt modelId="{34D8C261-C9B4-43E3-AF8C-CC795405F8BA}">
      <dgm:prSet phldrT="[文本]" custT="1"/>
      <dgm:spPr>
        <a:solidFill>
          <a:srgbClr val="C00000"/>
        </a:solidFill>
      </dgm:spPr>
      <dgm:t>
        <a:bodyPr/>
        <a:lstStyle/>
        <a:p>
          <a:r>
            <a:rPr lang="zh-CN" altLang="en-US" sz="3200" dirty="0" smtClean="0">
              <a:solidFill>
                <a:schemeClr val="tx1"/>
              </a:solidFill>
              <a:latin typeface="微软雅黑" pitchFamily="34" charset="-122"/>
              <a:ea typeface="微软雅黑" pitchFamily="34" charset="-122"/>
            </a:rPr>
            <a:t>多功能低性能</a:t>
          </a:r>
          <a:endParaRPr lang="zh-CN" altLang="en-US" sz="3200" dirty="0">
            <a:solidFill>
              <a:schemeClr val="tx1"/>
            </a:solidFill>
            <a:latin typeface="微软雅黑" pitchFamily="34" charset="-122"/>
            <a:ea typeface="微软雅黑" pitchFamily="34" charset="-122"/>
          </a:endParaRPr>
        </a:p>
      </dgm:t>
    </dgm:pt>
    <dgm:pt modelId="{5F527106-D6CA-447E-995D-8A5C17721886}" type="parTrans" cxnId="{15A592CE-D54B-4936-8E85-49B329C6B89A}">
      <dgm:prSet/>
      <dgm:spPr/>
      <dgm:t>
        <a:bodyPr/>
        <a:lstStyle/>
        <a:p>
          <a:endParaRPr lang="zh-CN" altLang="en-US"/>
        </a:p>
      </dgm:t>
    </dgm:pt>
    <dgm:pt modelId="{13CC761B-0D48-470F-AD68-EB4C77AD347F}" type="sibTrans" cxnId="{15A592CE-D54B-4936-8E85-49B329C6B89A}">
      <dgm:prSet/>
      <dgm:spPr/>
      <dgm:t>
        <a:bodyPr/>
        <a:lstStyle/>
        <a:p>
          <a:endParaRPr lang="zh-CN" altLang="en-US"/>
        </a:p>
      </dgm:t>
    </dgm:pt>
    <dgm:pt modelId="{F9CDB9A0-A7B2-4B3F-83FE-33EC5E996F99}">
      <dgm:prSet phldrT="[文本]" custT="1"/>
      <dgm:spPr>
        <a:solidFill>
          <a:schemeClr val="bg1">
            <a:lumMod val="60000"/>
            <a:lumOff val="40000"/>
          </a:schemeClr>
        </a:solidFill>
      </dgm:spPr>
      <dgm:t>
        <a:bodyPr/>
        <a:lstStyle/>
        <a:p>
          <a:r>
            <a:rPr lang="zh-CN" altLang="en-US" sz="3200" dirty="0" smtClean="0">
              <a:latin typeface="微软雅黑" pitchFamily="34" charset="-122"/>
              <a:ea typeface="微软雅黑" pitchFamily="34" charset="-122"/>
            </a:rPr>
            <a:t>网络处理瓶颈</a:t>
          </a:r>
          <a:endParaRPr lang="zh-CN" altLang="en-US" sz="3200" dirty="0">
            <a:latin typeface="微软雅黑" pitchFamily="34" charset="-122"/>
            <a:ea typeface="微软雅黑" pitchFamily="34" charset="-122"/>
          </a:endParaRPr>
        </a:p>
      </dgm:t>
    </dgm:pt>
    <dgm:pt modelId="{0AD208EA-C431-4009-A740-5862C5B11041}" type="parTrans" cxnId="{F5F1457E-1F4F-485D-9E6E-D267CD030A4E}">
      <dgm:prSet/>
      <dgm:spPr/>
      <dgm:t>
        <a:bodyPr/>
        <a:lstStyle/>
        <a:p>
          <a:endParaRPr lang="zh-CN" altLang="en-US"/>
        </a:p>
      </dgm:t>
    </dgm:pt>
    <dgm:pt modelId="{53E907D5-668E-48AE-A3E5-B57F4B132036}" type="sibTrans" cxnId="{F5F1457E-1F4F-485D-9E6E-D267CD030A4E}">
      <dgm:prSet/>
      <dgm:spPr/>
      <dgm:t>
        <a:bodyPr/>
        <a:lstStyle/>
        <a:p>
          <a:endParaRPr lang="zh-CN" altLang="en-US"/>
        </a:p>
      </dgm:t>
    </dgm:pt>
    <dgm:pt modelId="{497DADD4-3C4B-4943-884B-F685C7E53B95}">
      <dgm:prSet phldrT="[文本]" custT="1"/>
      <dgm:spPr>
        <a:solidFill>
          <a:schemeClr val="accent5">
            <a:lumMod val="90000"/>
          </a:schemeClr>
        </a:solidFill>
      </dgm:spPr>
      <dgm:t>
        <a:bodyPr/>
        <a:lstStyle/>
        <a:p>
          <a:r>
            <a:rPr lang="zh-CN" altLang="en-US" sz="3200" dirty="0" smtClean="0">
              <a:latin typeface="微软雅黑" pitchFamily="34" charset="-122"/>
              <a:ea typeface="微软雅黑" pitchFamily="34" charset="-122"/>
            </a:rPr>
            <a:t>网络接口限制</a:t>
          </a:r>
          <a:endParaRPr lang="zh-CN" altLang="en-US" sz="3200" dirty="0">
            <a:latin typeface="微软雅黑" pitchFamily="34" charset="-122"/>
            <a:ea typeface="微软雅黑" pitchFamily="34" charset="-122"/>
          </a:endParaRPr>
        </a:p>
      </dgm:t>
    </dgm:pt>
    <dgm:pt modelId="{9143C2EF-FD08-4DD8-A0BD-963DA227A72A}" type="parTrans" cxnId="{853F1256-0BDB-4C2A-B40D-61274CB9F183}">
      <dgm:prSet/>
      <dgm:spPr/>
      <dgm:t>
        <a:bodyPr/>
        <a:lstStyle/>
        <a:p>
          <a:endParaRPr lang="zh-CN" altLang="en-US"/>
        </a:p>
      </dgm:t>
    </dgm:pt>
    <dgm:pt modelId="{52C392B4-A944-4E36-9FD2-6370BCA68CEE}" type="sibTrans" cxnId="{853F1256-0BDB-4C2A-B40D-61274CB9F183}">
      <dgm:prSet/>
      <dgm:spPr/>
      <dgm:t>
        <a:bodyPr/>
        <a:lstStyle/>
        <a:p>
          <a:endParaRPr lang="zh-CN" altLang="en-US"/>
        </a:p>
      </dgm:t>
    </dgm:pt>
    <dgm:pt modelId="{50A755AC-97C8-4DA0-8B87-7CE591E6952C}">
      <dgm:prSet phldrT="[文本]" custT="1"/>
      <dgm:spPr>
        <a:solidFill>
          <a:schemeClr val="accent5">
            <a:lumMod val="75000"/>
          </a:schemeClr>
        </a:solidFill>
      </dgm:spPr>
      <dgm:t>
        <a:bodyPr/>
        <a:lstStyle/>
        <a:p>
          <a:r>
            <a:rPr lang="zh-CN" altLang="en-US" sz="3200" dirty="0" smtClean="0">
              <a:latin typeface="微软雅黑" pitchFamily="34" charset="-122"/>
              <a:ea typeface="微软雅黑" pitchFamily="34" charset="-122"/>
            </a:rPr>
            <a:t>整机故障率</a:t>
          </a:r>
          <a:endParaRPr lang="zh-CN" altLang="en-US" sz="3200" dirty="0">
            <a:latin typeface="微软雅黑" pitchFamily="34" charset="-122"/>
            <a:ea typeface="微软雅黑" pitchFamily="34" charset="-122"/>
          </a:endParaRPr>
        </a:p>
      </dgm:t>
    </dgm:pt>
    <dgm:pt modelId="{E7030362-EB84-4916-9D33-E9B766D24146}" type="parTrans" cxnId="{F2E9C328-E133-459D-87F3-0C4D3281B158}">
      <dgm:prSet/>
      <dgm:spPr/>
      <dgm:t>
        <a:bodyPr/>
        <a:lstStyle/>
        <a:p>
          <a:endParaRPr lang="zh-CN" altLang="en-US"/>
        </a:p>
      </dgm:t>
    </dgm:pt>
    <dgm:pt modelId="{ED8CEA54-4AC2-4BCC-9C59-8AA70D3F33E5}" type="sibTrans" cxnId="{F2E9C328-E133-459D-87F3-0C4D3281B158}">
      <dgm:prSet/>
      <dgm:spPr/>
      <dgm:t>
        <a:bodyPr/>
        <a:lstStyle/>
        <a:p>
          <a:endParaRPr lang="zh-CN" altLang="en-US"/>
        </a:p>
      </dgm:t>
    </dgm:pt>
    <dgm:pt modelId="{AE46C15D-21D4-428E-BFD1-46B54FC8DF35}">
      <dgm:prSet phldrT="[文本]" custT="1"/>
      <dgm:spPr>
        <a:solidFill>
          <a:srgbClr val="00B050"/>
        </a:solidFill>
      </dgm:spPr>
      <dgm:t>
        <a:bodyPr/>
        <a:lstStyle/>
        <a:p>
          <a:r>
            <a:rPr lang="zh-CN" altLang="en-US" sz="3200" dirty="0" smtClean="0">
              <a:latin typeface="微软雅黑" pitchFamily="34" charset="-122"/>
              <a:ea typeface="微软雅黑" pitchFamily="34" charset="-122"/>
            </a:rPr>
            <a:t>产品硬件成本</a:t>
          </a:r>
          <a:endParaRPr lang="zh-CN" altLang="en-US" sz="3200" dirty="0">
            <a:latin typeface="微软雅黑" pitchFamily="34" charset="-122"/>
            <a:ea typeface="微软雅黑" pitchFamily="34" charset="-122"/>
          </a:endParaRPr>
        </a:p>
      </dgm:t>
    </dgm:pt>
    <dgm:pt modelId="{6DB3F98A-95B5-424A-841B-D6379C8F5ACA}" type="parTrans" cxnId="{566BFCB5-E8B8-45A7-B9C0-82DCEE30269C}">
      <dgm:prSet/>
      <dgm:spPr/>
      <dgm:t>
        <a:bodyPr/>
        <a:lstStyle/>
        <a:p>
          <a:endParaRPr lang="zh-CN" altLang="en-US"/>
        </a:p>
      </dgm:t>
    </dgm:pt>
    <dgm:pt modelId="{5D1A7F2B-DD42-4FF8-824C-F9E9905F7685}" type="sibTrans" cxnId="{566BFCB5-E8B8-45A7-B9C0-82DCEE30269C}">
      <dgm:prSet/>
      <dgm:spPr/>
      <dgm:t>
        <a:bodyPr/>
        <a:lstStyle/>
        <a:p>
          <a:endParaRPr lang="zh-CN" altLang="en-US"/>
        </a:p>
      </dgm:t>
    </dgm:pt>
    <dgm:pt modelId="{3AC6C777-18F1-40D9-97D3-698FD070C5C4}" type="pres">
      <dgm:prSet presAssocID="{F0C8B3F2-3895-4552-B862-8EF8A52661E8}" presName="cycle" presStyleCnt="0">
        <dgm:presLayoutVars>
          <dgm:chMax val="1"/>
          <dgm:dir/>
          <dgm:animLvl val="ctr"/>
          <dgm:resizeHandles val="exact"/>
        </dgm:presLayoutVars>
      </dgm:prSet>
      <dgm:spPr/>
      <dgm:t>
        <a:bodyPr/>
        <a:lstStyle/>
        <a:p>
          <a:endParaRPr lang="zh-CN" altLang="en-US"/>
        </a:p>
      </dgm:t>
    </dgm:pt>
    <dgm:pt modelId="{885CB5E7-3CB9-468A-9D03-9F669B274744}" type="pres">
      <dgm:prSet presAssocID="{95D318E6-3040-4AB4-B240-C31BEA96D392}" presName="centerShape" presStyleLbl="node0" presStyleIdx="0" presStyleCnt="1"/>
      <dgm:spPr/>
      <dgm:t>
        <a:bodyPr/>
        <a:lstStyle/>
        <a:p>
          <a:endParaRPr lang="zh-CN" altLang="en-US"/>
        </a:p>
      </dgm:t>
    </dgm:pt>
    <dgm:pt modelId="{59C9A731-74F9-449C-AFE8-10B8A0DEAC54}" type="pres">
      <dgm:prSet presAssocID="{5F527106-D6CA-447E-995D-8A5C17721886}" presName="parTrans" presStyleLbl="bgSibTrans2D1" presStyleIdx="0" presStyleCnt="5"/>
      <dgm:spPr/>
      <dgm:t>
        <a:bodyPr/>
        <a:lstStyle/>
        <a:p>
          <a:endParaRPr lang="zh-CN" altLang="en-US"/>
        </a:p>
      </dgm:t>
    </dgm:pt>
    <dgm:pt modelId="{E4FFC751-CB62-4651-A000-4AAE4465AD43}" type="pres">
      <dgm:prSet presAssocID="{34D8C261-C9B4-43E3-AF8C-CC795405F8BA}" presName="node" presStyleLbl="node1" presStyleIdx="0" presStyleCnt="5">
        <dgm:presLayoutVars>
          <dgm:bulletEnabled val="1"/>
        </dgm:presLayoutVars>
      </dgm:prSet>
      <dgm:spPr/>
      <dgm:t>
        <a:bodyPr/>
        <a:lstStyle/>
        <a:p>
          <a:endParaRPr lang="zh-CN" altLang="en-US"/>
        </a:p>
      </dgm:t>
    </dgm:pt>
    <dgm:pt modelId="{BBC1CC0C-6E6D-4CE7-AA8A-6BA633C3633F}" type="pres">
      <dgm:prSet presAssocID="{0AD208EA-C431-4009-A740-5862C5B11041}" presName="parTrans" presStyleLbl="bgSibTrans2D1" presStyleIdx="1" presStyleCnt="5"/>
      <dgm:spPr/>
      <dgm:t>
        <a:bodyPr/>
        <a:lstStyle/>
        <a:p>
          <a:endParaRPr lang="zh-CN" altLang="en-US"/>
        </a:p>
      </dgm:t>
    </dgm:pt>
    <dgm:pt modelId="{6C522C74-151E-4404-B69E-C6DD9B3EEA3F}" type="pres">
      <dgm:prSet presAssocID="{F9CDB9A0-A7B2-4B3F-83FE-33EC5E996F99}" presName="node" presStyleLbl="node1" presStyleIdx="1" presStyleCnt="5">
        <dgm:presLayoutVars>
          <dgm:bulletEnabled val="1"/>
        </dgm:presLayoutVars>
      </dgm:prSet>
      <dgm:spPr/>
      <dgm:t>
        <a:bodyPr/>
        <a:lstStyle/>
        <a:p>
          <a:endParaRPr lang="zh-CN" altLang="en-US"/>
        </a:p>
      </dgm:t>
    </dgm:pt>
    <dgm:pt modelId="{66F46FF1-9D83-442A-A42F-489780EDA5BC}" type="pres">
      <dgm:prSet presAssocID="{9143C2EF-FD08-4DD8-A0BD-963DA227A72A}" presName="parTrans" presStyleLbl="bgSibTrans2D1" presStyleIdx="2" presStyleCnt="5"/>
      <dgm:spPr/>
      <dgm:t>
        <a:bodyPr/>
        <a:lstStyle/>
        <a:p>
          <a:endParaRPr lang="zh-CN" altLang="en-US"/>
        </a:p>
      </dgm:t>
    </dgm:pt>
    <dgm:pt modelId="{20CA13A8-C0C4-408D-8A83-5A71C2049CA1}" type="pres">
      <dgm:prSet presAssocID="{497DADD4-3C4B-4943-884B-F685C7E53B95}" presName="node" presStyleLbl="node1" presStyleIdx="2" presStyleCnt="5">
        <dgm:presLayoutVars>
          <dgm:bulletEnabled val="1"/>
        </dgm:presLayoutVars>
      </dgm:prSet>
      <dgm:spPr/>
      <dgm:t>
        <a:bodyPr/>
        <a:lstStyle/>
        <a:p>
          <a:endParaRPr lang="zh-CN" altLang="en-US"/>
        </a:p>
      </dgm:t>
    </dgm:pt>
    <dgm:pt modelId="{130BFD94-DCCC-473A-BD33-9403ACC82BD4}" type="pres">
      <dgm:prSet presAssocID="{E7030362-EB84-4916-9D33-E9B766D24146}" presName="parTrans" presStyleLbl="bgSibTrans2D1" presStyleIdx="3" presStyleCnt="5"/>
      <dgm:spPr/>
      <dgm:t>
        <a:bodyPr/>
        <a:lstStyle/>
        <a:p>
          <a:endParaRPr lang="zh-CN" altLang="en-US"/>
        </a:p>
      </dgm:t>
    </dgm:pt>
    <dgm:pt modelId="{96F1BB4D-4735-45F1-8B38-08E9CD281EB8}" type="pres">
      <dgm:prSet presAssocID="{50A755AC-97C8-4DA0-8B87-7CE591E6952C}" presName="node" presStyleLbl="node1" presStyleIdx="3" presStyleCnt="5">
        <dgm:presLayoutVars>
          <dgm:bulletEnabled val="1"/>
        </dgm:presLayoutVars>
      </dgm:prSet>
      <dgm:spPr/>
      <dgm:t>
        <a:bodyPr/>
        <a:lstStyle/>
        <a:p>
          <a:endParaRPr lang="zh-CN" altLang="en-US"/>
        </a:p>
      </dgm:t>
    </dgm:pt>
    <dgm:pt modelId="{CC873670-0AC0-4581-A9EA-EF296A608BA5}" type="pres">
      <dgm:prSet presAssocID="{6DB3F98A-95B5-424A-841B-D6379C8F5ACA}" presName="parTrans" presStyleLbl="bgSibTrans2D1" presStyleIdx="4" presStyleCnt="5"/>
      <dgm:spPr/>
      <dgm:t>
        <a:bodyPr/>
        <a:lstStyle/>
        <a:p>
          <a:endParaRPr lang="zh-CN" altLang="en-US"/>
        </a:p>
      </dgm:t>
    </dgm:pt>
    <dgm:pt modelId="{AA9A5B49-5DD4-4305-9F15-EF6CD401C4DE}" type="pres">
      <dgm:prSet presAssocID="{AE46C15D-21D4-428E-BFD1-46B54FC8DF35}" presName="node" presStyleLbl="node1" presStyleIdx="4" presStyleCnt="5">
        <dgm:presLayoutVars>
          <dgm:bulletEnabled val="1"/>
        </dgm:presLayoutVars>
      </dgm:prSet>
      <dgm:spPr/>
      <dgm:t>
        <a:bodyPr/>
        <a:lstStyle/>
        <a:p>
          <a:endParaRPr lang="zh-CN" altLang="en-US"/>
        </a:p>
      </dgm:t>
    </dgm:pt>
  </dgm:ptLst>
  <dgm:cxnLst>
    <dgm:cxn modelId="{D0F2A22C-1D45-4F62-BA6E-B403B7978A7C}" srcId="{F0C8B3F2-3895-4552-B862-8EF8A52661E8}" destId="{95D318E6-3040-4AB4-B240-C31BEA96D392}" srcOrd="0" destOrd="0" parTransId="{77EB0B56-4FD7-4415-BF81-9322C9178A2B}" sibTransId="{1AA04934-DA2F-470A-833B-F2DC58F03BD1}"/>
    <dgm:cxn modelId="{C597DBB7-B6C8-4B99-A8EB-6FB9AFD9D62E}" type="presOf" srcId="{6DB3F98A-95B5-424A-841B-D6379C8F5ACA}" destId="{CC873670-0AC0-4581-A9EA-EF296A608BA5}" srcOrd="0" destOrd="0" presId="urn:microsoft.com/office/officeart/2005/8/layout/radial4"/>
    <dgm:cxn modelId="{853F1256-0BDB-4C2A-B40D-61274CB9F183}" srcId="{95D318E6-3040-4AB4-B240-C31BEA96D392}" destId="{497DADD4-3C4B-4943-884B-F685C7E53B95}" srcOrd="2" destOrd="0" parTransId="{9143C2EF-FD08-4DD8-A0BD-963DA227A72A}" sibTransId="{52C392B4-A944-4E36-9FD2-6370BCA68CEE}"/>
    <dgm:cxn modelId="{9D38498D-C78C-4149-9E28-0868C5709627}" type="presOf" srcId="{95D318E6-3040-4AB4-B240-C31BEA96D392}" destId="{885CB5E7-3CB9-468A-9D03-9F669B274744}" srcOrd="0" destOrd="0" presId="urn:microsoft.com/office/officeart/2005/8/layout/radial4"/>
    <dgm:cxn modelId="{15A592CE-D54B-4936-8E85-49B329C6B89A}" srcId="{95D318E6-3040-4AB4-B240-C31BEA96D392}" destId="{34D8C261-C9B4-43E3-AF8C-CC795405F8BA}" srcOrd="0" destOrd="0" parTransId="{5F527106-D6CA-447E-995D-8A5C17721886}" sibTransId="{13CC761B-0D48-470F-AD68-EB4C77AD347F}"/>
    <dgm:cxn modelId="{F2E9C328-E133-459D-87F3-0C4D3281B158}" srcId="{95D318E6-3040-4AB4-B240-C31BEA96D392}" destId="{50A755AC-97C8-4DA0-8B87-7CE591E6952C}" srcOrd="3" destOrd="0" parTransId="{E7030362-EB84-4916-9D33-E9B766D24146}" sibTransId="{ED8CEA54-4AC2-4BCC-9C59-8AA70D3F33E5}"/>
    <dgm:cxn modelId="{F5F1457E-1F4F-485D-9E6E-D267CD030A4E}" srcId="{95D318E6-3040-4AB4-B240-C31BEA96D392}" destId="{F9CDB9A0-A7B2-4B3F-83FE-33EC5E996F99}" srcOrd="1" destOrd="0" parTransId="{0AD208EA-C431-4009-A740-5862C5B11041}" sibTransId="{53E907D5-668E-48AE-A3E5-B57F4B132036}"/>
    <dgm:cxn modelId="{25FBF550-DA11-4D7D-AC00-BE4985B7277E}" type="presOf" srcId="{0AD208EA-C431-4009-A740-5862C5B11041}" destId="{BBC1CC0C-6E6D-4CE7-AA8A-6BA633C3633F}" srcOrd="0" destOrd="0" presId="urn:microsoft.com/office/officeart/2005/8/layout/radial4"/>
    <dgm:cxn modelId="{1B8971D4-3CE4-4698-9FA2-694A525F6020}" type="presOf" srcId="{5F527106-D6CA-447E-995D-8A5C17721886}" destId="{59C9A731-74F9-449C-AFE8-10B8A0DEAC54}" srcOrd="0" destOrd="0" presId="urn:microsoft.com/office/officeart/2005/8/layout/radial4"/>
    <dgm:cxn modelId="{566BFCB5-E8B8-45A7-B9C0-82DCEE30269C}" srcId="{95D318E6-3040-4AB4-B240-C31BEA96D392}" destId="{AE46C15D-21D4-428E-BFD1-46B54FC8DF35}" srcOrd="4" destOrd="0" parTransId="{6DB3F98A-95B5-424A-841B-D6379C8F5ACA}" sibTransId="{5D1A7F2B-DD42-4FF8-824C-F9E9905F7685}"/>
    <dgm:cxn modelId="{1A589656-B7A1-4C1C-BB8E-7ED7C7344A2C}" type="presOf" srcId="{497DADD4-3C4B-4943-884B-F685C7E53B95}" destId="{20CA13A8-C0C4-408D-8A83-5A71C2049CA1}" srcOrd="0" destOrd="0" presId="urn:microsoft.com/office/officeart/2005/8/layout/radial4"/>
    <dgm:cxn modelId="{B24284F4-EA66-40B0-A0F1-A0E7B4FD8D80}" type="presOf" srcId="{E7030362-EB84-4916-9D33-E9B766D24146}" destId="{130BFD94-DCCC-473A-BD33-9403ACC82BD4}" srcOrd="0" destOrd="0" presId="urn:microsoft.com/office/officeart/2005/8/layout/radial4"/>
    <dgm:cxn modelId="{B29EC7D9-B65F-401C-A90A-808A72385692}" type="presOf" srcId="{50A755AC-97C8-4DA0-8B87-7CE591E6952C}" destId="{96F1BB4D-4735-45F1-8B38-08E9CD281EB8}" srcOrd="0" destOrd="0" presId="urn:microsoft.com/office/officeart/2005/8/layout/radial4"/>
    <dgm:cxn modelId="{F832AB5C-7B73-49A4-99CB-8C38EEC8FDD1}" type="presOf" srcId="{9143C2EF-FD08-4DD8-A0BD-963DA227A72A}" destId="{66F46FF1-9D83-442A-A42F-489780EDA5BC}" srcOrd="0" destOrd="0" presId="urn:microsoft.com/office/officeart/2005/8/layout/radial4"/>
    <dgm:cxn modelId="{B5A55739-6F2E-4907-9CF2-69A38B4236B5}" type="presOf" srcId="{F0C8B3F2-3895-4552-B862-8EF8A52661E8}" destId="{3AC6C777-18F1-40D9-97D3-698FD070C5C4}" srcOrd="0" destOrd="0" presId="urn:microsoft.com/office/officeart/2005/8/layout/radial4"/>
    <dgm:cxn modelId="{3224563D-9B54-44A6-B29F-6D4C65903133}" type="presOf" srcId="{F9CDB9A0-A7B2-4B3F-83FE-33EC5E996F99}" destId="{6C522C74-151E-4404-B69E-C6DD9B3EEA3F}" srcOrd="0" destOrd="0" presId="urn:microsoft.com/office/officeart/2005/8/layout/radial4"/>
    <dgm:cxn modelId="{BCDB2E04-C122-480D-A826-29A3BE12BF87}" type="presOf" srcId="{AE46C15D-21D4-428E-BFD1-46B54FC8DF35}" destId="{AA9A5B49-5DD4-4305-9F15-EF6CD401C4DE}" srcOrd="0" destOrd="0" presId="urn:microsoft.com/office/officeart/2005/8/layout/radial4"/>
    <dgm:cxn modelId="{C0AA3E30-D61B-46DB-BD3F-09BDB4A58EDA}" type="presOf" srcId="{34D8C261-C9B4-43E3-AF8C-CC795405F8BA}" destId="{E4FFC751-CB62-4651-A000-4AAE4465AD43}" srcOrd="0" destOrd="0" presId="urn:microsoft.com/office/officeart/2005/8/layout/radial4"/>
    <dgm:cxn modelId="{FE041051-A35B-4523-B3FB-24185F3E6CD6}" type="presParOf" srcId="{3AC6C777-18F1-40D9-97D3-698FD070C5C4}" destId="{885CB5E7-3CB9-468A-9D03-9F669B274744}" srcOrd="0" destOrd="0" presId="urn:microsoft.com/office/officeart/2005/8/layout/radial4"/>
    <dgm:cxn modelId="{C742ADDA-E11D-4EA4-B5C9-794AE1662196}" type="presParOf" srcId="{3AC6C777-18F1-40D9-97D3-698FD070C5C4}" destId="{59C9A731-74F9-449C-AFE8-10B8A0DEAC54}" srcOrd="1" destOrd="0" presId="urn:microsoft.com/office/officeart/2005/8/layout/radial4"/>
    <dgm:cxn modelId="{FC84492C-3209-493F-9EE9-5A1D70E8503C}" type="presParOf" srcId="{3AC6C777-18F1-40D9-97D3-698FD070C5C4}" destId="{E4FFC751-CB62-4651-A000-4AAE4465AD43}" srcOrd="2" destOrd="0" presId="urn:microsoft.com/office/officeart/2005/8/layout/radial4"/>
    <dgm:cxn modelId="{CF996178-CABC-490A-95AF-68B5976AC5F4}" type="presParOf" srcId="{3AC6C777-18F1-40D9-97D3-698FD070C5C4}" destId="{BBC1CC0C-6E6D-4CE7-AA8A-6BA633C3633F}" srcOrd="3" destOrd="0" presId="urn:microsoft.com/office/officeart/2005/8/layout/radial4"/>
    <dgm:cxn modelId="{F0C125C9-6D33-4C7F-B0E1-40A0D0A6E45B}" type="presParOf" srcId="{3AC6C777-18F1-40D9-97D3-698FD070C5C4}" destId="{6C522C74-151E-4404-B69E-C6DD9B3EEA3F}" srcOrd="4" destOrd="0" presId="urn:microsoft.com/office/officeart/2005/8/layout/radial4"/>
    <dgm:cxn modelId="{BEB1DAF4-9EF5-460F-BC2C-9DF0B1FFEFCA}" type="presParOf" srcId="{3AC6C777-18F1-40D9-97D3-698FD070C5C4}" destId="{66F46FF1-9D83-442A-A42F-489780EDA5BC}" srcOrd="5" destOrd="0" presId="urn:microsoft.com/office/officeart/2005/8/layout/radial4"/>
    <dgm:cxn modelId="{247BC064-4608-4EB0-AF7B-4A19AEB494A3}" type="presParOf" srcId="{3AC6C777-18F1-40D9-97D3-698FD070C5C4}" destId="{20CA13A8-C0C4-408D-8A83-5A71C2049CA1}" srcOrd="6" destOrd="0" presId="urn:microsoft.com/office/officeart/2005/8/layout/radial4"/>
    <dgm:cxn modelId="{D1A54506-161D-4E7F-A044-357EEC7663F8}" type="presParOf" srcId="{3AC6C777-18F1-40D9-97D3-698FD070C5C4}" destId="{130BFD94-DCCC-473A-BD33-9403ACC82BD4}" srcOrd="7" destOrd="0" presId="urn:microsoft.com/office/officeart/2005/8/layout/radial4"/>
    <dgm:cxn modelId="{0FB8600E-5264-4764-9B17-189833327DC7}" type="presParOf" srcId="{3AC6C777-18F1-40D9-97D3-698FD070C5C4}" destId="{96F1BB4D-4735-45F1-8B38-08E9CD281EB8}" srcOrd="8" destOrd="0" presId="urn:microsoft.com/office/officeart/2005/8/layout/radial4"/>
    <dgm:cxn modelId="{9E34FC9E-2F8B-44C7-82D5-35C0BDC0DAD2}" type="presParOf" srcId="{3AC6C777-18F1-40D9-97D3-698FD070C5C4}" destId="{CC873670-0AC0-4581-A9EA-EF296A608BA5}" srcOrd="9" destOrd="0" presId="urn:microsoft.com/office/officeart/2005/8/layout/radial4"/>
    <dgm:cxn modelId="{0D24A940-3FB0-4C98-B8E0-1F1B02E1BBE3}" type="presParOf" srcId="{3AC6C777-18F1-40D9-97D3-698FD070C5C4}" destId="{AA9A5B49-5DD4-4305-9F15-EF6CD401C4DE}" srcOrd="10" destOrd="0" presId="urn:microsoft.com/office/officeart/2005/8/layout/radial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42FFE6F-8621-4365-BCC2-C0D87A96DCC0}" type="doc">
      <dgm:prSet loTypeId="urn:microsoft.com/office/officeart/2005/8/layout/gear1" loCatId="process" qsTypeId="urn:microsoft.com/office/officeart/2005/8/quickstyle/simple1" qsCatId="simple" csTypeId="urn:microsoft.com/office/officeart/2005/8/colors/accent1_2" csCatId="accent1" phldr="1"/>
      <dgm:spPr/>
    </dgm:pt>
    <dgm:pt modelId="{D0BAB3FF-FD32-4294-A5C4-06F493D4687B}">
      <dgm:prSet phldrT="[文本]"/>
      <dgm:spPr/>
      <dgm:t>
        <a:bodyPr/>
        <a:lstStyle/>
        <a:p>
          <a:r>
            <a:rPr lang="zh-CN" altLang="en-US" dirty="0" smtClean="0"/>
            <a:t>功能</a:t>
          </a:r>
          <a:endParaRPr lang="en-US" altLang="zh-CN" dirty="0" smtClean="0"/>
        </a:p>
        <a:p>
          <a:r>
            <a:rPr lang="zh-CN" altLang="en-US" dirty="0" smtClean="0"/>
            <a:t>性能</a:t>
          </a:r>
          <a:endParaRPr lang="zh-CN" altLang="en-US" dirty="0"/>
        </a:p>
      </dgm:t>
    </dgm:pt>
    <dgm:pt modelId="{47E517A4-CADA-4D38-ABFF-B1348C017722}" type="parTrans" cxnId="{64DEF220-F8EA-45C3-90FC-B57E7CA57DA1}">
      <dgm:prSet/>
      <dgm:spPr/>
      <dgm:t>
        <a:bodyPr/>
        <a:lstStyle/>
        <a:p>
          <a:endParaRPr lang="zh-CN" altLang="en-US"/>
        </a:p>
      </dgm:t>
    </dgm:pt>
    <dgm:pt modelId="{DFE1E346-978E-4544-8112-05A67885F338}" type="sibTrans" cxnId="{64DEF220-F8EA-45C3-90FC-B57E7CA57DA1}">
      <dgm:prSet/>
      <dgm:spPr/>
      <dgm:t>
        <a:bodyPr/>
        <a:lstStyle/>
        <a:p>
          <a:endParaRPr lang="zh-CN" altLang="en-US"/>
        </a:p>
      </dgm:t>
    </dgm:pt>
    <dgm:pt modelId="{24886512-FAB7-4A10-B17F-3B66FE544925}">
      <dgm:prSet phldrT="[文本]"/>
      <dgm:spPr/>
      <dgm:t>
        <a:bodyPr/>
        <a:lstStyle/>
        <a:p>
          <a:r>
            <a:rPr lang="zh-CN" altLang="en-US" dirty="0" smtClean="0"/>
            <a:t>稳定性</a:t>
          </a:r>
          <a:endParaRPr lang="zh-CN" altLang="en-US" dirty="0"/>
        </a:p>
      </dgm:t>
    </dgm:pt>
    <dgm:pt modelId="{6313752B-A7E0-4792-9168-4A9F825C7312}" type="parTrans" cxnId="{EDD4958B-1156-4B06-A49E-8DFD3A7FCB17}">
      <dgm:prSet/>
      <dgm:spPr/>
      <dgm:t>
        <a:bodyPr/>
        <a:lstStyle/>
        <a:p>
          <a:endParaRPr lang="zh-CN" altLang="en-US"/>
        </a:p>
      </dgm:t>
    </dgm:pt>
    <dgm:pt modelId="{1C5DB94D-BD29-48B2-8616-23D074B4C42C}" type="sibTrans" cxnId="{EDD4958B-1156-4B06-A49E-8DFD3A7FCB17}">
      <dgm:prSet/>
      <dgm:spPr/>
      <dgm:t>
        <a:bodyPr/>
        <a:lstStyle/>
        <a:p>
          <a:endParaRPr lang="zh-CN" altLang="en-US"/>
        </a:p>
      </dgm:t>
    </dgm:pt>
    <dgm:pt modelId="{A006FA45-8D3B-4FF7-B920-B83B3F61BA46}">
      <dgm:prSet phldrT="[文本]"/>
      <dgm:spPr/>
      <dgm:t>
        <a:bodyPr/>
        <a:lstStyle/>
        <a:p>
          <a:r>
            <a:rPr lang="zh-CN" altLang="en-US" dirty="0" smtClean="0"/>
            <a:t>价格</a:t>
          </a:r>
          <a:endParaRPr lang="zh-CN" altLang="en-US" dirty="0"/>
        </a:p>
      </dgm:t>
    </dgm:pt>
    <dgm:pt modelId="{0561DB94-A2A4-456A-9B15-9AF169F3ECBD}" type="parTrans" cxnId="{E02BBAC6-32D1-44E1-800C-846A294D487E}">
      <dgm:prSet/>
      <dgm:spPr/>
      <dgm:t>
        <a:bodyPr/>
        <a:lstStyle/>
        <a:p>
          <a:endParaRPr lang="zh-CN" altLang="en-US"/>
        </a:p>
      </dgm:t>
    </dgm:pt>
    <dgm:pt modelId="{E233460D-DBCD-407F-8B29-87AB2A30B6BF}" type="sibTrans" cxnId="{E02BBAC6-32D1-44E1-800C-846A294D487E}">
      <dgm:prSet/>
      <dgm:spPr/>
      <dgm:t>
        <a:bodyPr/>
        <a:lstStyle/>
        <a:p>
          <a:endParaRPr lang="zh-CN" altLang="en-US"/>
        </a:p>
      </dgm:t>
    </dgm:pt>
    <dgm:pt modelId="{3E46D509-9350-4F08-ACA1-3B69D94CDC9F}" type="pres">
      <dgm:prSet presAssocID="{142FFE6F-8621-4365-BCC2-C0D87A96DCC0}" presName="composite" presStyleCnt="0">
        <dgm:presLayoutVars>
          <dgm:chMax val="3"/>
          <dgm:animLvl val="lvl"/>
          <dgm:resizeHandles val="exact"/>
        </dgm:presLayoutVars>
      </dgm:prSet>
      <dgm:spPr/>
    </dgm:pt>
    <dgm:pt modelId="{9A3481D9-0CF9-43CB-997C-C3B2733366C3}" type="pres">
      <dgm:prSet presAssocID="{D0BAB3FF-FD32-4294-A5C4-06F493D4687B}" presName="gear1" presStyleLbl="node1" presStyleIdx="0" presStyleCnt="3" custLinFactNeighborX="-12944" custLinFactNeighborY="-6690">
        <dgm:presLayoutVars>
          <dgm:chMax val="1"/>
          <dgm:bulletEnabled val="1"/>
        </dgm:presLayoutVars>
      </dgm:prSet>
      <dgm:spPr/>
      <dgm:t>
        <a:bodyPr/>
        <a:lstStyle/>
        <a:p>
          <a:endParaRPr lang="zh-CN" altLang="en-US"/>
        </a:p>
      </dgm:t>
    </dgm:pt>
    <dgm:pt modelId="{239EFC12-9B3E-4711-BF04-9860368F1B65}" type="pres">
      <dgm:prSet presAssocID="{D0BAB3FF-FD32-4294-A5C4-06F493D4687B}" presName="gear1srcNode" presStyleLbl="node1" presStyleIdx="0" presStyleCnt="3"/>
      <dgm:spPr/>
      <dgm:t>
        <a:bodyPr/>
        <a:lstStyle/>
        <a:p>
          <a:endParaRPr lang="zh-CN" altLang="en-US"/>
        </a:p>
      </dgm:t>
    </dgm:pt>
    <dgm:pt modelId="{77746563-8BD4-49EF-811D-6AB954647BB4}" type="pres">
      <dgm:prSet presAssocID="{D0BAB3FF-FD32-4294-A5C4-06F493D4687B}" presName="gear1dstNode" presStyleLbl="node1" presStyleIdx="0" presStyleCnt="3"/>
      <dgm:spPr/>
      <dgm:t>
        <a:bodyPr/>
        <a:lstStyle/>
        <a:p>
          <a:endParaRPr lang="zh-CN" altLang="en-US"/>
        </a:p>
      </dgm:t>
    </dgm:pt>
    <dgm:pt modelId="{8408AE3F-6C24-4914-AFB5-8BCB8F1DE3C1}" type="pres">
      <dgm:prSet presAssocID="{24886512-FAB7-4A10-B17F-3B66FE544925}" presName="gear2" presStyleLbl="node1" presStyleIdx="1" presStyleCnt="3" custLinFactNeighborX="-17388" custLinFactNeighborY="-9199">
        <dgm:presLayoutVars>
          <dgm:chMax val="1"/>
          <dgm:bulletEnabled val="1"/>
        </dgm:presLayoutVars>
      </dgm:prSet>
      <dgm:spPr/>
      <dgm:t>
        <a:bodyPr/>
        <a:lstStyle/>
        <a:p>
          <a:endParaRPr lang="zh-CN" altLang="en-US"/>
        </a:p>
      </dgm:t>
    </dgm:pt>
    <dgm:pt modelId="{5BD78C17-60D8-4D2B-95D3-2A3DB237D7D0}" type="pres">
      <dgm:prSet presAssocID="{24886512-FAB7-4A10-B17F-3B66FE544925}" presName="gear2srcNode" presStyleLbl="node1" presStyleIdx="1" presStyleCnt="3"/>
      <dgm:spPr/>
      <dgm:t>
        <a:bodyPr/>
        <a:lstStyle/>
        <a:p>
          <a:endParaRPr lang="zh-CN" altLang="en-US"/>
        </a:p>
      </dgm:t>
    </dgm:pt>
    <dgm:pt modelId="{EC450D7E-92BA-4E29-AE13-A7DD6270F501}" type="pres">
      <dgm:prSet presAssocID="{24886512-FAB7-4A10-B17F-3B66FE544925}" presName="gear2dstNode" presStyleLbl="node1" presStyleIdx="1" presStyleCnt="3"/>
      <dgm:spPr/>
      <dgm:t>
        <a:bodyPr/>
        <a:lstStyle/>
        <a:p>
          <a:endParaRPr lang="zh-CN" altLang="en-US"/>
        </a:p>
      </dgm:t>
    </dgm:pt>
    <dgm:pt modelId="{A761BAE2-906E-4FE7-9020-EE843A322816}" type="pres">
      <dgm:prSet presAssocID="{A006FA45-8D3B-4FF7-B920-B83B3F61BA46}" presName="gear3" presStyleLbl="node1" presStyleIdx="2" presStyleCnt="3" custLinFactNeighborX="-14491" custLinFactNeighborY="-7666"/>
      <dgm:spPr/>
      <dgm:t>
        <a:bodyPr/>
        <a:lstStyle/>
        <a:p>
          <a:endParaRPr lang="zh-CN" altLang="en-US"/>
        </a:p>
      </dgm:t>
    </dgm:pt>
    <dgm:pt modelId="{1602858E-5F5F-4CAB-80EE-877BE54C689D}" type="pres">
      <dgm:prSet presAssocID="{A006FA45-8D3B-4FF7-B920-B83B3F61BA46}" presName="gear3tx" presStyleLbl="node1" presStyleIdx="2" presStyleCnt="3">
        <dgm:presLayoutVars>
          <dgm:chMax val="1"/>
          <dgm:bulletEnabled val="1"/>
        </dgm:presLayoutVars>
      </dgm:prSet>
      <dgm:spPr/>
      <dgm:t>
        <a:bodyPr/>
        <a:lstStyle/>
        <a:p>
          <a:endParaRPr lang="zh-CN" altLang="en-US"/>
        </a:p>
      </dgm:t>
    </dgm:pt>
    <dgm:pt modelId="{DFDBAADD-AE48-40EA-BC83-7BAA22123FE2}" type="pres">
      <dgm:prSet presAssocID="{A006FA45-8D3B-4FF7-B920-B83B3F61BA46}" presName="gear3srcNode" presStyleLbl="node1" presStyleIdx="2" presStyleCnt="3"/>
      <dgm:spPr/>
      <dgm:t>
        <a:bodyPr/>
        <a:lstStyle/>
        <a:p>
          <a:endParaRPr lang="zh-CN" altLang="en-US"/>
        </a:p>
      </dgm:t>
    </dgm:pt>
    <dgm:pt modelId="{B6863AF8-EF11-4F32-9434-550E7FB58B57}" type="pres">
      <dgm:prSet presAssocID="{A006FA45-8D3B-4FF7-B920-B83B3F61BA46}" presName="gear3dstNode" presStyleLbl="node1" presStyleIdx="2" presStyleCnt="3"/>
      <dgm:spPr/>
      <dgm:t>
        <a:bodyPr/>
        <a:lstStyle/>
        <a:p>
          <a:endParaRPr lang="zh-CN" altLang="en-US"/>
        </a:p>
      </dgm:t>
    </dgm:pt>
    <dgm:pt modelId="{2536BDEE-82CB-45CB-B9D5-17F40766A55E}" type="pres">
      <dgm:prSet presAssocID="{DFE1E346-978E-4544-8112-05A67885F338}" presName="connector1" presStyleLbl="sibTrans2D1" presStyleIdx="0" presStyleCnt="3" custLinFactNeighborX="-9882" custLinFactNeighborY="-5227"/>
      <dgm:spPr/>
      <dgm:t>
        <a:bodyPr/>
        <a:lstStyle/>
        <a:p>
          <a:endParaRPr lang="zh-CN" altLang="en-US"/>
        </a:p>
      </dgm:t>
    </dgm:pt>
    <dgm:pt modelId="{C8F938B7-7967-414C-BB83-77EF6027F6D0}" type="pres">
      <dgm:prSet presAssocID="{1C5DB94D-BD29-48B2-8616-23D074B4C42C}" presName="connector2" presStyleLbl="sibTrans2D1" presStyleIdx="1" presStyleCnt="3" custLinFactNeighborX="-13600" custLinFactNeighborY="-7194"/>
      <dgm:spPr/>
      <dgm:t>
        <a:bodyPr/>
        <a:lstStyle/>
        <a:p>
          <a:endParaRPr lang="zh-CN" altLang="en-US"/>
        </a:p>
      </dgm:t>
    </dgm:pt>
    <dgm:pt modelId="{43FEBD97-D388-49E2-865F-FE62D75231F7}" type="pres">
      <dgm:prSet presAssocID="{E233460D-DBCD-407F-8B29-87AB2A30B6BF}" presName="connector3" presStyleLbl="sibTrans2D1" presStyleIdx="2" presStyleCnt="3" custLinFactNeighborX="-12611" custLinFactNeighborY="-6672"/>
      <dgm:spPr/>
      <dgm:t>
        <a:bodyPr/>
        <a:lstStyle/>
        <a:p>
          <a:endParaRPr lang="zh-CN" altLang="en-US"/>
        </a:p>
      </dgm:t>
    </dgm:pt>
  </dgm:ptLst>
  <dgm:cxnLst>
    <dgm:cxn modelId="{0F62A056-BC82-4BDA-8F74-74CC0D68059B}" type="presOf" srcId="{D0BAB3FF-FD32-4294-A5C4-06F493D4687B}" destId="{77746563-8BD4-49EF-811D-6AB954647BB4}" srcOrd="2" destOrd="0" presId="urn:microsoft.com/office/officeart/2005/8/layout/gear1"/>
    <dgm:cxn modelId="{CD786C53-84F9-4070-8ECD-B496DB723B9A}" type="presOf" srcId="{D0BAB3FF-FD32-4294-A5C4-06F493D4687B}" destId="{9A3481D9-0CF9-43CB-997C-C3B2733366C3}" srcOrd="0" destOrd="0" presId="urn:microsoft.com/office/officeart/2005/8/layout/gear1"/>
    <dgm:cxn modelId="{696A8395-4A8B-4A79-980C-C301A1A5460D}" type="presOf" srcId="{A006FA45-8D3B-4FF7-B920-B83B3F61BA46}" destId="{DFDBAADD-AE48-40EA-BC83-7BAA22123FE2}" srcOrd="2" destOrd="0" presId="urn:microsoft.com/office/officeart/2005/8/layout/gear1"/>
    <dgm:cxn modelId="{1F48B10F-716F-438B-83CA-F83C36F78BF7}" type="presOf" srcId="{D0BAB3FF-FD32-4294-A5C4-06F493D4687B}" destId="{239EFC12-9B3E-4711-BF04-9860368F1B65}" srcOrd="1" destOrd="0" presId="urn:microsoft.com/office/officeart/2005/8/layout/gear1"/>
    <dgm:cxn modelId="{64DEF220-F8EA-45C3-90FC-B57E7CA57DA1}" srcId="{142FFE6F-8621-4365-BCC2-C0D87A96DCC0}" destId="{D0BAB3FF-FD32-4294-A5C4-06F493D4687B}" srcOrd="0" destOrd="0" parTransId="{47E517A4-CADA-4D38-ABFF-B1348C017722}" sibTransId="{DFE1E346-978E-4544-8112-05A67885F338}"/>
    <dgm:cxn modelId="{5BF68D62-E2AE-4F38-B2E4-201E26700B52}" type="presOf" srcId="{24886512-FAB7-4A10-B17F-3B66FE544925}" destId="{8408AE3F-6C24-4914-AFB5-8BCB8F1DE3C1}" srcOrd="0" destOrd="0" presId="urn:microsoft.com/office/officeart/2005/8/layout/gear1"/>
    <dgm:cxn modelId="{EDD4958B-1156-4B06-A49E-8DFD3A7FCB17}" srcId="{142FFE6F-8621-4365-BCC2-C0D87A96DCC0}" destId="{24886512-FAB7-4A10-B17F-3B66FE544925}" srcOrd="1" destOrd="0" parTransId="{6313752B-A7E0-4792-9168-4A9F825C7312}" sibTransId="{1C5DB94D-BD29-48B2-8616-23D074B4C42C}"/>
    <dgm:cxn modelId="{F6E57C6C-1615-40DD-86FD-F2E090828768}" type="presOf" srcId="{A006FA45-8D3B-4FF7-B920-B83B3F61BA46}" destId="{1602858E-5F5F-4CAB-80EE-877BE54C689D}" srcOrd="1" destOrd="0" presId="urn:microsoft.com/office/officeart/2005/8/layout/gear1"/>
    <dgm:cxn modelId="{403FE928-F9D0-4900-BCC6-9AE9185708FA}" type="presOf" srcId="{24886512-FAB7-4A10-B17F-3B66FE544925}" destId="{EC450D7E-92BA-4E29-AE13-A7DD6270F501}" srcOrd="2" destOrd="0" presId="urn:microsoft.com/office/officeart/2005/8/layout/gear1"/>
    <dgm:cxn modelId="{E02BBAC6-32D1-44E1-800C-846A294D487E}" srcId="{142FFE6F-8621-4365-BCC2-C0D87A96DCC0}" destId="{A006FA45-8D3B-4FF7-B920-B83B3F61BA46}" srcOrd="2" destOrd="0" parTransId="{0561DB94-A2A4-456A-9B15-9AF169F3ECBD}" sibTransId="{E233460D-DBCD-407F-8B29-87AB2A30B6BF}"/>
    <dgm:cxn modelId="{3BA34930-C3A1-404A-9BBC-011FA8FFDA8A}" type="presOf" srcId="{1C5DB94D-BD29-48B2-8616-23D074B4C42C}" destId="{C8F938B7-7967-414C-BB83-77EF6027F6D0}" srcOrd="0" destOrd="0" presId="urn:microsoft.com/office/officeart/2005/8/layout/gear1"/>
    <dgm:cxn modelId="{CBD5E9F7-E7EA-496F-8277-CBC853327B42}" type="presOf" srcId="{A006FA45-8D3B-4FF7-B920-B83B3F61BA46}" destId="{B6863AF8-EF11-4F32-9434-550E7FB58B57}" srcOrd="3" destOrd="0" presId="urn:microsoft.com/office/officeart/2005/8/layout/gear1"/>
    <dgm:cxn modelId="{0AB85413-B2CD-4F68-9402-38D0EFDC58F6}" type="presOf" srcId="{DFE1E346-978E-4544-8112-05A67885F338}" destId="{2536BDEE-82CB-45CB-B9D5-17F40766A55E}" srcOrd="0" destOrd="0" presId="urn:microsoft.com/office/officeart/2005/8/layout/gear1"/>
    <dgm:cxn modelId="{ED62A125-68E6-475E-AD9C-098DDF895B18}" type="presOf" srcId="{E233460D-DBCD-407F-8B29-87AB2A30B6BF}" destId="{43FEBD97-D388-49E2-865F-FE62D75231F7}" srcOrd="0" destOrd="0" presId="urn:microsoft.com/office/officeart/2005/8/layout/gear1"/>
    <dgm:cxn modelId="{AFB48E9E-51D9-409A-9484-895143FACB21}" type="presOf" srcId="{24886512-FAB7-4A10-B17F-3B66FE544925}" destId="{5BD78C17-60D8-4D2B-95D3-2A3DB237D7D0}" srcOrd="1" destOrd="0" presId="urn:microsoft.com/office/officeart/2005/8/layout/gear1"/>
    <dgm:cxn modelId="{9694EAFF-7DF8-432E-A655-FE9D2F2385CC}" type="presOf" srcId="{A006FA45-8D3B-4FF7-B920-B83B3F61BA46}" destId="{A761BAE2-906E-4FE7-9020-EE843A322816}" srcOrd="0" destOrd="0" presId="urn:microsoft.com/office/officeart/2005/8/layout/gear1"/>
    <dgm:cxn modelId="{83F802B3-D375-4403-8F88-9BFC531440A8}" type="presOf" srcId="{142FFE6F-8621-4365-BCC2-C0D87A96DCC0}" destId="{3E46D509-9350-4F08-ACA1-3B69D94CDC9F}" srcOrd="0" destOrd="0" presId="urn:microsoft.com/office/officeart/2005/8/layout/gear1"/>
    <dgm:cxn modelId="{5C14B78B-7F6E-4972-B51D-A99503B827FE}" type="presParOf" srcId="{3E46D509-9350-4F08-ACA1-3B69D94CDC9F}" destId="{9A3481D9-0CF9-43CB-997C-C3B2733366C3}" srcOrd="0" destOrd="0" presId="urn:microsoft.com/office/officeart/2005/8/layout/gear1"/>
    <dgm:cxn modelId="{D805077B-C000-4F96-9B36-9F444612A48E}" type="presParOf" srcId="{3E46D509-9350-4F08-ACA1-3B69D94CDC9F}" destId="{239EFC12-9B3E-4711-BF04-9860368F1B65}" srcOrd="1" destOrd="0" presId="urn:microsoft.com/office/officeart/2005/8/layout/gear1"/>
    <dgm:cxn modelId="{8C0C0066-2156-46F4-BDDE-74C0AF2624C3}" type="presParOf" srcId="{3E46D509-9350-4F08-ACA1-3B69D94CDC9F}" destId="{77746563-8BD4-49EF-811D-6AB954647BB4}" srcOrd="2" destOrd="0" presId="urn:microsoft.com/office/officeart/2005/8/layout/gear1"/>
    <dgm:cxn modelId="{38E6C718-0A63-4149-B165-085F3E1B4160}" type="presParOf" srcId="{3E46D509-9350-4F08-ACA1-3B69D94CDC9F}" destId="{8408AE3F-6C24-4914-AFB5-8BCB8F1DE3C1}" srcOrd="3" destOrd="0" presId="urn:microsoft.com/office/officeart/2005/8/layout/gear1"/>
    <dgm:cxn modelId="{FE7CBF4A-4108-464A-AD33-A2F7D33AC0AF}" type="presParOf" srcId="{3E46D509-9350-4F08-ACA1-3B69D94CDC9F}" destId="{5BD78C17-60D8-4D2B-95D3-2A3DB237D7D0}" srcOrd="4" destOrd="0" presId="urn:microsoft.com/office/officeart/2005/8/layout/gear1"/>
    <dgm:cxn modelId="{6AB2AE51-FC36-4873-8DEB-C1619CE2C553}" type="presParOf" srcId="{3E46D509-9350-4F08-ACA1-3B69D94CDC9F}" destId="{EC450D7E-92BA-4E29-AE13-A7DD6270F501}" srcOrd="5" destOrd="0" presId="urn:microsoft.com/office/officeart/2005/8/layout/gear1"/>
    <dgm:cxn modelId="{7174F643-2FE2-4365-8560-31F603827D78}" type="presParOf" srcId="{3E46D509-9350-4F08-ACA1-3B69D94CDC9F}" destId="{A761BAE2-906E-4FE7-9020-EE843A322816}" srcOrd="6" destOrd="0" presId="urn:microsoft.com/office/officeart/2005/8/layout/gear1"/>
    <dgm:cxn modelId="{AD474F9D-353F-4AF8-82AA-33310934F667}" type="presParOf" srcId="{3E46D509-9350-4F08-ACA1-3B69D94CDC9F}" destId="{1602858E-5F5F-4CAB-80EE-877BE54C689D}" srcOrd="7" destOrd="0" presId="urn:microsoft.com/office/officeart/2005/8/layout/gear1"/>
    <dgm:cxn modelId="{B9B88FEC-1AB2-4470-9F0C-060F3BFDE1A3}" type="presParOf" srcId="{3E46D509-9350-4F08-ACA1-3B69D94CDC9F}" destId="{DFDBAADD-AE48-40EA-BC83-7BAA22123FE2}" srcOrd="8" destOrd="0" presId="urn:microsoft.com/office/officeart/2005/8/layout/gear1"/>
    <dgm:cxn modelId="{F685D637-A0C5-47D3-9FED-AD490CCE759D}" type="presParOf" srcId="{3E46D509-9350-4F08-ACA1-3B69D94CDC9F}" destId="{B6863AF8-EF11-4F32-9434-550E7FB58B57}" srcOrd="9" destOrd="0" presId="urn:microsoft.com/office/officeart/2005/8/layout/gear1"/>
    <dgm:cxn modelId="{5000F724-D0E4-454E-8A69-17B843751E35}" type="presParOf" srcId="{3E46D509-9350-4F08-ACA1-3B69D94CDC9F}" destId="{2536BDEE-82CB-45CB-B9D5-17F40766A55E}" srcOrd="10" destOrd="0" presId="urn:microsoft.com/office/officeart/2005/8/layout/gear1"/>
    <dgm:cxn modelId="{D94A89C5-4861-4367-8E35-1D304621B2DB}" type="presParOf" srcId="{3E46D509-9350-4F08-ACA1-3B69D94CDC9F}" destId="{C8F938B7-7967-414C-BB83-77EF6027F6D0}" srcOrd="11" destOrd="0" presId="urn:microsoft.com/office/officeart/2005/8/layout/gear1"/>
    <dgm:cxn modelId="{4A7AB230-FB4D-49A3-8BED-509CE142606B}" type="presParOf" srcId="{3E46D509-9350-4F08-ACA1-3B69D94CDC9F}" destId="{43FEBD97-D388-49E2-865F-FE62D75231F7}" srcOrd="12" destOrd="0" presId="urn:microsoft.com/office/officeart/2005/8/layout/gear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85CB5E7-3CB9-468A-9D03-9F669B274744}">
      <dsp:nvSpPr>
        <dsp:cNvPr id="0" name=""/>
        <dsp:cNvSpPr/>
      </dsp:nvSpPr>
      <dsp:spPr>
        <a:xfrm>
          <a:off x="3050732" y="2511237"/>
          <a:ext cx="1859874" cy="1859874"/>
        </a:xfrm>
        <a:prstGeom prst="ellipse">
          <a:avLst/>
        </a:prstGeom>
        <a:solidFill>
          <a:schemeClr val="bg2">
            <a:lumMod val="20000"/>
            <a:lumOff val="8000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50800" tIns="50800" rIns="50800" bIns="50800" numCol="1" spcCol="1270" anchor="ctr" anchorCtr="0">
          <a:noAutofit/>
          <a:sp3d extrusionH="28000" prstMaterial="matte"/>
        </a:bodyPr>
        <a:lstStyle/>
        <a:p>
          <a:pPr lvl="0" algn="ctr" defTabSz="3556000">
            <a:lnSpc>
              <a:spcPct val="90000"/>
            </a:lnSpc>
            <a:spcBef>
              <a:spcPct val="0"/>
            </a:spcBef>
            <a:spcAft>
              <a:spcPct val="35000"/>
            </a:spcAft>
          </a:pPr>
          <a:r>
            <a:rPr lang="en-US" altLang="zh-CN" sz="8000" kern="1200" dirty="0" smtClean="0">
              <a:solidFill>
                <a:srgbClr val="FF0000"/>
              </a:solidFill>
              <a:latin typeface="微软雅黑" pitchFamily="34" charset="-122"/>
              <a:ea typeface="微软雅黑" pitchFamily="34" charset="-122"/>
            </a:rPr>
            <a:t>?</a:t>
          </a:r>
          <a:endParaRPr lang="zh-CN" altLang="en-US" sz="8000" kern="1200" dirty="0">
            <a:solidFill>
              <a:srgbClr val="FF0000"/>
            </a:solidFill>
            <a:latin typeface="微软雅黑" pitchFamily="34" charset="-122"/>
            <a:ea typeface="微软雅黑" pitchFamily="34" charset="-122"/>
          </a:endParaRPr>
        </a:p>
      </dsp:txBody>
      <dsp:txXfrm>
        <a:off x="3050732" y="2511237"/>
        <a:ext cx="1859874" cy="1859874"/>
      </dsp:txXfrm>
    </dsp:sp>
    <dsp:sp modelId="{59C9A731-74F9-449C-AFE8-10B8A0DEAC54}">
      <dsp:nvSpPr>
        <dsp:cNvPr id="0" name=""/>
        <dsp:cNvSpPr/>
      </dsp:nvSpPr>
      <dsp:spPr>
        <a:xfrm rot="10800000">
          <a:off x="1247128" y="3176142"/>
          <a:ext cx="1704405" cy="530064"/>
        </a:xfrm>
        <a:prstGeom prst="leftArrow">
          <a:avLst>
            <a:gd name="adj1" fmla="val 60000"/>
            <a:gd name="adj2" fmla="val 50000"/>
          </a:avLst>
        </a:prstGeom>
        <a:solidFill>
          <a:schemeClr val="accent1">
            <a:tint val="60000"/>
            <a:hueOff val="0"/>
            <a:satOff val="0"/>
            <a:lumOff val="0"/>
            <a:alphaOff val="0"/>
          </a:schemeClr>
        </a:solidFill>
        <a:ln>
          <a:noFill/>
        </a:ln>
        <a:effectLst/>
        <a:sp3d z="-227350" prstMaterial="matte"/>
      </dsp:spPr>
      <dsp:style>
        <a:lnRef idx="0">
          <a:scrgbClr r="0" g="0" b="0"/>
        </a:lnRef>
        <a:fillRef idx="1">
          <a:scrgbClr r="0" g="0" b="0"/>
        </a:fillRef>
        <a:effectRef idx="0">
          <a:scrgbClr r="0" g="0" b="0"/>
        </a:effectRef>
        <a:fontRef idx="minor">
          <a:schemeClr val="lt1"/>
        </a:fontRef>
      </dsp:style>
    </dsp:sp>
    <dsp:sp modelId="{E4FFC751-CB62-4651-A000-4AAE4465AD43}">
      <dsp:nvSpPr>
        <dsp:cNvPr id="0" name=""/>
        <dsp:cNvSpPr/>
      </dsp:nvSpPr>
      <dsp:spPr>
        <a:xfrm>
          <a:off x="363688" y="2734421"/>
          <a:ext cx="1766880" cy="1413504"/>
        </a:xfrm>
        <a:prstGeom prst="roundRect">
          <a:avLst>
            <a:gd name="adj" fmla="val 10000"/>
          </a:avLst>
        </a:prstGeom>
        <a:solidFill>
          <a:srgbClr val="C00000"/>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sp3d extrusionH="28000" prstMaterial="matte"/>
        </a:bodyPr>
        <a:lstStyle/>
        <a:p>
          <a:pPr lvl="0" algn="ctr" defTabSz="1422400">
            <a:lnSpc>
              <a:spcPct val="90000"/>
            </a:lnSpc>
            <a:spcBef>
              <a:spcPct val="0"/>
            </a:spcBef>
            <a:spcAft>
              <a:spcPct val="35000"/>
            </a:spcAft>
          </a:pPr>
          <a:r>
            <a:rPr lang="zh-CN" altLang="en-US" sz="3200" kern="1200" dirty="0" smtClean="0">
              <a:solidFill>
                <a:schemeClr val="tx1"/>
              </a:solidFill>
              <a:latin typeface="微软雅黑" pitchFamily="34" charset="-122"/>
              <a:ea typeface="微软雅黑" pitchFamily="34" charset="-122"/>
            </a:rPr>
            <a:t>多功能低性能</a:t>
          </a:r>
          <a:endParaRPr lang="zh-CN" altLang="en-US" sz="3200" kern="1200" dirty="0">
            <a:solidFill>
              <a:schemeClr val="tx1"/>
            </a:solidFill>
            <a:latin typeface="微软雅黑" pitchFamily="34" charset="-122"/>
            <a:ea typeface="微软雅黑" pitchFamily="34" charset="-122"/>
          </a:endParaRPr>
        </a:p>
      </dsp:txBody>
      <dsp:txXfrm>
        <a:off x="363688" y="2734421"/>
        <a:ext cx="1766880" cy="1413504"/>
      </dsp:txXfrm>
    </dsp:sp>
    <dsp:sp modelId="{BBC1CC0C-6E6D-4CE7-AA8A-6BA633C3633F}">
      <dsp:nvSpPr>
        <dsp:cNvPr id="0" name=""/>
        <dsp:cNvSpPr/>
      </dsp:nvSpPr>
      <dsp:spPr>
        <a:xfrm rot="13500000">
          <a:off x="1798160" y="1845835"/>
          <a:ext cx="1704405" cy="530064"/>
        </a:xfrm>
        <a:prstGeom prst="leftArrow">
          <a:avLst>
            <a:gd name="adj1" fmla="val 60000"/>
            <a:gd name="adj2" fmla="val 50000"/>
          </a:avLst>
        </a:prstGeom>
        <a:solidFill>
          <a:schemeClr val="accent1">
            <a:tint val="60000"/>
            <a:hueOff val="0"/>
            <a:satOff val="0"/>
            <a:lumOff val="0"/>
            <a:alphaOff val="0"/>
          </a:schemeClr>
        </a:solidFill>
        <a:ln>
          <a:noFill/>
        </a:ln>
        <a:effectLst/>
        <a:sp3d z="-227350" prstMaterial="matte"/>
      </dsp:spPr>
      <dsp:style>
        <a:lnRef idx="0">
          <a:scrgbClr r="0" g="0" b="0"/>
        </a:lnRef>
        <a:fillRef idx="1">
          <a:scrgbClr r="0" g="0" b="0"/>
        </a:fillRef>
        <a:effectRef idx="0">
          <a:scrgbClr r="0" g="0" b="0"/>
        </a:effectRef>
        <a:fontRef idx="minor">
          <a:schemeClr val="lt1"/>
        </a:fontRef>
      </dsp:style>
    </dsp:sp>
    <dsp:sp modelId="{6C522C74-151E-4404-B69E-C6DD9B3EEA3F}">
      <dsp:nvSpPr>
        <dsp:cNvPr id="0" name=""/>
        <dsp:cNvSpPr/>
      </dsp:nvSpPr>
      <dsp:spPr>
        <a:xfrm>
          <a:off x="1164324" y="801516"/>
          <a:ext cx="1766880" cy="1413504"/>
        </a:xfrm>
        <a:prstGeom prst="roundRect">
          <a:avLst>
            <a:gd name="adj" fmla="val 10000"/>
          </a:avLst>
        </a:prstGeom>
        <a:solidFill>
          <a:schemeClr val="bg1">
            <a:lumMod val="60000"/>
            <a:lumOff val="4000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sp3d extrusionH="28000" prstMaterial="matte"/>
        </a:bodyPr>
        <a:lstStyle/>
        <a:p>
          <a:pPr lvl="0" algn="ctr" defTabSz="1422400">
            <a:lnSpc>
              <a:spcPct val="90000"/>
            </a:lnSpc>
            <a:spcBef>
              <a:spcPct val="0"/>
            </a:spcBef>
            <a:spcAft>
              <a:spcPct val="35000"/>
            </a:spcAft>
          </a:pPr>
          <a:r>
            <a:rPr lang="zh-CN" altLang="en-US" sz="3200" kern="1200" dirty="0" smtClean="0">
              <a:latin typeface="微软雅黑" pitchFamily="34" charset="-122"/>
              <a:ea typeface="微软雅黑" pitchFamily="34" charset="-122"/>
            </a:rPr>
            <a:t>网络处理瓶颈</a:t>
          </a:r>
          <a:endParaRPr lang="zh-CN" altLang="en-US" sz="3200" kern="1200" dirty="0">
            <a:latin typeface="微软雅黑" pitchFamily="34" charset="-122"/>
            <a:ea typeface="微软雅黑" pitchFamily="34" charset="-122"/>
          </a:endParaRPr>
        </a:p>
      </dsp:txBody>
      <dsp:txXfrm>
        <a:off x="1164324" y="801516"/>
        <a:ext cx="1766880" cy="1413504"/>
      </dsp:txXfrm>
    </dsp:sp>
    <dsp:sp modelId="{66F46FF1-9D83-442A-A42F-489780EDA5BC}">
      <dsp:nvSpPr>
        <dsp:cNvPr id="0" name=""/>
        <dsp:cNvSpPr/>
      </dsp:nvSpPr>
      <dsp:spPr>
        <a:xfrm rot="16200000">
          <a:off x="3128466" y="1294804"/>
          <a:ext cx="1704405" cy="530064"/>
        </a:xfrm>
        <a:prstGeom prst="leftArrow">
          <a:avLst>
            <a:gd name="adj1" fmla="val 60000"/>
            <a:gd name="adj2" fmla="val 50000"/>
          </a:avLst>
        </a:prstGeom>
        <a:solidFill>
          <a:schemeClr val="accent1">
            <a:tint val="60000"/>
            <a:hueOff val="0"/>
            <a:satOff val="0"/>
            <a:lumOff val="0"/>
            <a:alphaOff val="0"/>
          </a:schemeClr>
        </a:solidFill>
        <a:ln>
          <a:noFill/>
        </a:ln>
        <a:effectLst/>
        <a:sp3d z="-227350" prstMaterial="matte"/>
      </dsp:spPr>
      <dsp:style>
        <a:lnRef idx="0">
          <a:scrgbClr r="0" g="0" b="0"/>
        </a:lnRef>
        <a:fillRef idx="1">
          <a:scrgbClr r="0" g="0" b="0"/>
        </a:fillRef>
        <a:effectRef idx="0">
          <a:scrgbClr r="0" g="0" b="0"/>
        </a:effectRef>
        <a:fontRef idx="minor">
          <a:schemeClr val="lt1"/>
        </a:fontRef>
      </dsp:style>
    </dsp:sp>
    <dsp:sp modelId="{20CA13A8-C0C4-408D-8A83-5A71C2049CA1}">
      <dsp:nvSpPr>
        <dsp:cNvPr id="0" name=""/>
        <dsp:cNvSpPr/>
      </dsp:nvSpPr>
      <dsp:spPr>
        <a:xfrm>
          <a:off x="3097229" y="881"/>
          <a:ext cx="1766880" cy="1413504"/>
        </a:xfrm>
        <a:prstGeom prst="roundRect">
          <a:avLst>
            <a:gd name="adj" fmla="val 10000"/>
          </a:avLst>
        </a:prstGeom>
        <a:solidFill>
          <a:schemeClr val="accent5">
            <a:lumMod val="9000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sp3d extrusionH="28000" prstMaterial="matte"/>
        </a:bodyPr>
        <a:lstStyle/>
        <a:p>
          <a:pPr lvl="0" algn="ctr" defTabSz="1422400">
            <a:lnSpc>
              <a:spcPct val="90000"/>
            </a:lnSpc>
            <a:spcBef>
              <a:spcPct val="0"/>
            </a:spcBef>
            <a:spcAft>
              <a:spcPct val="35000"/>
            </a:spcAft>
          </a:pPr>
          <a:r>
            <a:rPr lang="zh-CN" altLang="en-US" sz="3200" kern="1200" dirty="0" smtClean="0">
              <a:latin typeface="微软雅黑" pitchFamily="34" charset="-122"/>
              <a:ea typeface="微软雅黑" pitchFamily="34" charset="-122"/>
            </a:rPr>
            <a:t>网络接口限制</a:t>
          </a:r>
          <a:endParaRPr lang="zh-CN" altLang="en-US" sz="3200" kern="1200" dirty="0">
            <a:latin typeface="微软雅黑" pitchFamily="34" charset="-122"/>
            <a:ea typeface="微软雅黑" pitchFamily="34" charset="-122"/>
          </a:endParaRPr>
        </a:p>
      </dsp:txBody>
      <dsp:txXfrm>
        <a:off x="3097229" y="881"/>
        <a:ext cx="1766880" cy="1413504"/>
      </dsp:txXfrm>
    </dsp:sp>
    <dsp:sp modelId="{130BFD94-DCCC-473A-BD33-9403ACC82BD4}">
      <dsp:nvSpPr>
        <dsp:cNvPr id="0" name=""/>
        <dsp:cNvSpPr/>
      </dsp:nvSpPr>
      <dsp:spPr>
        <a:xfrm rot="18900000">
          <a:off x="4458773" y="1845835"/>
          <a:ext cx="1704405" cy="530064"/>
        </a:xfrm>
        <a:prstGeom prst="leftArrow">
          <a:avLst>
            <a:gd name="adj1" fmla="val 60000"/>
            <a:gd name="adj2" fmla="val 50000"/>
          </a:avLst>
        </a:prstGeom>
        <a:solidFill>
          <a:schemeClr val="accent1">
            <a:tint val="60000"/>
            <a:hueOff val="0"/>
            <a:satOff val="0"/>
            <a:lumOff val="0"/>
            <a:alphaOff val="0"/>
          </a:schemeClr>
        </a:solidFill>
        <a:ln>
          <a:noFill/>
        </a:ln>
        <a:effectLst/>
        <a:sp3d z="-227350" prstMaterial="matte"/>
      </dsp:spPr>
      <dsp:style>
        <a:lnRef idx="0">
          <a:scrgbClr r="0" g="0" b="0"/>
        </a:lnRef>
        <a:fillRef idx="1">
          <a:scrgbClr r="0" g="0" b="0"/>
        </a:fillRef>
        <a:effectRef idx="0">
          <a:scrgbClr r="0" g="0" b="0"/>
        </a:effectRef>
        <a:fontRef idx="minor">
          <a:schemeClr val="lt1"/>
        </a:fontRef>
      </dsp:style>
    </dsp:sp>
    <dsp:sp modelId="{96F1BB4D-4735-45F1-8B38-08E9CD281EB8}">
      <dsp:nvSpPr>
        <dsp:cNvPr id="0" name=""/>
        <dsp:cNvSpPr/>
      </dsp:nvSpPr>
      <dsp:spPr>
        <a:xfrm>
          <a:off x="5030134" y="801516"/>
          <a:ext cx="1766880" cy="1413504"/>
        </a:xfrm>
        <a:prstGeom prst="roundRect">
          <a:avLst>
            <a:gd name="adj" fmla="val 10000"/>
          </a:avLst>
        </a:prstGeom>
        <a:solidFill>
          <a:schemeClr val="accent5">
            <a:lumMod val="7500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sp3d extrusionH="28000" prstMaterial="matte"/>
        </a:bodyPr>
        <a:lstStyle/>
        <a:p>
          <a:pPr lvl="0" algn="ctr" defTabSz="1422400">
            <a:lnSpc>
              <a:spcPct val="90000"/>
            </a:lnSpc>
            <a:spcBef>
              <a:spcPct val="0"/>
            </a:spcBef>
            <a:spcAft>
              <a:spcPct val="35000"/>
            </a:spcAft>
          </a:pPr>
          <a:r>
            <a:rPr lang="zh-CN" altLang="en-US" sz="3200" kern="1200" dirty="0" smtClean="0">
              <a:latin typeface="微软雅黑" pitchFamily="34" charset="-122"/>
              <a:ea typeface="微软雅黑" pitchFamily="34" charset="-122"/>
            </a:rPr>
            <a:t>整机故障率</a:t>
          </a:r>
          <a:endParaRPr lang="zh-CN" altLang="en-US" sz="3200" kern="1200" dirty="0">
            <a:latin typeface="微软雅黑" pitchFamily="34" charset="-122"/>
            <a:ea typeface="微软雅黑" pitchFamily="34" charset="-122"/>
          </a:endParaRPr>
        </a:p>
      </dsp:txBody>
      <dsp:txXfrm>
        <a:off x="5030134" y="801516"/>
        <a:ext cx="1766880" cy="1413504"/>
      </dsp:txXfrm>
    </dsp:sp>
    <dsp:sp modelId="{CC873670-0AC0-4581-A9EA-EF296A608BA5}">
      <dsp:nvSpPr>
        <dsp:cNvPr id="0" name=""/>
        <dsp:cNvSpPr/>
      </dsp:nvSpPr>
      <dsp:spPr>
        <a:xfrm>
          <a:off x="5009804" y="3176142"/>
          <a:ext cx="1704405" cy="530064"/>
        </a:xfrm>
        <a:prstGeom prst="leftArrow">
          <a:avLst>
            <a:gd name="adj1" fmla="val 60000"/>
            <a:gd name="adj2" fmla="val 50000"/>
          </a:avLst>
        </a:prstGeom>
        <a:solidFill>
          <a:schemeClr val="accent1">
            <a:tint val="60000"/>
            <a:hueOff val="0"/>
            <a:satOff val="0"/>
            <a:lumOff val="0"/>
            <a:alphaOff val="0"/>
          </a:schemeClr>
        </a:solidFill>
        <a:ln>
          <a:noFill/>
        </a:ln>
        <a:effectLst/>
        <a:sp3d z="-227350" prstMaterial="matte"/>
      </dsp:spPr>
      <dsp:style>
        <a:lnRef idx="0">
          <a:scrgbClr r="0" g="0" b="0"/>
        </a:lnRef>
        <a:fillRef idx="1">
          <a:scrgbClr r="0" g="0" b="0"/>
        </a:fillRef>
        <a:effectRef idx="0">
          <a:scrgbClr r="0" g="0" b="0"/>
        </a:effectRef>
        <a:fontRef idx="minor">
          <a:schemeClr val="lt1"/>
        </a:fontRef>
      </dsp:style>
    </dsp:sp>
    <dsp:sp modelId="{AA9A5B49-5DD4-4305-9F15-EF6CD401C4DE}">
      <dsp:nvSpPr>
        <dsp:cNvPr id="0" name=""/>
        <dsp:cNvSpPr/>
      </dsp:nvSpPr>
      <dsp:spPr>
        <a:xfrm>
          <a:off x="5830769" y="2734421"/>
          <a:ext cx="1766880" cy="1413504"/>
        </a:xfrm>
        <a:prstGeom prst="roundRect">
          <a:avLst>
            <a:gd name="adj" fmla="val 10000"/>
          </a:avLst>
        </a:prstGeom>
        <a:solidFill>
          <a:srgbClr val="00B050"/>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sp3d extrusionH="28000" prstMaterial="matte"/>
        </a:bodyPr>
        <a:lstStyle/>
        <a:p>
          <a:pPr lvl="0" algn="ctr" defTabSz="1422400">
            <a:lnSpc>
              <a:spcPct val="90000"/>
            </a:lnSpc>
            <a:spcBef>
              <a:spcPct val="0"/>
            </a:spcBef>
            <a:spcAft>
              <a:spcPct val="35000"/>
            </a:spcAft>
          </a:pPr>
          <a:r>
            <a:rPr lang="zh-CN" altLang="en-US" sz="3200" kern="1200" dirty="0" smtClean="0">
              <a:latin typeface="微软雅黑" pitchFamily="34" charset="-122"/>
              <a:ea typeface="微软雅黑" pitchFamily="34" charset="-122"/>
            </a:rPr>
            <a:t>产品硬件成本</a:t>
          </a:r>
          <a:endParaRPr lang="zh-CN" altLang="en-US" sz="3200" kern="1200" dirty="0">
            <a:latin typeface="微软雅黑" pitchFamily="34" charset="-122"/>
            <a:ea typeface="微软雅黑" pitchFamily="34" charset="-122"/>
          </a:endParaRPr>
        </a:p>
      </dsp:txBody>
      <dsp:txXfrm>
        <a:off x="5830769" y="2734421"/>
        <a:ext cx="1766880" cy="1413504"/>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A3481D9-0CF9-43CB-997C-C3B2733366C3}">
      <dsp:nvSpPr>
        <dsp:cNvPr id="0" name=""/>
        <dsp:cNvSpPr/>
      </dsp:nvSpPr>
      <dsp:spPr>
        <a:xfrm>
          <a:off x="1650738" y="1986363"/>
          <a:ext cx="2396744" cy="2396744"/>
        </a:xfrm>
        <a:prstGeom prst="gear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zh-CN" altLang="en-US" sz="2600" kern="1200" dirty="0" smtClean="0"/>
            <a:t>功能</a:t>
          </a:r>
          <a:endParaRPr lang="en-US" altLang="zh-CN" sz="2600" kern="1200" dirty="0" smtClean="0"/>
        </a:p>
        <a:p>
          <a:pPr lvl="0" algn="ctr" defTabSz="1155700">
            <a:lnSpc>
              <a:spcPct val="90000"/>
            </a:lnSpc>
            <a:spcBef>
              <a:spcPct val="0"/>
            </a:spcBef>
            <a:spcAft>
              <a:spcPct val="35000"/>
            </a:spcAft>
          </a:pPr>
          <a:r>
            <a:rPr lang="zh-CN" altLang="en-US" sz="2600" kern="1200" dirty="0" smtClean="0"/>
            <a:t>性能</a:t>
          </a:r>
          <a:endParaRPr lang="zh-CN" altLang="en-US" sz="2600" kern="1200" dirty="0"/>
        </a:p>
      </dsp:txBody>
      <dsp:txXfrm>
        <a:off x="1650738" y="1986363"/>
        <a:ext cx="2396744" cy="2396744"/>
      </dsp:txXfrm>
    </dsp:sp>
    <dsp:sp modelId="{8408AE3F-6C24-4914-AFB5-8BCB8F1DE3C1}">
      <dsp:nvSpPr>
        <dsp:cNvPr id="0" name=""/>
        <dsp:cNvSpPr/>
      </dsp:nvSpPr>
      <dsp:spPr>
        <a:xfrm>
          <a:off x="263415" y="1419855"/>
          <a:ext cx="1743087" cy="1743087"/>
        </a:xfrm>
        <a:prstGeom prst="gear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zh-CN" altLang="en-US" sz="2600" kern="1200" dirty="0" smtClean="0"/>
            <a:t>稳定性</a:t>
          </a:r>
          <a:endParaRPr lang="zh-CN" altLang="en-US" sz="2600" kern="1200" dirty="0"/>
        </a:p>
      </dsp:txBody>
      <dsp:txXfrm>
        <a:off x="263415" y="1419855"/>
        <a:ext cx="1743087" cy="1743087"/>
      </dsp:txXfrm>
    </dsp:sp>
    <dsp:sp modelId="{A761BAE2-906E-4FE7-9020-EE843A322816}">
      <dsp:nvSpPr>
        <dsp:cNvPr id="0" name=""/>
        <dsp:cNvSpPr/>
      </dsp:nvSpPr>
      <dsp:spPr>
        <a:xfrm rot="20700000">
          <a:off x="1239701" y="217299"/>
          <a:ext cx="1707869" cy="1707869"/>
        </a:xfrm>
        <a:prstGeom prst="gear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zh-CN" altLang="en-US" sz="2600" kern="1200" dirty="0" smtClean="0"/>
            <a:t>价格</a:t>
          </a:r>
          <a:endParaRPr lang="zh-CN" altLang="en-US" sz="2600" kern="1200" dirty="0"/>
        </a:p>
      </dsp:txBody>
      <dsp:txXfrm>
        <a:off x="1614287" y="591885"/>
        <a:ext cx="958697" cy="958697"/>
      </dsp:txXfrm>
    </dsp:sp>
    <dsp:sp modelId="{2536BDEE-82CB-45CB-B9D5-17F40766A55E}">
      <dsp:nvSpPr>
        <dsp:cNvPr id="0" name=""/>
        <dsp:cNvSpPr/>
      </dsp:nvSpPr>
      <dsp:spPr>
        <a:xfrm>
          <a:off x="1475311" y="1623664"/>
          <a:ext cx="3067833" cy="3067833"/>
        </a:xfrm>
        <a:prstGeom prst="circularArrow">
          <a:avLst>
            <a:gd name="adj1" fmla="val 4688"/>
            <a:gd name="adj2" fmla="val 299029"/>
            <a:gd name="adj3" fmla="val 2519978"/>
            <a:gd name="adj4" fmla="val 15853089"/>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8F938B7-7967-414C-BB83-77EF6027F6D0}">
      <dsp:nvSpPr>
        <dsp:cNvPr id="0" name=""/>
        <dsp:cNvSpPr/>
      </dsp:nvSpPr>
      <dsp:spPr>
        <a:xfrm>
          <a:off x="-45334" y="1033469"/>
          <a:ext cx="2228972" cy="2228972"/>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3FEBD97-D388-49E2-865F-FE62D75231F7}">
      <dsp:nvSpPr>
        <dsp:cNvPr id="0" name=""/>
        <dsp:cNvSpPr/>
      </dsp:nvSpPr>
      <dsp:spPr>
        <a:xfrm>
          <a:off x="844684" y="-157485"/>
          <a:ext cx="2403281" cy="2403281"/>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atin typeface="Arial" charset="0"/>
                <a:ea typeface="+mn-ea"/>
              </a:defRPr>
            </a:lvl1pPr>
          </a:lstStyle>
          <a:p>
            <a:pPr>
              <a:defRPr/>
            </a:pPr>
            <a:endParaRPr lang="zh-CN" altLang="en-US"/>
          </a:p>
        </p:txBody>
      </p:sp>
      <p:sp>
        <p:nvSpPr>
          <p:cNvPr id="7171"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atin typeface="Arial" charset="0"/>
                <a:ea typeface="+mn-ea"/>
              </a:defRPr>
            </a:lvl1pPr>
          </a:lstStyle>
          <a:p>
            <a:pPr>
              <a:defRPr/>
            </a:pPr>
            <a:endParaRPr lang="en-US" altLang="zh-CN"/>
          </a:p>
        </p:txBody>
      </p:sp>
      <p:sp>
        <p:nvSpPr>
          <p:cNvPr id="7172"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atin typeface="Arial" charset="0"/>
                <a:ea typeface="+mn-ea"/>
              </a:defRPr>
            </a:lvl1pPr>
          </a:lstStyle>
          <a:p>
            <a:pPr>
              <a:defRPr/>
            </a:pPr>
            <a:endParaRPr lang="en-US" altLang="zh-CN"/>
          </a:p>
        </p:txBody>
      </p:sp>
      <p:sp>
        <p:nvSpPr>
          <p:cNvPr id="7173"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atin typeface="Arial" charset="0"/>
                <a:ea typeface="+mn-ea"/>
              </a:defRPr>
            </a:lvl1pPr>
          </a:lstStyle>
          <a:p>
            <a:pPr>
              <a:defRPr/>
            </a:pPr>
            <a:fld id="{C63F9DD9-14F9-40FD-A352-02BB2EC31FD2}" type="slidenum">
              <a:rPr lang="zh-CN" altLang="en-US"/>
              <a:pPr>
                <a:defRPr/>
              </a:pPr>
              <a:t>‹#›</a:t>
            </a:fld>
            <a:endParaRPr lang="en-US" altLang="zh-CN"/>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atin typeface="Arial" charset="0"/>
                <a:ea typeface="+mn-ea"/>
              </a:defRPr>
            </a:lvl1pPr>
          </a:lstStyle>
          <a:p>
            <a:pPr>
              <a:defRPr/>
            </a:pPr>
            <a:endParaRPr lang="zh-CN" altLang="en-US"/>
          </a:p>
        </p:txBody>
      </p:sp>
      <p:sp>
        <p:nvSpPr>
          <p:cNvPr id="1741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atin typeface="Arial" charset="0"/>
                <a:ea typeface="+mn-ea"/>
              </a:defRPr>
            </a:lvl1pPr>
          </a:lstStyle>
          <a:p>
            <a:pPr>
              <a:defRPr/>
            </a:pPr>
            <a:endParaRPr lang="en-US" altLang="zh-CN"/>
          </a:p>
        </p:txBody>
      </p:sp>
      <p:sp>
        <p:nvSpPr>
          <p:cNvPr id="2253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741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zh-CN" noProof="0" smtClean="0"/>
              <a:t>Click to edit Master text styles</a:t>
            </a:r>
          </a:p>
          <a:p>
            <a:pPr lvl="1"/>
            <a:r>
              <a:rPr lang="en-US" altLang="zh-CN" noProof="0" smtClean="0"/>
              <a:t>Second level</a:t>
            </a:r>
          </a:p>
          <a:p>
            <a:pPr lvl="2"/>
            <a:r>
              <a:rPr lang="en-US" altLang="zh-CN" noProof="0" smtClean="0"/>
              <a:t>Third level</a:t>
            </a:r>
          </a:p>
          <a:p>
            <a:pPr lvl="3"/>
            <a:r>
              <a:rPr lang="en-US" altLang="zh-CN" noProof="0" smtClean="0"/>
              <a:t>Fourth level</a:t>
            </a:r>
          </a:p>
          <a:p>
            <a:pPr lvl="4"/>
            <a:r>
              <a:rPr lang="en-US" altLang="zh-CN" noProof="0" smtClean="0"/>
              <a:t>Fifth level</a:t>
            </a:r>
          </a:p>
        </p:txBody>
      </p:sp>
      <p:sp>
        <p:nvSpPr>
          <p:cNvPr id="1741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atin typeface="Arial" charset="0"/>
                <a:ea typeface="+mn-ea"/>
              </a:defRPr>
            </a:lvl1pPr>
          </a:lstStyle>
          <a:p>
            <a:pPr>
              <a:defRPr/>
            </a:pPr>
            <a:endParaRPr lang="en-US" altLang="zh-CN"/>
          </a:p>
        </p:txBody>
      </p:sp>
      <p:sp>
        <p:nvSpPr>
          <p:cNvPr id="1741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atin typeface="Arial" charset="0"/>
                <a:ea typeface="+mn-ea"/>
              </a:defRPr>
            </a:lvl1pPr>
          </a:lstStyle>
          <a:p>
            <a:pPr>
              <a:defRPr/>
            </a:pPr>
            <a:fld id="{7FECB938-BE18-48B3-9CDC-E72AF6B925A0}" type="slidenum">
              <a:rPr lang="zh-CN" altLang="en-US"/>
              <a:pPr>
                <a:defRPr/>
              </a:pPr>
              <a:t>‹#›</a:t>
            </a:fld>
            <a:endParaRPr lang="en-US" altLang="zh-CN"/>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宋体" pitchFamily="2" charset="-122"/>
        <a:cs typeface="+mn-cs"/>
      </a:defRPr>
    </a:lvl1pPr>
    <a:lvl2pPr marL="457200" algn="l" rtl="0" eaLnBrk="0" fontAlgn="base" hangingPunct="0">
      <a:spcBef>
        <a:spcPct val="30000"/>
      </a:spcBef>
      <a:spcAft>
        <a:spcPct val="0"/>
      </a:spcAft>
      <a:defRPr sz="1200" kern="1200">
        <a:solidFill>
          <a:schemeClr val="tx1"/>
        </a:solidFill>
        <a:latin typeface="Arial" charset="0"/>
        <a:ea typeface="宋体" pitchFamily="2" charset="-122"/>
        <a:cs typeface="+mn-cs"/>
      </a:defRPr>
    </a:lvl2pPr>
    <a:lvl3pPr marL="914400" algn="l" rtl="0" eaLnBrk="0" fontAlgn="base" hangingPunct="0">
      <a:spcBef>
        <a:spcPct val="30000"/>
      </a:spcBef>
      <a:spcAft>
        <a:spcPct val="0"/>
      </a:spcAft>
      <a:defRPr sz="1200" kern="1200">
        <a:solidFill>
          <a:schemeClr val="tx1"/>
        </a:solidFill>
        <a:latin typeface="Arial" charset="0"/>
        <a:ea typeface="宋体" pitchFamily="2" charset="-122"/>
        <a:cs typeface="+mn-cs"/>
      </a:defRPr>
    </a:lvl3pPr>
    <a:lvl4pPr marL="1371600" algn="l" rtl="0" eaLnBrk="0" fontAlgn="base" hangingPunct="0">
      <a:spcBef>
        <a:spcPct val="30000"/>
      </a:spcBef>
      <a:spcAft>
        <a:spcPct val="0"/>
      </a:spcAft>
      <a:defRPr sz="1200" kern="1200">
        <a:solidFill>
          <a:schemeClr val="tx1"/>
        </a:solidFill>
        <a:latin typeface="Arial" charset="0"/>
        <a:ea typeface="宋体" pitchFamily="2" charset="-122"/>
        <a:cs typeface="+mn-cs"/>
      </a:defRPr>
    </a:lvl4pPr>
    <a:lvl5pPr marL="1828800" algn="l" rtl="0" eaLnBrk="0" fontAlgn="base" hangingPunct="0">
      <a:spcBef>
        <a:spcPct val="30000"/>
      </a:spcBef>
      <a:spcAft>
        <a:spcPct val="0"/>
      </a:spcAft>
      <a:defRPr sz="1200" kern="1200">
        <a:solidFill>
          <a:schemeClr val="tx1"/>
        </a:solidFill>
        <a:latin typeface="Arial"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bwMode="gray">
      <p:bgPr>
        <a:gradFill rotWithShape="0">
          <a:gsLst>
            <a:gs pos="0">
              <a:srgbClr val="000000"/>
            </a:gs>
            <a:gs pos="100000">
              <a:srgbClr val="800000"/>
            </a:gs>
          </a:gsLst>
          <a:lin ang="5400000" scaled="1"/>
        </a:gradFill>
        <a:effectLst/>
      </p:bgPr>
    </p:bg>
    <p:spTree>
      <p:nvGrpSpPr>
        <p:cNvPr id="1" name=""/>
        <p:cNvGrpSpPr/>
        <p:nvPr/>
      </p:nvGrpSpPr>
      <p:grpSpPr>
        <a:xfrm>
          <a:off x="0" y="0"/>
          <a:ext cx="0" cy="0"/>
          <a:chOff x="0" y="0"/>
          <a:chExt cx="0" cy="0"/>
        </a:xfrm>
      </p:grpSpPr>
      <p:sp>
        <p:nvSpPr>
          <p:cNvPr id="4" name="Freeform 19"/>
          <p:cNvSpPr>
            <a:spLocks/>
          </p:cNvSpPr>
          <p:nvPr/>
        </p:nvSpPr>
        <p:spPr bwMode="gray">
          <a:xfrm>
            <a:off x="-6350" y="0"/>
            <a:ext cx="9172575" cy="1592263"/>
          </a:xfrm>
          <a:custGeom>
            <a:avLst/>
            <a:gdLst/>
            <a:ahLst/>
            <a:cxnLst>
              <a:cxn ang="0">
                <a:pos x="5778" y="640"/>
              </a:cxn>
              <a:cxn ang="0">
                <a:pos x="2656" y="668"/>
              </a:cxn>
              <a:cxn ang="0">
                <a:pos x="0" y="726"/>
              </a:cxn>
              <a:cxn ang="0">
                <a:pos x="12" y="6"/>
              </a:cxn>
              <a:cxn ang="0">
                <a:pos x="5778" y="0"/>
              </a:cxn>
              <a:cxn ang="0">
                <a:pos x="5778" y="640"/>
              </a:cxn>
            </a:cxnLst>
            <a:rect l="0" t="0" r="r" b="b"/>
            <a:pathLst>
              <a:path w="5778" h="1215">
                <a:moveTo>
                  <a:pt x="5778" y="640"/>
                </a:moveTo>
                <a:cubicBezTo>
                  <a:pt x="4217" y="104"/>
                  <a:pt x="3024" y="562"/>
                  <a:pt x="2656" y="668"/>
                </a:cubicBezTo>
                <a:cubicBezTo>
                  <a:pt x="2288" y="774"/>
                  <a:pt x="1066" y="1215"/>
                  <a:pt x="0" y="726"/>
                </a:cubicBezTo>
                <a:cubicBezTo>
                  <a:pt x="0" y="726"/>
                  <a:pt x="12" y="292"/>
                  <a:pt x="12" y="6"/>
                </a:cubicBezTo>
                <a:cubicBezTo>
                  <a:pt x="2901" y="5"/>
                  <a:pt x="5778" y="0"/>
                  <a:pt x="5778" y="0"/>
                </a:cubicBezTo>
                <a:cubicBezTo>
                  <a:pt x="5778" y="227"/>
                  <a:pt x="5778" y="413"/>
                  <a:pt x="5778" y="640"/>
                </a:cubicBezTo>
                <a:close/>
              </a:path>
            </a:pathLst>
          </a:custGeom>
          <a:solidFill>
            <a:srgbClr val="800000">
              <a:alpha val="50000"/>
            </a:srgbClr>
          </a:solidFill>
          <a:ln w="9525">
            <a:noFill/>
            <a:round/>
            <a:headEnd/>
            <a:tailEnd/>
          </a:ln>
          <a:effectLst/>
        </p:spPr>
        <p:txBody>
          <a:bodyPr/>
          <a:lstStyle/>
          <a:p>
            <a:pPr>
              <a:defRPr/>
            </a:pPr>
            <a:endParaRPr lang="zh-CN" altLang="en-US">
              <a:ea typeface="+mn-ea"/>
            </a:endParaRPr>
          </a:p>
        </p:txBody>
      </p:sp>
      <p:sp>
        <p:nvSpPr>
          <p:cNvPr id="5" name="Freeform 23"/>
          <p:cNvSpPr>
            <a:spLocks/>
          </p:cNvSpPr>
          <p:nvPr/>
        </p:nvSpPr>
        <p:spPr bwMode="gray">
          <a:xfrm flipH="1">
            <a:off x="-3175" y="-3175"/>
            <a:ext cx="3862388" cy="1435100"/>
          </a:xfrm>
          <a:custGeom>
            <a:avLst/>
            <a:gdLst/>
            <a:ahLst/>
            <a:cxnLst>
              <a:cxn ang="0">
                <a:pos x="2426" y="1"/>
              </a:cxn>
              <a:cxn ang="0">
                <a:pos x="2426" y="464"/>
              </a:cxn>
              <a:cxn ang="0">
                <a:pos x="0" y="0"/>
              </a:cxn>
              <a:cxn ang="0">
                <a:pos x="2426" y="1"/>
              </a:cxn>
            </a:cxnLst>
            <a:rect l="0" t="0" r="r" b="b"/>
            <a:pathLst>
              <a:path w="2426" h="1095">
                <a:moveTo>
                  <a:pt x="2426" y="1"/>
                </a:moveTo>
                <a:cubicBezTo>
                  <a:pt x="2426" y="232"/>
                  <a:pt x="2426" y="464"/>
                  <a:pt x="2426" y="464"/>
                </a:cubicBezTo>
                <a:cubicBezTo>
                  <a:pt x="1216" y="1095"/>
                  <a:pt x="584" y="162"/>
                  <a:pt x="0" y="0"/>
                </a:cubicBezTo>
                <a:cubicBezTo>
                  <a:pt x="0" y="0"/>
                  <a:pt x="1213" y="0"/>
                  <a:pt x="2426" y="1"/>
                </a:cubicBezTo>
                <a:close/>
              </a:path>
            </a:pathLst>
          </a:custGeom>
          <a:gradFill rotWithShape="1">
            <a:gsLst>
              <a:gs pos="0">
                <a:srgbClr val="800000">
                  <a:alpha val="0"/>
                </a:srgbClr>
              </a:gs>
              <a:gs pos="100000">
                <a:schemeClr val="hlink">
                  <a:alpha val="70000"/>
                </a:schemeClr>
              </a:gs>
            </a:gsLst>
            <a:lin ang="5400000" scaled="1"/>
          </a:gradFill>
          <a:ln w="9525">
            <a:noFill/>
            <a:round/>
            <a:headEnd/>
            <a:tailEnd/>
          </a:ln>
          <a:effectLst/>
        </p:spPr>
        <p:txBody>
          <a:bodyPr/>
          <a:lstStyle/>
          <a:p>
            <a:pPr>
              <a:defRPr/>
            </a:pPr>
            <a:endParaRPr lang="zh-CN" altLang="en-US">
              <a:ea typeface="+mn-ea"/>
            </a:endParaRPr>
          </a:p>
        </p:txBody>
      </p:sp>
      <p:sp>
        <p:nvSpPr>
          <p:cNvPr id="6" name="Freeform 22"/>
          <p:cNvSpPr>
            <a:spLocks/>
          </p:cNvSpPr>
          <p:nvPr/>
        </p:nvSpPr>
        <p:spPr bwMode="gray">
          <a:xfrm flipH="1">
            <a:off x="-4763" y="258763"/>
            <a:ext cx="6643688" cy="1225550"/>
          </a:xfrm>
          <a:custGeom>
            <a:avLst/>
            <a:gdLst/>
            <a:ahLst/>
            <a:cxnLst>
              <a:cxn ang="0">
                <a:pos x="669" y="179"/>
              </a:cxn>
              <a:cxn ang="0">
                <a:pos x="1538" y="422"/>
              </a:cxn>
              <a:cxn ang="0">
                <a:pos x="4173" y="374"/>
              </a:cxn>
              <a:cxn ang="0">
                <a:pos x="4173" y="306"/>
              </a:cxn>
              <a:cxn ang="0">
                <a:pos x="2845" y="589"/>
              </a:cxn>
              <a:cxn ang="0">
                <a:pos x="1165" y="85"/>
              </a:cxn>
              <a:cxn ang="0">
                <a:pos x="0" y="77"/>
              </a:cxn>
              <a:cxn ang="0">
                <a:pos x="669" y="179"/>
              </a:cxn>
            </a:cxnLst>
            <a:rect l="0" t="0" r="r" b="b"/>
            <a:pathLst>
              <a:path w="4173" h="936">
                <a:moveTo>
                  <a:pt x="669" y="179"/>
                </a:moveTo>
                <a:cubicBezTo>
                  <a:pt x="1122" y="287"/>
                  <a:pt x="1351" y="360"/>
                  <a:pt x="1538" y="422"/>
                </a:cubicBezTo>
                <a:cubicBezTo>
                  <a:pt x="1725" y="484"/>
                  <a:pt x="3122" y="936"/>
                  <a:pt x="4173" y="374"/>
                </a:cubicBezTo>
                <a:cubicBezTo>
                  <a:pt x="4173" y="374"/>
                  <a:pt x="4173" y="387"/>
                  <a:pt x="4173" y="306"/>
                </a:cubicBezTo>
                <a:cubicBezTo>
                  <a:pt x="3957" y="435"/>
                  <a:pt x="3346" y="626"/>
                  <a:pt x="2845" y="589"/>
                </a:cubicBezTo>
                <a:cubicBezTo>
                  <a:pt x="2344" y="552"/>
                  <a:pt x="1639" y="170"/>
                  <a:pt x="1165" y="85"/>
                </a:cubicBezTo>
                <a:cubicBezTo>
                  <a:pt x="691" y="0"/>
                  <a:pt x="261" y="21"/>
                  <a:pt x="0" y="77"/>
                </a:cubicBezTo>
                <a:cubicBezTo>
                  <a:pt x="2" y="84"/>
                  <a:pt x="261" y="92"/>
                  <a:pt x="669" y="179"/>
                </a:cubicBezTo>
                <a:close/>
              </a:path>
            </a:pathLst>
          </a:custGeom>
          <a:gradFill rotWithShape="1">
            <a:gsLst>
              <a:gs pos="0">
                <a:srgbClr val="800000">
                  <a:alpha val="0"/>
                </a:srgbClr>
              </a:gs>
              <a:gs pos="100000">
                <a:schemeClr val="hlink">
                  <a:alpha val="50000"/>
                </a:schemeClr>
              </a:gs>
            </a:gsLst>
            <a:lin ang="0" scaled="1"/>
          </a:gradFill>
          <a:ln w="9525">
            <a:noFill/>
            <a:round/>
            <a:headEnd/>
            <a:tailEnd/>
          </a:ln>
          <a:effectLst/>
        </p:spPr>
        <p:txBody>
          <a:bodyPr/>
          <a:lstStyle/>
          <a:p>
            <a:pPr>
              <a:defRPr/>
            </a:pPr>
            <a:endParaRPr lang="zh-CN" altLang="en-US">
              <a:ea typeface="+mn-ea"/>
            </a:endParaRPr>
          </a:p>
        </p:txBody>
      </p:sp>
      <p:pic>
        <p:nvPicPr>
          <p:cNvPr id="7" name="Picture 84" descr="low_Semptian-logo"/>
          <p:cNvPicPr>
            <a:picLocks noChangeAspect="1" noChangeArrowheads="1"/>
          </p:cNvPicPr>
          <p:nvPr userDrawn="1"/>
        </p:nvPicPr>
        <p:blipFill>
          <a:blip r:embed="rId2" cstate="print"/>
          <a:srcRect/>
          <a:stretch>
            <a:fillRect/>
          </a:stretch>
        </p:blipFill>
        <p:spPr bwMode="auto">
          <a:xfrm>
            <a:off x="539750" y="333375"/>
            <a:ext cx="1366838" cy="363538"/>
          </a:xfrm>
          <a:prstGeom prst="rect">
            <a:avLst/>
          </a:prstGeom>
          <a:noFill/>
          <a:ln w="9525">
            <a:noFill/>
            <a:miter lim="800000"/>
            <a:headEnd/>
            <a:tailEnd/>
          </a:ln>
        </p:spPr>
      </p:pic>
      <p:sp>
        <p:nvSpPr>
          <p:cNvPr id="8" name="Text Box 86"/>
          <p:cNvSpPr txBox="1">
            <a:spLocks noChangeArrowheads="1"/>
          </p:cNvSpPr>
          <p:nvPr userDrawn="1"/>
        </p:nvSpPr>
        <p:spPr bwMode="auto">
          <a:xfrm>
            <a:off x="0" y="6237288"/>
            <a:ext cx="9144000" cy="244475"/>
          </a:xfrm>
          <a:prstGeom prst="rect">
            <a:avLst/>
          </a:prstGeom>
          <a:noFill/>
          <a:ln w="9525">
            <a:noFill/>
            <a:miter lim="800000"/>
            <a:headEnd/>
            <a:tailEnd/>
          </a:ln>
          <a:effectLst/>
        </p:spPr>
        <p:txBody>
          <a:bodyPr>
            <a:spAutoFit/>
          </a:bodyPr>
          <a:lstStyle/>
          <a:p>
            <a:pPr algn="ctr">
              <a:defRPr/>
            </a:pPr>
            <a:r>
              <a:rPr lang="en-US" altLang="zh-CN" sz="1000" i="1">
                <a:solidFill>
                  <a:srgbClr val="FFFFFF"/>
                </a:solidFill>
                <a:latin typeface="Arial"/>
                <a:ea typeface="宋体" pitchFamily="2" charset="-122"/>
              </a:rPr>
              <a:t>©</a:t>
            </a:r>
            <a:r>
              <a:rPr lang="en-US" altLang="zh-CN" sz="1000" i="1">
                <a:solidFill>
                  <a:srgbClr val="FFFFFF"/>
                </a:solidFill>
                <a:latin typeface="Candara" pitchFamily="34" charset="0"/>
                <a:ea typeface="宋体" pitchFamily="2" charset="-122"/>
              </a:rPr>
              <a:t> 2010 Semptian Technologies Ltd. All Rights Reserved</a:t>
            </a:r>
            <a:endParaRPr lang="zh-CN" altLang="en-US" sz="1000" i="1">
              <a:solidFill>
                <a:srgbClr val="FFFFFF"/>
              </a:solidFill>
              <a:latin typeface="Candara" pitchFamily="34" charset="0"/>
              <a:ea typeface="宋体" pitchFamily="2" charset="-122"/>
            </a:endParaRPr>
          </a:p>
        </p:txBody>
      </p:sp>
      <p:sp>
        <p:nvSpPr>
          <p:cNvPr id="9" name="Text Box 88"/>
          <p:cNvSpPr txBox="1">
            <a:spLocks noChangeArrowheads="1"/>
          </p:cNvSpPr>
          <p:nvPr userDrawn="1"/>
        </p:nvSpPr>
        <p:spPr bwMode="auto">
          <a:xfrm>
            <a:off x="5867400" y="620713"/>
            <a:ext cx="2305050" cy="304800"/>
          </a:xfrm>
          <a:prstGeom prst="rect">
            <a:avLst/>
          </a:prstGeom>
          <a:noFill/>
          <a:ln w="9525">
            <a:noFill/>
            <a:miter lim="800000"/>
            <a:headEnd/>
            <a:tailEnd/>
          </a:ln>
          <a:effectLst/>
        </p:spPr>
        <p:txBody>
          <a:bodyPr wrap="none">
            <a:spAutoFit/>
          </a:bodyPr>
          <a:lstStyle/>
          <a:p>
            <a:pPr>
              <a:defRPr/>
            </a:pPr>
            <a:r>
              <a:rPr lang="en-US" altLang="zh-CN" sz="1400" b="1" i="1">
                <a:solidFill>
                  <a:schemeClr val="tx2"/>
                </a:solidFill>
                <a:latin typeface="Candara" pitchFamily="34" charset="0"/>
                <a:ea typeface="宋体" pitchFamily="2" charset="-122"/>
              </a:rPr>
              <a:t>Make Network Devices Open</a:t>
            </a:r>
          </a:p>
        </p:txBody>
      </p:sp>
      <p:sp>
        <p:nvSpPr>
          <p:cNvPr id="4098" name="Rectangle 2"/>
          <p:cNvSpPr>
            <a:spLocks noGrp="1" noChangeArrowheads="1"/>
          </p:cNvSpPr>
          <p:nvPr>
            <p:ph type="ctrTitle"/>
          </p:nvPr>
        </p:nvSpPr>
        <p:spPr bwMode="gray">
          <a:xfrm>
            <a:off x="684213" y="1773238"/>
            <a:ext cx="6629400" cy="1079500"/>
          </a:xfrm>
        </p:spPr>
        <p:txBody>
          <a:bodyPr/>
          <a:lstStyle>
            <a:lvl1pPr>
              <a:defRPr sz="3200"/>
            </a:lvl1pPr>
          </a:lstStyle>
          <a:p>
            <a:r>
              <a:rPr lang="zh-CN" altLang="en-US"/>
              <a:t>单击此处编辑母版标题样式</a:t>
            </a:r>
          </a:p>
        </p:txBody>
      </p:sp>
      <p:sp>
        <p:nvSpPr>
          <p:cNvPr id="4099" name="Rectangle 3"/>
          <p:cNvSpPr>
            <a:spLocks noGrp="1" noChangeArrowheads="1"/>
          </p:cNvSpPr>
          <p:nvPr>
            <p:ph type="subTitle" idx="1"/>
          </p:nvPr>
        </p:nvSpPr>
        <p:spPr bwMode="gray">
          <a:xfrm>
            <a:off x="684213" y="2997200"/>
            <a:ext cx="6192837" cy="400050"/>
          </a:xfrm>
        </p:spPr>
        <p:txBody>
          <a:bodyPr/>
          <a:lstStyle>
            <a:lvl1pPr marL="0" indent="0">
              <a:buFont typeface="Wingdings" pitchFamily="2" charset="2"/>
              <a:buNone/>
              <a:defRPr sz="2000" i="1">
                <a:solidFill>
                  <a:schemeClr val="tx2"/>
                </a:solidFill>
              </a:defRPr>
            </a:lvl1pPr>
          </a:lstStyle>
          <a:p>
            <a:r>
              <a:rPr lang="zh-CN" altLang="en-US"/>
              <a:t>单击此处编辑母版副标题样式</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38925" y="504825"/>
            <a:ext cx="2058988" cy="5649913"/>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504825"/>
            <a:ext cx="6029325" cy="5649913"/>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68313" y="162877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59313" y="162877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00"/>
            </a:gs>
            <a:gs pos="100000">
              <a:srgbClr val="800000"/>
            </a:gs>
          </a:gsLst>
          <a:lin ang="5400000" scaled="1"/>
        </a:gradFill>
        <a:effectLst/>
      </p:bgPr>
    </p:bg>
    <p:spTree>
      <p:nvGrpSpPr>
        <p:cNvPr id="1" name=""/>
        <p:cNvGrpSpPr/>
        <p:nvPr/>
      </p:nvGrpSpPr>
      <p:grpSpPr>
        <a:xfrm>
          <a:off x="0" y="0"/>
          <a:ext cx="0" cy="0"/>
          <a:chOff x="0" y="0"/>
          <a:chExt cx="0" cy="0"/>
        </a:xfrm>
      </p:grpSpPr>
      <p:sp>
        <p:nvSpPr>
          <p:cNvPr id="1038" name="Freeform 14"/>
          <p:cNvSpPr>
            <a:spLocks/>
          </p:cNvSpPr>
          <p:nvPr/>
        </p:nvSpPr>
        <p:spPr bwMode="gray">
          <a:xfrm flipH="1">
            <a:off x="-9525" y="0"/>
            <a:ext cx="9153525" cy="1308100"/>
          </a:xfrm>
          <a:custGeom>
            <a:avLst/>
            <a:gdLst/>
            <a:ahLst/>
            <a:cxnLst>
              <a:cxn ang="0">
                <a:pos x="5778" y="640"/>
              </a:cxn>
              <a:cxn ang="0">
                <a:pos x="2656" y="668"/>
              </a:cxn>
              <a:cxn ang="0">
                <a:pos x="0" y="726"/>
              </a:cxn>
              <a:cxn ang="0">
                <a:pos x="12" y="6"/>
              </a:cxn>
              <a:cxn ang="0">
                <a:pos x="5778" y="0"/>
              </a:cxn>
              <a:cxn ang="0">
                <a:pos x="5778" y="640"/>
              </a:cxn>
            </a:cxnLst>
            <a:rect l="0" t="0" r="r" b="b"/>
            <a:pathLst>
              <a:path w="5778" h="1215">
                <a:moveTo>
                  <a:pt x="5778" y="640"/>
                </a:moveTo>
                <a:cubicBezTo>
                  <a:pt x="4217" y="104"/>
                  <a:pt x="3024" y="562"/>
                  <a:pt x="2656" y="668"/>
                </a:cubicBezTo>
                <a:cubicBezTo>
                  <a:pt x="2288" y="774"/>
                  <a:pt x="1066" y="1215"/>
                  <a:pt x="0" y="726"/>
                </a:cubicBezTo>
                <a:cubicBezTo>
                  <a:pt x="0" y="726"/>
                  <a:pt x="12" y="292"/>
                  <a:pt x="12" y="6"/>
                </a:cubicBezTo>
                <a:cubicBezTo>
                  <a:pt x="2901" y="5"/>
                  <a:pt x="5778" y="0"/>
                  <a:pt x="5778" y="0"/>
                </a:cubicBezTo>
                <a:cubicBezTo>
                  <a:pt x="5778" y="227"/>
                  <a:pt x="5778" y="413"/>
                  <a:pt x="5778" y="640"/>
                </a:cubicBezTo>
                <a:close/>
              </a:path>
            </a:pathLst>
          </a:custGeom>
          <a:solidFill>
            <a:srgbClr val="800000">
              <a:alpha val="50000"/>
            </a:srgbClr>
          </a:solidFill>
          <a:ln w="9525">
            <a:noFill/>
            <a:round/>
            <a:headEnd/>
            <a:tailEnd/>
          </a:ln>
          <a:effectLst/>
        </p:spPr>
        <p:txBody>
          <a:bodyPr/>
          <a:lstStyle/>
          <a:p>
            <a:pPr>
              <a:defRPr/>
            </a:pPr>
            <a:endParaRPr lang="zh-CN" altLang="en-US">
              <a:ea typeface="+mn-ea"/>
            </a:endParaRPr>
          </a:p>
        </p:txBody>
      </p:sp>
      <p:sp>
        <p:nvSpPr>
          <p:cNvPr id="1040" name="Freeform 16"/>
          <p:cNvSpPr>
            <a:spLocks/>
          </p:cNvSpPr>
          <p:nvPr/>
        </p:nvSpPr>
        <p:spPr bwMode="hidden">
          <a:xfrm>
            <a:off x="2500313" y="201613"/>
            <a:ext cx="6629400" cy="1006475"/>
          </a:xfrm>
          <a:custGeom>
            <a:avLst/>
            <a:gdLst/>
            <a:ahLst/>
            <a:cxnLst>
              <a:cxn ang="0">
                <a:pos x="669" y="179"/>
              </a:cxn>
              <a:cxn ang="0">
                <a:pos x="1538" y="422"/>
              </a:cxn>
              <a:cxn ang="0">
                <a:pos x="4173" y="374"/>
              </a:cxn>
              <a:cxn ang="0">
                <a:pos x="4173" y="306"/>
              </a:cxn>
              <a:cxn ang="0">
                <a:pos x="2845" y="589"/>
              </a:cxn>
              <a:cxn ang="0">
                <a:pos x="1165" y="85"/>
              </a:cxn>
              <a:cxn ang="0">
                <a:pos x="0" y="77"/>
              </a:cxn>
              <a:cxn ang="0">
                <a:pos x="669" y="179"/>
              </a:cxn>
            </a:cxnLst>
            <a:rect l="0" t="0" r="r" b="b"/>
            <a:pathLst>
              <a:path w="4173" h="936">
                <a:moveTo>
                  <a:pt x="669" y="179"/>
                </a:moveTo>
                <a:cubicBezTo>
                  <a:pt x="1122" y="287"/>
                  <a:pt x="1351" y="360"/>
                  <a:pt x="1538" y="422"/>
                </a:cubicBezTo>
                <a:cubicBezTo>
                  <a:pt x="1725" y="484"/>
                  <a:pt x="3122" y="936"/>
                  <a:pt x="4173" y="374"/>
                </a:cubicBezTo>
                <a:cubicBezTo>
                  <a:pt x="4173" y="374"/>
                  <a:pt x="4173" y="387"/>
                  <a:pt x="4173" y="306"/>
                </a:cubicBezTo>
                <a:cubicBezTo>
                  <a:pt x="3957" y="435"/>
                  <a:pt x="3346" y="626"/>
                  <a:pt x="2845" y="589"/>
                </a:cubicBezTo>
                <a:cubicBezTo>
                  <a:pt x="2344" y="552"/>
                  <a:pt x="1639" y="170"/>
                  <a:pt x="1165" y="85"/>
                </a:cubicBezTo>
                <a:cubicBezTo>
                  <a:pt x="691" y="0"/>
                  <a:pt x="261" y="21"/>
                  <a:pt x="0" y="77"/>
                </a:cubicBezTo>
                <a:cubicBezTo>
                  <a:pt x="2" y="84"/>
                  <a:pt x="261" y="92"/>
                  <a:pt x="669" y="179"/>
                </a:cubicBezTo>
                <a:close/>
              </a:path>
            </a:pathLst>
          </a:custGeom>
          <a:gradFill rotWithShape="1">
            <a:gsLst>
              <a:gs pos="0">
                <a:srgbClr val="CA1C35">
                  <a:alpha val="0"/>
                </a:srgbClr>
              </a:gs>
              <a:gs pos="100000">
                <a:srgbClr val="CA1C35">
                  <a:alpha val="50000"/>
                </a:srgbClr>
              </a:gs>
            </a:gsLst>
            <a:lin ang="0" scaled="1"/>
          </a:gradFill>
          <a:ln w="9525">
            <a:noFill/>
            <a:round/>
            <a:headEnd/>
            <a:tailEnd/>
          </a:ln>
          <a:effectLst/>
        </p:spPr>
        <p:txBody>
          <a:bodyPr/>
          <a:lstStyle/>
          <a:p>
            <a:pPr>
              <a:defRPr/>
            </a:pPr>
            <a:endParaRPr lang="zh-CN" altLang="en-US">
              <a:ea typeface="+mn-ea"/>
            </a:endParaRPr>
          </a:p>
        </p:txBody>
      </p:sp>
      <p:sp>
        <p:nvSpPr>
          <p:cNvPr id="1041" name="Freeform 17"/>
          <p:cNvSpPr>
            <a:spLocks/>
          </p:cNvSpPr>
          <p:nvPr/>
        </p:nvSpPr>
        <p:spPr bwMode="hidden">
          <a:xfrm>
            <a:off x="5273675" y="-12700"/>
            <a:ext cx="3854450" cy="1177925"/>
          </a:xfrm>
          <a:custGeom>
            <a:avLst/>
            <a:gdLst/>
            <a:ahLst/>
            <a:cxnLst>
              <a:cxn ang="0">
                <a:pos x="2426" y="1"/>
              </a:cxn>
              <a:cxn ang="0">
                <a:pos x="2426" y="464"/>
              </a:cxn>
              <a:cxn ang="0">
                <a:pos x="0" y="0"/>
              </a:cxn>
              <a:cxn ang="0">
                <a:pos x="2426" y="1"/>
              </a:cxn>
            </a:cxnLst>
            <a:rect l="0" t="0" r="r" b="b"/>
            <a:pathLst>
              <a:path w="2426" h="1095">
                <a:moveTo>
                  <a:pt x="2426" y="1"/>
                </a:moveTo>
                <a:cubicBezTo>
                  <a:pt x="2426" y="232"/>
                  <a:pt x="2426" y="464"/>
                  <a:pt x="2426" y="464"/>
                </a:cubicBezTo>
                <a:cubicBezTo>
                  <a:pt x="1216" y="1095"/>
                  <a:pt x="584" y="162"/>
                  <a:pt x="0" y="0"/>
                </a:cubicBezTo>
                <a:cubicBezTo>
                  <a:pt x="0" y="0"/>
                  <a:pt x="1213" y="0"/>
                  <a:pt x="2426" y="1"/>
                </a:cubicBezTo>
                <a:close/>
              </a:path>
            </a:pathLst>
          </a:custGeom>
          <a:gradFill rotWithShape="1">
            <a:gsLst>
              <a:gs pos="0">
                <a:srgbClr val="CA1C35">
                  <a:alpha val="0"/>
                </a:srgbClr>
              </a:gs>
              <a:gs pos="100000">
                <a:srgbClr val="CA1C35">
                  <a:alpha val="70000"/>
                </a:srgbClr>
              </a:gs>
            </a:gsLst>
            <a:lin ang="5400000" scaled="1"/>
          </a:gradFill>
          <a:ln w="9525">
            <a:noFill/>
            <a:round/>
            <a:headEnd/>
            <a:tailEnd/>
          </a:ln>
          <a:effectLst/>
        </p:spPr>
        <p:txBody>
          <a:bodyPr/>
          <a:lstStyle/>
          <a:p>
            <a:pPr>
              <a:defRPr/>
            </a:pPr>
            <a:endParaRPr lang="zh-CN" altLang="en-US">
              <a:ea typeface="+mn-ea"/>
            </a:endParaRPr>
          </a:p>
        </p:txBody>
      </p:sp>
      <p:sp>
        <p:nvSpPr>
          <p:cNvPr id="1066" name="Rectangle 42"/>
          <p:cNvSpPr>
            <a:spLocks noChangeArrowheads="1"/>
          </p:cNvSpPr>
          <p:nvPr/>
        </p:nvSpPr>
        <p:spPr bwMode="auto">
          <a:xfrm>
            <a:off x="0" y="6453188"/>
            <a:ext cx="9144000" cy="274637"/>
          </a:xfrm>
          <a:prstGeom prst="rect">
            <a:avLst/>
          </a:prstGeom>
          <a:noFill/>
          <a:ln w="9525">
            <a:noFill/>
            <a:miter lim="800000"/>
            <a:headEnd/>
            <a:tailEnd/>
          </a:ln>
          <a:effectLst/>
        </p:spPr>
        <p:txBody>
          <a:bodyPr>
            <a:spAutoFit/>
          </a:bodyPr>
          <a:lstStyle/>
          <a:p>
            <a:pPr algn="ctr">
              <a:spcBef>
                <a:spcPct val="20000"/>
              </a:spcBef>
              <a:defRPr/>
            </a:pPr>
            <a:r>
              <a:rPr lang="en-US" altLang="zh-CN" sz="1200" b="1" i="1">
                <a:solidFill>
                  <a:schemeClr val="accent1"/>
                </a:solidFill>
                <a:latin typeface="Candara" pitchFamily="34" charset="0"/>
                <a:ea typeface="宋体" pitchFamily="2" charset="-122"/>
              </a:rPr>
              <a:t>Make Network Devices Open</a:t>
            </a:r>
          </a:p>
        </p:txBody>
      </p:sp>
      <p:sp>
        <p:nvSpPr>
          <p:cNvPr id="1030" name="Rectangle 3"/>
          <p:cNvSpPr>
            <a:spLocks noGrp="1" noChangeArrowheads="1"/>
          </p:cNvSpPr>
          <p:nvPr>
            <p:ph type="body" idx="1"/>
          </p:nvPr>
        </p:nvSpPr>
        <p:spPr bwMode="auto">
          <a:xfrm>
            <a:off x="468313" y="1628775"/>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p:txBody>
      </p:sp>
      <p:sp>
        <p:nvSpPr>
          <p:cNvPr id="1031" name="Rectangle 69"/>
          <p:cNvSpPr>
            <a:spLocks noGrp="1" noChangeArrowheads="1"/>
          </p:cNvSpPr>
          <p:nvPr>
            <p:ph type="title"/>
          </p:nvPr>
        </p:nvSpPr>
        <p:spPr bwMode="auto">
          <a:xfrm>
            <a:off x="457200" y="504825"/>
            <a:ext cx="69342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pic>
        <p:nvPicPr>
          <p:cNvPr id="1032" name="Picture 73" descr="low_Semptian-logo"/>
          <p:cNvPicPr>
            <a:picLocks noChangeAspect="1" noChangeArrowheads="1"/>
          </p:cNvPicPr>
          <p:nvPr userDrawn="1"/>
        </p:nvPicPr>
        <p:blipFill>
          <a:blip r:embed="rId13" cstate="print"/>
          <a:srcRect/>
          <a:stretch>
            <a:fillRect/>
          </a:stretch>
        </p:blipFill>
        <p:spPr bwMode="auto">
          <a:xfrm>
            <a:off x="7164388" y="188913"/>
            <a:ext cx="1476375" cy="392112"/>
          </a:xfrm>
          <a:prstGeom prst="rect">
            <a:avLst/>
          </a:prstGeom>
          <a:noFill/>
          <a:ln w="9525">
            <a:noFill/>
            <a:miter lim="800000"/>
            <a:headEnd/>
            <a:tailEnd/>
          </a:ln>
        </p:spPr>
      </p:pic>
      <p:sp>
        <p:nvSpPr>
          <p:cNvPr id="1101" name="Text Box 77"/>
          <p:cNvSpPr txBox="1">
            <a:spLocks noChangeArrowheads="1"/>
          </p:cNvSpPr>
          <p:nvPr userDrawn="1"/>
        </p:nvSpPr>
        <p:spPr bwMode="auto">
          <a:xfrm>
            <a:off x="7596188" y="404813"/>
            <a:ext cx="1039812" cy="214312"/>
          </a:xfrm>
          <a:prstGeom prst="rect">
            <a:avLst/>
          </a:prstGeom>
          <a:noFill/>
          <a:ln w="9525">
            <a:noFill/>
            <a:miter lim="800000"/>
            <a:headEnd/>
            <a:tailEnd/>
          </a:ln>
          <a:effectLst/>
        </p:spPr>
        <p:txBody>
          <a:bodyPr>
            <a:spAutoFit/>
          </a:bodyPr>
          <a:lstStyle/>
          <a:p>
            <a:pPr>
              <a:defRPr/>
            </a:pPr>
            <a:r>
              <a:rPr lang="en-US" altLang="zh-CN" sz="800" b="1" i="1">
                <a:latin typeface="Candara" pitchFamily="34" charset="0"/>
                <a:ea typeface="宋体" pitchFamily="2" charset="-122"/>
              </a:rPr>
              <a:t>www.semptian.com</a:t>
            </a:r>
          </a:p>
        </p:txBody>
      </p:sp>
    </p:spTree>
  </p:cSld>
  <p:clrMap bg1="dk2" tx1="lt1" bg2="dk1" tx2="lt2" accent1="accent1" accent2="accent2" accent3="accent3" accent4="accent4" accent5="accent5" accent6="accent6" hlink="hlink" folHlink="folHlink"/>
  <p:sldLayoutIdLst>
    <p:sldLayoutId id="2147483671"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iming>
    <p:tnLst>
      <p:par>
        <p:cTn id="1" dur="indefinite" restart="never" nodeType="tmRoot"/>
      </p:par>
    </p:tnLst>
  </p:timing>
  <p:txStyles>
    <p:titleStyle>
      <a:lvl1pPr algn="l" rtl="0" eaLnBrk="0" fontAlgn="base" hangingPunct="0">
        <a:spcBef>
          <a:spcPct val="0"/>
        </a:spcBef>
        <a:spcAft>
          <a:spcPct val="0"/>
        </a:spcAft>
        <a:defRPr sz="3600">
          <a:solidFill>
            <a:schemeClr val="tx1"/>
          </a:solidFill>
          <a:latin typeface="+mj-lt"/>
          <a:ea typeface="+mj-ea"/>
          <a:cs typeface="+mj-cs"/>
        </a:defRPr>
      </a:lvl1pPr>
      <a:lvl2pPr algn="l" rtl="0" eaLnBrk="0" fontAlgn="base" hangingPunct="0">
        <a:spcBef>
          <a:spcPct val="0"/>
        </a:spcBef>
        <a:spcAft>
          <a:spcPct val="0"/>
        </a:spcAft>
        <a:defRPr sz="3600">
          <a:solidFill>
            <a:schemeClr val="tx1"/>
          </a:solidFill>
          <a:latin typeface="Tahoma" pitchFamily="34" charset="0"/>
          <a:ea typeface="幼圆" pitchFamily="49" charset="-122"/>
        </a:defRPr>
      </a:lvl2pPr>
      <a:lvl3pPr algn="l" rtl="0" eaLnBrk="0" fontAlgn="base" hangingPunct="0">
        <a:spcBef>
          <a:spcPct val="0"/>
        </a:spcBef>
        <a:spcAft>
          <a:spcPct val="0"/>
        </a:spcAft>
        <a:defRPr sz="3600">
          <a:solidFill>
            <a:schemeClr val="tx1"/>
          </a:solidFill>
          <a:latin typeface="Tahoma" pitchFamily="34" charset="0"/>
          <a:ea typeface="幼圆" pitchFamily="49" charset="-122"/>
        </a:defRPr>
      </a:lvl3pPr>
      <a:lvl4pPr algn="l" rtl="0" eaLnBrk="0" fontAlgn="base" hangingPunct="0">
        <a:spcBef>
          <a:spcPct val="0"/>
        </a:spcBef>
        <a:spcAft>
          <a:spcPct val="0"/>
        </a:spcAft>
        <a:defRPr sz="3600">
          <a:solidFill>
            <a:schemeClr val="tx1"/>
          </a:solidFill>
          <a:latin typeface="Tahoma" pitchFamily="34" charset="0"/>
          <a:ea typeface="幼圆" pitchFamily="49" charset="-122"/>
        </a:defRPr>
      </a:lvl4pPr>
      <a:lvl5pPr algn="l" rtl="0" eaLnBrk="0" fontAlgn="base" hangingPunct="0">
        <a:spcBef>
          <a:spcPct val="0"/>
        </a:spcBef>
        <a:spcAft>
          <a:spcPct val="0"/>
        </a:spcAft>
        <a:defRPr sz="3600">
          <a:solidFill>
            <a:schemeClr val="tx1"/>
          </a:solidFill>
          <a:latin typeface="Tahoma" pitchFamily="34" charset="0"/>
          <a:ea typeface="幼圆" pitchFamily="49" charset="-122"/>
        </a:defRPr>
      </a:lvl5pPr>
      <a:lvl6pPr marL="457200" algn="l" rtl="0" fontAlgn="base">
        <a:spcBef>
          <a:spcPct val="0"/>
        </a:spcBef>
        <a:spcAft>
          <a:spcPct val="0"/>
        </a:spcAft>
        <a:defRPr sz="3600">
          <a:solidFill>
            <a:schemeClr val="tx1"/>
          </a:solidFill>
          <a:latin typeface="Tahoma" pitchFamily="34" charset="0"/>
          <a:ea typeface="幼圆" pitchFamily="49" charset="-122"/>
        </a:defRPr>
      </a:lvl6pPr>
      <a:lvl7pPr marL="914400" algn="l" rtl="0" fontAlgn="base">
        <a:spcBef>
          <a:spcPct val="0"/>
        </a:spcBef>
        <a:spcAft>
          <a:spcPct val="0"/>
        </a:spcAft>
        <a:defRPr sz="3600">
          <a:solidFill>
            <a:schemeClr val="tx1"/>
          </a:solidFill>
          <a:latin typeface="Tahoma" pitchFamily="34" charset="0"/>
          <a:ea typeface="幼圆" pitchFamily="49" charset="-122"/>
        </a:defRPr>
      </a:lvl7pPr>
      <a:lvl8pPr marL="1371600" algn="l" rtl="0" fontAlgn="base">
        <a:spcBef>
          <a:spcPct val="0"/>
        </a:spcBef>
        <a:spcAft>
          <a:spcPct val="0"/>
        </a:spcAft>
        <a:defRPr sz="3600">
          <a:solidFill>
            <a:schemeClr val="tx1"/>
          </a:solidFill>
          <a:latin typeface="Tahoma" pitchFamily="34" charset="0"/>
          <a:ea typeface="幼圆" pitchFamily="49" charset="-122"/>
        </a:defRPr>
      </a:lvl8pPr>
      <a:lvl9pPr marL="1828800" algn="l" rtl="0" fontAlgn="base">
        <a:spcBef>
          <a:spcPct val="0"/>
        </a:spcBef>
        <a:spcAft>
          <a:spcPct val="0"/>
        </a:spcAft>
        <a:defRPr sz="3600">
          <a:solidFill>
            <a:schemeClr val="tx1"/>
          </a:solidFill>
          <a:latin typeface="Tahoma" pitchFamily="34" charset="0"/>
          <a:ea typeface="幼圆" pitchFamily="49" charset="-122"/>
        </a:defRPr>
      </a:lvl9pPr>
    </p:titleStyle>
    <p:bodyStyle>
      <a:lvl1pPr marL="342900" indent="-342900" algn="l" rtl="0" eaLnBrk="0" fontAlgn="base" hangingPunct="0">
        <a:spcBef>
          <a:spcPct val="20000"/>
        </a:spcBef>
        <a:spcAft>
          <a:spcPct val="0"/>
        </a:spcAft>
        <a:buClr>
          <a:schemeClr val="accent1"/>
        </a:buClr>
        <a:buSzPct val="80000"/>
        <a:buFont typeface="Wingdings" pitchFamily="2" charset="2"/>
        <a:buChar char="n"/>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mn-lt"/>
          <a:ea typeface="宋体" pitchFamily="2" charset="-122"/>
        </a:defRPr>
      </a:lvl2pPr>
      <a:lvl3pPr marL="1143000" indent="-228600" algn="l" rtl="0" eaLnBrk="0" fontAlgn="base" hangingPunct="0">
        <a:spcBef>
          <a:spcPct val="20000"/>
        </a:spcBef>
        <a:spcAft>
          <a:spcPct val="0"/>
        </a:spcAft>
        <a:buClr>
          <a:schemeClr val="tx1"/>
        </a:buClr>
        <a:buFont typeface="Tahoma" pitchFamily="34" charset="0"/>
        <a:buChar char="−"/>
        <a:defRPr sz="1600">
          <a:solidFill>
            <a:schemeClr val="tx1"/>
          </a:solidFill>
          <a:latin typeface="+mn-lt"/>
          <a:ea typeface="宋体" pitchFamily="2" charset="-122"/>
        </a:defRPr>
      </a:lvl3pPr>
      <a:lvl4pPr marL="1600200" indent="-228600" algn="l" rtl="0" eaLnBrk="0" fontAlgn="base" hangingPunct="0">
        <a:spcBef>
          <a:spcPct val="20000"/>
        </a:spcBef>
        <a:spcAft>
          <a:spcPct val="0"/>
        </a:spcAft>
        <a:buClr>
          <a:schemeClr val="tx1"/>
        </a:buClr>
        <a:buFont typeface="Tahoma" pitchFamily="34" charset="0"/>
        <a:buChar char="▪"/>
        <a:defRPr sz="1400">
          <a:solidFill>
            <a:schemeClr val="tx1"/>
          </a:solidFill>
          <a:latin typeface="+mn-lt"/>
          <a:ea typeface="宋体"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itchFamily="2" charset="-122"/>
        </a:defRPr>
      </a:lvl5pPr>
      <a:lvl6pPr marL="2514600" indent="-228600" algn="l" rtl="0" fontAlgn="base">
        <a:spcBef>
          <a:spcPct val="20000"/>
        </a:spcBef>
        <a:spcAft>
          <a:spcPct val="0"/>
        </a:spcAft>
        <a:buChar char="»"/>
        <a:defRPr sz="2000">
          <a:solidFill>
            <a:schemeClr val="tx1"/>
          </a:solidFill>
          <a:latin typeface="+mn-lt"/>
          <a:ea typeface="宋体" pitchFamily="2" charset="-122"/>
        </a:defRPr>
      </a:lvl6pPr>
      <a:lvl7pPr marL="2971800" indent="-228600" algn="l" rtl="0" fontAlgn="base">
        <a:spcBef>
          <a:spcPct val="20000"/>
        </a:spcBef>
        <a:spcAft>
          <a:spcPct val="0"/>
        </a:spcAft>
        <a:buChar char="»"/>
        <a:defRPr sz="2000">
          <a:solidFill>
            <a:schemeClr val="tx1"/>
          </a:solidFill>
          <a:latin typeface="+mn-lt"/>
          <a:ea typeface="宋体" pitchFamily="2" charset="-122"/>
        </a:defRPr>
      </a:lvl7pPr>
      <a:lvl8pPr marL="3429000" indent="-228600" algn="l" rtl="0" fontAlgn="base">
        <a:spcBef>
          <a:spcPct val="20000"/>
        </a:spcBef>
        <a:spcAft>
          <a:spcPct val="0"/>
        </a:spcAft>
        <a:buChar char="»"/>
        <a:defRPr sz="2000">
          <a:solidFill>
            <a:schemeClr val="tx1"/>
          </a:solidFill>
          <a:latin typeface="+mn-lt"/>
          <a:ea typeface="宋体" pitchFamily="2" charset="-122"/>
        </a:defRPr>
      </a:lvl8pPr>
      <a:lvl9pPr marL="3886200" indent="-228600" algn="l" rtl="0" fontAlgn="base">
        <a:spcBef>
          <a:spcPct val="20000"/>
        </a:spcBef>
        <a:spcAft>
          <a:spcPct val="0"/>
        </a:spcAft>
        <a:buChar char="»"/>
        <a:defRPr sz="2000">
          <a:solidFill>
            <a:schemeClr val="tx1"/>
          </a:solidFill>
          <a:latin typeface="+mn-lt"/>
          <a:ea typeface="宋体" pitchFamily="2" charset="-122"/>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gif"/><Relationship Id="rId1" Type="http://schemas.openxmlformats.org/officeDocument/2006/relationships/slideLayout" Target="../slideLayouts/slideLayout2.xml"/><Relationship Id="rId4" Type="http://schemas.openxmlformats.org/officeDocument/2006/relationships/image" Target="../media/image11.gi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6.gif"/><Relationship Id="rId7" Type="http://schemas.openxmlformats.org/officeDocument/2006/relationships/image" Target="../media/image20.png"/><Relationship Id="rId2" Type="http://schemas.openxmlformats.org/officeDocument/2006/relationships/image" Target="../media/image15.gif"/><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gif"/><Relationship Id="rId4" Type="http://schemas.openxmlformats.org/officeDocument/2006/relationships/image" Target="../media/image17.gi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subTitle" idx="1"/>
          </p:nvPr>
        </p:nvSpPr>
        <p:spPr>
          <a:xfrm>
            <a:off x="827088" y="549275"/>
            <a:ext cx="1295400" cy="142875"/>
          </a:xfrm>
        </p:spPr>
        <p:txBody>
          <a:bodyPr/>
          <a:lstStyle/>
          <a:p>
            <a:pPr algn="ctr" eaLnBrk="1" hangingPunct="1">
              <a:lnSpc>
                <a:spcPct val="80000"/>
              </a:lnSpc>
            </a:pPr>
            <a:r>
              <a:rPr lang="en-US" altLang="zh-CN" sz="800" smtClean="0">
                <a:solidFill>
                  <a:schemeClr val="tx1"/>
                </a:solidFill>
                <a:latin typeface="Candara" pitchFamily="34" charset="0"/>
                <a:ea typeface="宋体" pitchFamily="2" charset="-122"/>
              </a:rPr>
              <a:t>www.semptian.com</a:t>
            </a:r>
          </a:p>
        </p:txBody>
      </p:sp>
      <p:sp>
        <p:nvSpPr>
          <p:cNvPr id="3077" name="Rectangle 17"/>
          <p:cNvSpPr>
            <a:spLocks noChangeArrowheads="1"/>
          </p:cNvSpPr>
          <p:nvPr/>
        </p:nvSpPr>
        <p:spPr bwMode="ltGray">
          <a:xfrm>
            <a:off x="1476375" y="4508500"/>
            <a:ext cx="1524000" cy="1447800"/>
          </a:xfrm>
          <a:prstGeom prst="rect">
            <a:avLst/>
          </a:prstGeom>
          <a:solidFill>
            <a:srgbClr val="1C4372"/>
          </a:solidFill>
          <a:ln w="9525">
            <a:noFill/>
            <a:miter lim="800000"/>
            <a:headEnd/>
            <a:tailEnd/>
          </a:ln>
        </p:spPr>
        <p:txBody>
          <a:bodyPr wrap="none" anchor="ctr"/>
          <a:lstStyle/>
          <a:p>
            <a:endParaRPr lang="zh-CN" altLang="en-US"/>
          </a:p>
        </p:txBody>
      </p:sp>
      <p:sp>
        <p:nvSpPr>
          <p:cNvPr id="3079" name="Rectangle 34"/>
          <p:cNvSpPr>
            <a:spLocks noChangeArrowheads="1"/>
          </p:cNvSpPr>
          <p:nvPr/>
        </p:nvSpPr>
        <p:spPr bwMode="ltGray">
          <a:xfrm>
            <a:off x="4500563" y="4508500"/>
            <a:ext cx="1524000" cy="1447800"/>
          </a:xfrm>
          <a:prstGeom prst="rect">
            <a:avLst/>
          </a:prstGeom>
          <a:solidFill>
            <a:srgbClr val="1C4372"/>
          </a:solidFill>
          <a:ln w="9525">
            <a:noFill/>
            <a:miter lim="800000"/>
            <a:headEnd/>
            <a:tailEnd/>
          </a:ln>
        </p:spPr>
        <p:txBody>
          <a:bodyPr wrap="none" anchor="ctr"/>
          <a:lstStyle/>
          <a:p>
            <a:endParaRPr lang="zh-CN" altLang="en-US"/>
          </a:p>
        </p:txBody>
      </p:sp>
      <p:sp>
        <p:nvSpPr>
          <p:cNvPr id="3080" name="Rectangle 35"/>
          <p:cNvSpPr>
            <a:spLocks noChangeArrowheads="1"/>
          </p:cNvSpPr>
          <p:nvPr/>
        </p:nvSpPr>
        <p:spPr bwMode="ltGray">
          <a:xfrm>
            <a:off x="7524750" y="4508500"/>
            <a:ext cx="1619250" cy="1447800"/>
          </a:xfrm>
          <a:prstGeom prst="rect">
            <a:avLst/>
          </a:prstGeom>
          <a:solidFill>
            <a:srgbClr val="1C4372"/>
          </a:solidFill>
          <a:ln w="9525">
            <a:noFill/>
            <a:miter lim="800000"/>
            <a:headEnd/>
            <a:tailEnd/>
          </a:ln>
        </p:spPr>
        <p:txBody>
          <a:bodyPr wrap="none" anchor="ctr"/>
          <a:lstStyle/>
          <a:p>
            <a:endParaRPr lang="zh-CN" altLang="en-US"/>
          </a:p>
        </p:txBody>
      </p:sp>
      <p:sp>
        <p:nvSpPr>
          <p:cNvPr id="3081" name="Rectangle 47"/>
          <p:cNvSpPr>
            <a:spLocks noGrp="1" noChangeArrowheads="1"/>
          </p:cNvSpPr>
          <p:nvPr>
            <p:ph type="ctrTitle"/>
          </p:nvPr>
        </p:nvSpPr>
        <p:spPr>
          <a:xfrm>
            <a:off x="684213" y="1357313"/>
            <a:ext cx="6673850" cy="1495425"/>
          </a:xfrm>
          <a:noFill/>
        </p:spPr>
        <p:txBody>
          <a:bodyPr/>
          <a:lstStyle/>
          <a:p>
            <a:pPr eaLnBrk="1" hangingPunct="1"/>
            <a:r>
              <a:rPr lang="zh-CN" altLang="en-US" dirty="0" smtClean="0">
                <a:latin typeface="微软雅黑" pitchFamily="34" charset="-122"/>
                <a:ea typeface="微软雅黑" pitchFamily="34" charset="-122"/>
                <a:cs typeface="华文细黑" pitchFamily="2" charset="-122"/>
              </a:rPr>
              <a:t>恒扬科技</a:t>
            </a:r>
            <a:r>
              <a:rPr lang="en-US" altLang="zh-CN" dirty="0" smtClean="0">
                <a:latin typeface="微软雅黑" pitchFamily="34" charset="-122"/>
                <a:ea typeface="微软雅黑" pitchFamily="34" charset="-122"/>
                <a:cs typeface="华文细黑" pitchFamily="2" charset="-122"/>
              </a:rPr>
              <a:t> </a:t>
            </a:r>
            <a:br>
              <a:rPr lang="en-US" altLang="zh-CN" dirty="0" smtClean="0">
                <a:latin typeface="微软雅黑" pitchFamily="34" charset="-122"/>
                <a:ea typeface="微软雅黑" pitchFamily="34" charset="-122"/>
                <a:cs typeface="华文细黑" pitchFamily="2" charset="-122"/>
              </a:rPr>
            </a:br>
            <a:r>
              <a:rPr lang="en-US" altLang="zh-CN" dirty="0" err="1" smtClean="0">
                <a:latin typeface="微软雅黑" pitchFamily="34" charset="-122"/>
                <a:ea typeface="微软雅黑" pitchFamily="34" charset="-122"/>
                <a:cs typeface="Arial Narrow Bold" pitchFamily="34" charset="0"/>
              </a:rPr>
              <a:t>SempGate</a:t>
            </a:r>
            <a:r>
              <a:rPr lang="en-US" altLang="zh-CN" baseline="30000" dirty="0" smtClean="0">
                <a:latin typeface="微软雅黑" pitchFamily="34" charset="-122"/>
                <a:ea typeface="微软雅黑" pitchFamily="34" charset="-122"/>
                <a:cs typeface="Arial Narrow Bold" pitchFamily="34" charset="0"/>
              </a:rPr>
              <a:t>®</a:t>
            </a:r>
            <a:r>
              <a:rPr lang="en-US" altLang="zh-CN" dirty="0" smtClean="0">
                <a:latin typeface="微软雅黑" pitchFamily="34" charset="-122"/>
                <a:ea typeface="微软雅黑" pitchFamily="34" charset="-122"/>
                <a:cs typeface="Arial Narrow Bold" pitchFamily="34" charset="0"/>
              </a:rPr>
              <a:t> NSA/MCP</a:t>
            </a:r>
            <a:r>
              <a:rPr lang="en-US" altLang="zh-CN" dirty="0" smtClean="0">
                <a:latin typeface="微软雅黑" pitchFamily="34" charset="-122"/>
                <a:ea typeface="微软雅黑" pitchFamily="34" charset="-122"/>
                <a:cs typeface="华文细黑" pitchFamily="2" charset="-122"/>
              </a:rPr>
              <a:t/>
            </a:r>
            <a:br>
              <a:rPr lang="en-US" altLang="zh-CN" dirty="0" smtClean="0">
                <a:latin typeface="微软雅黑" pitchFamily="34" charset="-122"/>
                <a:ea typeface="微软雅黑" pitchFamily="34" charset="-122"/>
                <a:cs typeface="华文细黑" pitchFamily="2" charset="-122"/>
              </a:rPr>
            </a:br>
            <a:r>
              <a:rPr lang="zh-CN" altLang="en-US" dirty="0" smtClean="0">
                <a:latin typeface="微软雅黑" pitchFamily="34" charset="-122"/>
                <a:ea typeface="微软雅黑" pitchFamily="34" charset="-122"/>
                <a:cs typeface="华文细黑" pitchFamily="2" charset="-122"/>
              </a:rPr>
              <a:t>多核网络流量处理平台</a:t>
            </a:r>
            <a:endParaRPr lang="en-US" altLang="zh-CN" dirty="0" smtClean="0"/>
          </a:p>
        </p:txBody>
      </p:sp>
      <p:sp>
        <p:nvSpPr>
          <p:cNvPr id="3082" name="Rectangle 48"/>
          <p:cNvSpPr>
            <a:spLocks noGrp="1" noChangeArrowheads="1"/>
          </p:cNvSpPr>
          <p:nvPr>
            <p:ph type="subTitle" idx="1"/>
          </p:nvPr>
        </p:nvSpPr>
        <p:spPr>
          <a:noFill/>
        </p:spPr>
        <p:txBody>
          <a:bodyPr/>
          <a:lstStyle/>
          <a:p>
            <a:pPr eaLnBrk="1" hangingPunct="1"/>
            <a:r>
              <a:rPr lang="zh-CN" altLang="en-US" dirty="0" smtClean="0"/>
              <a:t>专业的团队、专业的安全产品解决方案</a:t>
            </a:r>
          </a:p>
        </p:txBody>
      </p:sp>
      <p:pic>
        <p:nvPicPr>
          <p:cNvPr id="8" name="Picture 40" descr="4"/>
          <p:cNvPicPr>
            <a:picLocks noChangeAspect="1" noChangeArrowheads="1"/>
          </p:cNvPicPr>
          <p:nvPr/>
        </p:nvPicPr>
        <p:blipFill>
          <a:blip r:embed="rId2" cstate="print"/>
          <a:srcRect/>
          <a:stretch>
            <a:fillRect/>
          </a:stretch>
        </p:blipFill>
        <p:spPr bwMode="auto">
          <a:xfrm>
            <a:off x="0" y="4508500"/>
            <a:ext cx="1512888" cy="1439863"/>
          </a:xfrm>
          <a:prstGeom prst="rect">
            <a:avLst/>
          </a:prstGeom>
          <a:noFill/>
          <a:ln w="9525">
            <a:noFill/>
            <a:miter lim="800000"/>
            <a:headEnd/>
            <a:tailEnd/>
          </a:ln>
        </p:spPr>
      </p:pic>
      <p:pic>
        <p:nvPicPr>
          <p:cNvPr id="9" name="Picture 14" descr="83743368"/>
          <p:cNvPicPr>
            <a:picLocks noChangeAspect="1" noChangeArrowheads="1"/>
          </p:cNvPicPr>
          <p:nvPr/>
        </p:nvPicPr>
        <p:blipFill>
          <a:blip r:embed="rId3" cstate="print"/>
          <a:srcRect/>
          <a:stretch>
            <a:fillRect/>
          </a:stretch>
        </p:blipFill>
        <p:spPr bwMode="auto">
          <a:xfrm>
            <a:off x="6084888" y="4508500"/>
            <a:ext cx="1655762" cy="1441450"/>
          </a:xfrm>
          <a:prstGeom prst="rect">
            <a:avLst/>
          </a:prstGeom>
          <a:noFill/>
          <a:ln w="9525">
            <a:noFill/>
            <a:miter lim="800000"/>
            <a:headEnd/>
            <a:tailEnd/>
          </a:ln>
        </p:spPr>
      </p:pic>
      <p:pic>
        <p:nvPicPr>
          <p:cNvPr id="10" name="Picture 11" descr="背景3"/>
          <p:cNvPicPr>
            <a:picLocks noChangeAspect="1" noChangeArrowheads="1"/>
          </p:cNvPicPr>
          <p:nvPr/>
        </p:nvPicPr>
        <p:blipFill>
          <a:blip r:embed="rId4" cstate="print"/>
          <a:srcRect/>
          <a:stretch>
            <a:fillRect/>
          </a:stretch>
        </p:blipFill>
        <p:spPr bwMode="auto">
          <a:xfrm>
            <a:off x="2971800" y="4508500"/>
            <a:ext cx="1633582" cy="14472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基于</a:t>
            </a:r>
            <a:r>
              <a:rPr lang="en-US" altLang="zh-CN" dirty="0" err="1" smtClean="0"/>
              <a:t>Cavium</a:t>
            </a:r>
            <a:r>
              <a:rPr lang="en-US" altLang="zh-CN" dirty="0" smtClean="0"/>
              <a:t> MIPS64 </a:t>
            </a:r>
            <a:r>
              <a:rPr lang="zh-CN" altLang="en-US" dirty="0" smtClean="0"/>
              <a:t>的多核平台</a:t>
            </a:r>
            <a:endParaRPr lang="zh-CN" altLang="en-US" dirty="0"/>
          </a:p>
        </p:txBody>
      </p:sp>
      <p:sp>
        <p:nvSpPr>
          <p:cNvPr id="3" name="内容占位符 2"/>
          <p:cNvSpPr>
            <a:spLocks noGrp="1"/>
          </p:cNvSpPr>
          <p:nvPr>
            <p:ph idx="1"/>
          </p:nvPr>
        </p:nvSpPr>
        <p:spPr/>
        <p:txBody>
          <a:bodyPr/>
          <a:lstStyle/>
          <a:p>
            <a:r>
              <a:rPr lang="en-US" altLang="zh-CN" dirty="0" err="1" smtClean="0">
                <a:latin typeface="微软雅黑" pitchFamily="34" charset="-122"/>
                <a:ea typeface="微软雅黑" pitchFamily="34" charset="-122"/>
              </a:rPr>
              <a:t>Cavium</a:t>
            </a:r>
            <a:r>
              <a:rPr lang="zh-CN" altLang="en-US" dirty="0" smtClean="0">
                <a:latin typeface="微软雅黑" pitchFamily="34" charset="-122"/>
                <a:ea typeface="微软雅黑" pitchFamily="34" charset="-122"/>
              </a:rPr>
              <a:t>公司多核网络处理器</a:t>
            </a:r>
            <a:endParaRPr lang="zh-CN" altLang="en-US" dirty="0">
              <a:latin typeface="微软雅黑" pitchFamily="34" charset="-122"/>
              <a:ea typeface="微软雅黑" pitchFamily="34" charset="-122"/>
            </a:endParaRPr>
          </a:p>
        </p:txBody>
      </p:sp>
      <p:pic>
        <p:nvPicPr>
          <p:cNvPr id="6" name="图片 5" descr="5020.gif"/>
          <p:cNvPicPr>
            <a:picLocks noChangeAspect="1"/>
          </p:cNvPicPr>
          <p:nvPr/>
        </p:nvPicPr>
        <p:blipFill>
          <a:blip r:embed="rId2" cstate="print"/>
          <a:stretch>
            <a:fillRect/>
          </a:stretch>
        </p:blipFill>
        <p:spPr>
          <a:xfrm>
            <a:off x="3143240" y="2643182"/>
            <a:ext cx="2952750" cy="3071834"/>
          </a:xfrm>
          <a:prstGeom prst="rect">
            <a:avLst/>
          </a:prstGeom>
        </p:spPr>
      </p:pic>
      <p:pic>
        <p:nvPicPr>
          <p:cNvPr id="7" name="图片 6" descr="3600.gif"/>
          <p:cNvPicPr>
            <a:picLocks noChangeAspect="1"/>
          </p:cNvPicPr>
          <p:nvPr/>
        </p:nvPicPr>
        <p:blipFill>
          <a:blip r:embed="rId3" cstate="print"/>
          <a:stretch>
            <a:fillRect/>
          </a:stretch>
        </p:blipFill>
        <p:spPr>
          <a:xfrm>
            <a:off x="6062661" y="2643182"/>
            <a:ext cx="2867025" cy="3071833"/>
          </a:xfrm>
          <a:prstGeom prst="rect">
            <a:avLst/>
          </a:prstGeom>
        </p:spPr>
      </p:pic>
      <p:sp>
        <p:nvSpPr>
          <p:cNvPr id="9" name="TextBox 8"/>
          <p:cNvSpPr txBox="1"/>
          <p:nvPr/>
        </p:nvSpPr>
        <p:spPr>
          <a:xfrm>
            <a:off x="3214678" y="5286388"/>
            <a:ext cx="1257075" cy="400110"/>
          </a:xfrm>
          <a:prstGeom prst="rect">
            <a:avLst/>
          </a:prstGeom>
          <a:noFill/>
        </p:spPr>
        <p:txBody>
          <a:bodyPr wrap="none" rtlCol="0">
            <a:spAutoFit/>
          </a:bodyPr>
          <a:lstStyle/>
          <a:p>
            <a:r>
              <a:rPr lang="en-US" altLang="zh-CN" sz="2000" b="1" dirty="0" smtClean="0">
                <a:solidFill>
                  <a:srgbClr val="000000"/>
                </a:solidFill>
                <a:latin typeface="微软雅黑" pitchFamily="34" charset="-122"/>
                <a:ea typeface="微软雅黑" pitchFamily="34" charset="-122"/>
              </a:rPr>
              <a:t>MC1400</a:t>
            </a:r>
            <a:endParaRPr lang="zh-CN" altLang="en-US" sz="2000" b="1" dirty="0">
              <a:solidFill>
                <a:srgbClr val="000000"/>
              </a:solidFill>
              <a:latin typeface="微软雅黑" pitchFamily="34" charset="-122"/>
              <a:ea typeface="微软雅黑" pitchFamily="34" charset="-122"/>
            </a:endParaRPr>
          </a:p>
        </p:txBody>
      </p:sp>
      <p:sp>
        <p:nvSpPr>
          <p:cNvPr id="10" name="TextBox 9"/>
          <p:cNvSpPr txBox="1"/>
          <p:nvPr/>
        </p:nvSpPr>
        <p:spPr>
          <a:xfrm>
            <a:off x="6072198" y="5286388"/>
            <a:ext cx="1257075" cy="400110"/>
          </a:xfrm>
          <a:prstGeom prst="rect">
            <a:avLst/>
          </a:prstGeom>
          <a:noFill/>
        </p:spPr>
        <p:txBody>
          <a:bodyPr wrap="none" rtlCol="0">
            <a:spAutoFit/>
          </a:bodyPr>
          <a:lstStyle/>
          <a:p>
            <a:r>
              <a:rPr lang="en-US" altLang="zh-CN" sz="2000" b="1" dirty="0" smtClean="0">
                <a:solidFill>
                  <a:srgbClr val="000000"/>
                </a:solidFill>
                <a:latin typeface="微软雅黑" pitchFamily="34" charset="-122"/>
                <a:ea typeface="微软雅黑" pitchFamily="34" charset="-122"/>
              </a:rPr>
              <a:t>MC3600</a:t>
            </a:r>
            <a:endParaRPr lang="zh-CN" altLang="en-US" sz="2000" b="1" dirty="0">
              <a:solidFill>
                <a:srgbClr val="000000"/>
              </a:solidFill>
              <a:latin typeface="微软雅黑" pitchFamily="34" charset="-122"/>
              <a:ea typeface="微软雅黑" pitchFamily="34" charset="-122"/>
            </a:endParaRPr>
          </a:p>
        </p:txBody>
      </p:sp>
      <p:pic>
        <p:nvPicPr>
          <p:cNvPr id="5" name="图片 4" descr="1200.gif"/>
          <p:cNvPicPr>
            <a:picLocks noChangeAspect="1"/>
          </p:cNvPicPr>
          <p:nvPr/>
        </p:nvPicPr>
        <p:blipFill>
          <a:blip r:embed="rId4" cstate="print"/>
          <a:stretch>
            <a:fillRect/>
          </a:stretch>
        </p:blipFill>
        <p:spPr>
          <a:xfrm>
            <a:off x="285720" y="2643182"/>
            <a:ext cx="2857500" cy="3071834"/>
          </a:xfrm>
          <a:prstGeom prst="rect">
            <a:avLst/>
          </a:prstGeom>
        </p:spPr>
      </p:pic>
      <p:sp>
        <p:nvSpPr>
          <p:cNvPr id="8" name="TextBox 7"/>
          <p:cNvSpPr txBox="1"/>
          <p:nvPr/>
        </p:nvSpPr>
        <p:spPr>
          <a:xfrm>
            <a:off x="285720" y="5286388"/>
            <a:ext cx="1257075" cy="400110"/>
          </a:xfrm>
          <a:prstGeom prst="rect">
            <a:avLst/>
          </a:prstGeom>
          <a:noFill/>
        </p:spPr>
        <p:txBody>
          <a:bodyPr wrap="none" rtlCol="0">
            <a:spAutoFit/>
          </a:bodyPr>
          <a:lstStyle/>
          <a:p>
            <a:r>
              <a:rPr lang="en-US" altLang="zh-CN" sz="2000" b="1" dirty="0" smtClean="0">
                <a:solidFill>
                  <a:srgbClr val="000000"/>
                </a:solidFill>
                <a:latin typeface="微软雅黑" pitchFamily="34" charset="-122"/>
                <a:ea typeface="微软雅黑" pitchFamily="34" charset="-122"/>
              </a:rPr>
              <a:t>MC1200</a:t>
            </a:r>
            <a:endParaRPr lang="zh-CN" altLang="en-US" sz="2000" b="1" dirty="0">
              <a:solidFill>
                <a:srgbClr val="000000"/>
              </a:solidFill>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专业一体化硬件设计</a:t>
            </a:r>
            <a:endParaRPr lang="zh-CN" altLang="en-US" dirty="0"/>
          </a:p>
        </p:txBody>
      </p:sp>
      <p:sp>
        <p:nvSpPr>
          <p:cNvPr id="3" name="内容占位符 2"/>
          <p:cNvSpPr>
            <a:spLocks noGrp="1"/>
          </p:cNvSpPr>
          <p:nvPr>
            <p:ph idx="1"/>
          </p:nvPr>
        </p:nvSpPr>
        <p:spPr/>
        <p:txBody>
          <a:bodyPr/>
          <a:lstStyle/>
          <a:p>
            <a:r>
              <a:rPr lang="zh-CN" altLang="en-US" dirty="0" smtClean="0">
                <a:latin typeface="微软雅黑" pitchFamily="34" charset="-122"/>
                <a:ea typeface="微软雅黑" pitchFamily="34" charset="-122"/>
              </a:rPr>
              <a:t>灵活的接口定制  </a:t>
            </a:r>
            <a:r>
              <a:rPr lang="en-US" altLang="zh-CN" dirty="0" smtClean="0">
                <a:latin typeface="微软雅黑" pitchFamily="34" charset="-122"/>
                <a:ea typeface="微软雅黑" pitchFamily="34" charset="-122"/>
              </a:rPr>
              <a:t>MC1200</a:t>
            </a:r>
            <a:endParaRPr lang="zh-CN" altLang="en-US" dirty="0">
              <a:latin typeface="微软雅黑" pitchFamily="34" charset="-122"/>
              <a:ea typeface="微软雅黑" pitchFamily="34" charset="-122"/>
            </a:endParaRPr>
          </a:p>
        </p:txBody>
      </p:sp>
      <p:sp>
        <p:nvSpPr>
          <p:cNvPr id="8" name="矩形 7"/>
          <p:cNvSpPr/>
          <p:nvPr/>
        </p:nvSpPr>
        <p:spPr bwMode="auto">
          <a:xfrm>
            <a:off x="2071670" y="2428868"/>
            <a:ext cx="4857784" cy="1143008"/>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vert="horz" wrap="squar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US" altLang="zh-CN" sz="2000" dirty="0" smtClean="0">
                <a:solidFill>
                  <a:schemeClr val="bg1">
                    <a:lumMod val="20000"/>
                    <a:lumOff val="80000"/>
                  </a:schemeClr>
                </a:solidFill>
                <a:latin typeface="微软雅黑" pitchFamily="34" charset="-122"/>
                <a:ea typeface="微软雅黑" pitchFamily="34" charset="-122"/>
              </a:rPr>
              <a:t>OCTEON</a:t>
            </a:r>
          </a:p>
          <a:p>
            <a:pPr marL="0" marR="0" indent="0" defTabSz="914400" rtl="0" eaLnBrk="1" fontAlgn="base" latinLnBrk="0" hangingPunct="1">
              <a:lnSpc>
                <a:spcPct val="100000"/>
              </a:lnSpc>
              <a:spcBef>
                <a:spcPct val="0"/>
              </a:spcBef>
              <a:spcAft>
                <a:spcPct val="0"/>
              </a:spcAft>
              <a:buClrTx/>
              <a:buSzTx/>
              <a:buFontTx/>
              <a:buNone/>
              <a:tabLst/>
            </a:pPr>
            <a:r>
              <a:rPr kumimoji="0" lang="en-US" altLang="zh-CN" sz="2000" b="0" i="0" u="none" strike="noStrike" cap="none" normalizeH="0" baseline="0" dirty="0" smtClean="0">
                <a:ln>
                  <a:noFill/>
                </a:ln>
                <a:solidFill>
                  <a:schemeClr val="bg1">
                    <a:lumMod val="20000"/>
                    <a:lumOff val="80000"/>
                  </a:schemeClr>
                </a:solidFill>
                <a:effectLst/>
                <a:latin typeface="微软雅黑" pitchFamily="34" charset="-122"/>
                <a:ea typeface="微软雅黑" pitchFamily="34" charset="-122"/>
              </a:rPr>
              <a:t>CN 5020</a:t>
            </a:r>
          </a:p>
        </p:txBody>
      </p:sp>
      <p:sp>
        <p:nvSpPr>
          <p:cNvPr id="9" name="矩形 8"/>
          <p:cNvSpPr/>
          <p:nvPr/>
        </p:nvSpPr>
        <p:spPr bwMode="auto">
          <a:xfrm>
            <a:off x="2357422" y="3143248"/>
            <a:ext cx="1571636" cy="428628"/>
          </a:xfrm>
          <a:prstGeom prst="rect">
            <a:avLst/>
          </a:prstGeom>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smtClean="0">
                <a:ln>
                  <a:noFill/>
                </a:ln>
                <a:solidFill>
                  <a:srgbClr val="000000"/>
                </a:solidFill>
                <a:effectLst/>
                <a:latin typeface="微软雅黑" pitchFamily="34" charset="-122"/>
                <a:ea typeface="微软雅黑" pitchFamily="34" charset="-122"/>
              </a:rPr>
              <a:t>RGMII 0/1</a:t>
            </a:r>
            <a:endParaRPr kumimoji="0" lang="zh-CN" altLang="en-US" sz="1800" b="0" i="0" u="none" strike="noStrike" cap="none" normalizeH="0" baseline="0" dirty="0" smtClean="0">
              <a:ln>
                <a:noFill/>
              </a:ln>
              <a:solidFill>
                <a:srgbClr val="000000"/>
              </a:solidFill>
              <a:effectLst/>
              <a:latin typeface="微软雅黑" pitchFamily="34" charset="-122"/>
              <a:ea typeface="微软雅黑" pitchFamily="34" charset="-122"/>
            </a:endParaRPr>
          </a:p>
        </p:txBody>
      </p:sp>
      <p:sp>
        <p:nvSpPr>
          <p:cNvPr id="10" name="矩形 9"/>
          <p:cNvSpPr/>
          <p:nvPr/>
        </p:nvSpPr>
        <p:spPr bwMode="auto">
          <a:xfrm>
            <a:off x="4572000" y="3143248"/>
            <a:ext cx="2071702" cy="428628"/>
          </a:xfrm>
          <a:prstGeom prst="rect">
            <a:avLst/>
          </a:prstGeom>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smtClean="0">
                <a:ln>
                  <a:noFill/>
                </a:ln>
                <a:solidFill>
                  <a:srgbClr val="000000"/>
                </a:solidFill>
                <a:effectLst/>
                <a:latin typeface="微软雅黑" pitchFamily="34" charset="-122"/>
                <a:ea typeface="微软雅黑" pitchFamily="34" charset="-122"/>
              </a:rPr>
              <a:t>RGMII </a:t>
            </a:r>
            <a:r>
              <a:rPr lang="en-US" altLang="zh-CN" sz="1800" dirty="0" smtClean="0">
                <a:solidFill>
                  <a:srgbClr val="000000"/>
                </a:solidFill>
                <a:latin typeface="微软雅黑" pitchFamily="34" charset="-122"/>
                <a:ea typeface="微软雅黑" pitchFamily="34" charset="-122"/>
              </a:rPr>
              <a:t>2</a:t>
            </a:r>
            <a:endParaRPr kumimoji="0" lang="zh-CN" altLang="en-US" sz="1800" b="0" i="0" u="none" strike="noStrike" cap="none" normalizeH="0" baseline="0" dirty="0" smtClean="0">
              <a:ln>
                <a:noFill/>
              </a:ln>
              <a:solidFill>
                <a:srgbClr val="000000"/>
              </a:solidFill>
              <a:effectLst/>
              <a:latin typeface="微软雅黑" pitchFamily="34" charset="-122"/>
              <a:ea typeface="微软雅黑" pitchFamily="34" charset="-122"/>
            </a:endParaRPr>
          </a:p>
        </p:txBody>
      </p:sp>
      <p:sp>
        <p:nvSpPr>
          <p:cNvPr id="11" name="矩形 10"/>
          <p:cNvSpPr/>
          <p:nvPr/>
        </p:nvSpPr>
        <p:spPr bwMode="auto">
          <a:xfrm>
            <a:off x="2571736" y="4071942"/>
            <a:ext cx="1214446" cy="357190"/>
          </a:xfrm>
          <a:prstGeom prst="rect">
            <a:avLst/>
          </a:prstGeom>
          <a:solidFill>
            <a:schemeClr val="accent5">
              <a:lumMod val="90000"/>
            </a:schemeClr>
          </a:solidFill>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smtClean="0">
                <a:ln>
                  <a:noFill/>
                </a:ln>
                <a:solidFill>
                  <a:srgbClr val="000000"/>
                </a:solidFill>
                <a:effectLst/>
                <a:latin typeface="微软雅黑" pitchFamily="34" charset="-122"/>
                <a:ea typeface="微软雅黑" pitchFamily="34" charset="-122"/>
              </a:rPr>
              <a:t>PHY</a:t>
            </a:r>
            <a:endParaRPr kumimoji="0" lang="zh-CN" altLang="en-US" sz="1800" b="0" i="0" u="none" strike="noStrike" cap="none" normalizeH="0" baseline="0" dirty="0" smtClean="0">
              <a:ln>
                <a:noFill/>
              </a:ln>
              <a:solidFill>
                <a:srgbClr val="000000"/>
              </a:solidFill>
              <a:effectLst/>
              <a:latin typeface="微软雅黑" pitchFamily="34" charset="-122"/>
              <a:ea typeface="微软雅黑" pitchFamily="34" charset="-122"/>
            </a:endParaRPr>
          </a:p>
        </p:txBody>
      </p:sp>
      <p:sp>
        <p:nvSpPr>
          <p:cNvPr id="12" name="矩形 11"/>
          <p:cNvSpPr/>
          <p:nvPr/>
        </p:nvSpPr>
        <p:spPr bwMode="auto">
          <a:xfrm>
            <a:off x="4643438" y="4071942"/>
            <a:ext cx="1928826" cy="357190"/>
          </a:xfrm>
          <a:prstGeom prst="rect">
            <a:avLst/>
          </a:prstGeom>
          <a:solidFill>
            <a:schemeClr val="accent5">
              <a:lumMod val="90000"/>
            </a:schemeClr>
          </a:solidFill>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smtClean="0">
                <a:ln>
                  <a:noFill/>
                </a:ln>
                <a:solidFill>
                  <a:srgbClr val="000000"/>
                </a:solidFill>
                <a:effectLst/>
                <a:latin typeface="微软雅黑" pitchFamily="34" charset="-122"/>
                <a:ea typeface="微软雅黑" pitchFamily="34" charset="-122"/>
              </a:rPr>
              <a:t>Switch</a:t>
            </a:r>
            <a:endParaRPr kumimoji="0" lang="zh-CN" altLang="en-US" sz="1800" b="0" i="0" u="none" strike="noStrike" cap="none" normalizeH="0" baseline="0" dirty="0" smtClean="0">
              <a:ln>
                <a:noFill/>
              </a:ln>
              <a:solidFill>
                <a:srgbClr val="000000"/>
              </a:solidFill>
              <a:effectLst/>
              <a:latin typeface="微软雅黑" pitchFamily="34" charset="-122"/>
              <a:ea typeface="微软雅黑" pitchFamily="34" charset="-122"/>
            </a:endParaRPr>
          </a:p>
        </p:txBody>
      </p:sp>
      <p:sp>
        <p:nvSpPr>
          <p:cNvPr id="13" name="矩形 12"/>
          <p:cNvSpPr/>
          <p:nvPr/>
        </p:nvSpPr>
        <p:spPr bwMode="auto">
          <a:xfrm>
            <a:off x="2571736" y="4929198"/>
            <a:ext cx="4000528" cy="357190"/>
          </a:xfrm>
          <a:prstGeom prst="rect">
            <a:avLst/>
          </a:prstGeom>
          <a:solidFill>
            <a:schemeClr val="tx1">
              <a:lumMod val="65000"/>
            </a:schemeClr>
          </a:solidFill>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smtClean="0">
                <a:ln>
                  <a:noFill/>
                </a:ln>
                <a:solidFill>
                  <a:srgbClr val="000000"/>
                </a:solidFill>
                <a:effectLst/>
                <a:latin typeface="微软雅黑" pitchFamily="34" charset="-122"/>
                <a:ea typeface="微软雅黑" pitchFamily="34" charset="-122"/>
              </a:rPr>
              <a:t>Bypass</a:t>
            </a:r>
            <a:endParaRPr kumimoji="0" lang="zh-CN" altLang="en-US" sz="1800" b="0" i="0" u="none" strike="noStrike" cap="none" normalizeH="0" baseline="0" dirty="0" smtClean="0">
              <a:ln>
                <a:noFill/>
              </a:ln>
              <a:solidFill>
                <a:srgbClr val="000000"/>
              </a:solidFill>
              <a:effectLst/>
              <a:latin typeface="微软雅黑" pitchFamily="34" charset="-122"/>
              <a:ea typeface="微软雅黑" pitchFamily="34" charset="-122"/>
            </a:endParaRPr>
          </a:p>
        </p:txBody>
      </p:sp>
      <p:sp>
        <p:nvSpPr>
          <p:cNvPr id="14" name="矩形 13"/>
          <p:cNvSpPr/>
          <p:nvPr/>
        </p:nvSpPr>
        <p:spPr bwMode="auto">
          <a:xfrm>
            <a:off x="2571736" y="5786454"/>
            <a:ext cx="4000528" cy="357190"/>
          </a:xfrm>
          <a:prstGeom prst="rect">
            <a:avLst/>
          </a:prstGeom>
          <a:solidFill>
            <a:schemeClr val="accent5">
              <a:lumMod val="75000"/>
            </a:schemeClr>
          </a:solidFill>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smtClean="0">
                <a:ln>
                  <a:noFill/>
                </a:ln>
                <a:solidFill>
                  <a:srgbClr val="000000"/>
                </a:solidFill>
                <a:effectLst/>
                <a:latin typeface="微软雅黑" pitchFamily="34" charset="-122"/>
                <a:ea typeface="微软雅黑" pitchFamily="34" charset="-122"/>
              </a:rPr>
              <a:t>8 * RJ-45</a:t>
            </a:r>
            <a:endParaRPr kumimoji="0" lang="zh-CN" altLang="en-US" sz="1800" b="0" i="0" u="none" strike="noStrike" cap="none" normalizeH="0" baseline="0" dirty="0" smtClean="0">
              <a:ln>
                <a:noFill/>
              </a:ln>
              <a:solidFill>
                <a:srgbClr val="000000"/>
              </a:solidFill>
              <a:effectLst/>
              <a:latin typeface="微软雅黑" pitchFamily="34" charset="-122"/>
              <a:ea typeface="微软雅黑" pitchFamily="34" charset="-122"/>
            </a:endParaRPr>
          </a:p>
        </p:txBody>
      </p:sp>
      <p:sp>
        <p:nvSpPr>
          <p:cNvPr id="16" name="上下箭头 15"/>
          <p:cNvSpPr/>
          <p:nvPr/>
        </p:nvSpPr>
        <p:spPr bwMode="auto">
          <a:xfrm>
            <a:off x="2786050" y="3571876"/>
            <a:ext cx="214314" cy="500066"/>
          </a:xfrm>
          <a:prstGeom prst="upDownArrow">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3600" b="0" i="0" u="none" strike="noStrike" cap="none" normalizeH="0" baseline="0" smtClean="0">
              <a:ln>
                <a:noFill/>
              </a:ln>
              <a:solidFill>
                <a:schemeClr val="tx1"/>
              </a:solidFill>
              <a:effectLst/>
              <a:latin typeface="Tahoma" pitchFamily="34" charset="0"/>
            </a:endParaRPr>
          </a:p>
        </p:txBody>
      </p:sp>
      <p:sp>
        <p:nvSpPr>
          <p:cNvPr id="17" name="上下箭头 16"/>
          <p:cNvSpPr/>
          <p:nvPr/>
        </p:nvSpPr>
        <p:spPr bwMode="auto">
          <a:xfrm>
            <a:off x="3357554" y="3571876"/>
            <a:ext cx="214314" cy="500066"/>
          </a:xfrm>
          <a:prstGeom prst="upDownArrow">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3600" b="0" i="0" u="none" strike="noStrike" cap="none" normalizeH="0" baseline="0" smtClean="0">
              <a:ln>
                <a:noFill/>
              </a:ln>
              <a:solidFill>
                <a:schemeClr val="tx1"/>
              </a:solidFill>
              <a:effectLst/>
              <a:latin typeface="Tahoma" pitchFamily="34" charset="0"/>
            </a:endParaRPr>
          </a:p>
        </p:txBody>
      </p:sp>
      <p:sp>
        <p:nvSpPr>
          <p:cNvPr id="18" name="上下箭头 17"/>
          <p:cNvSpPr/>
          <p:nvPr/>
        </p:nvSpPr>
        <p:spPr bwMode="auto">
          <a:xfrm>
            <a:off x="5500694" y="3571876"/>
            <a:ext cx="214314" cy="500066"/>
          </a:xfrm>
          <a:prstGeom prst="upDownArrow">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3600" b="0" i="0" u="none" strike="noStrike" cap="none" normalizeH="0" baseline="0" smtClean="0">
              <a:ln>
                <a:noFill/>
              </a:ln>
              <a:solidFill>
                <a:schemeClr val="tx1"/>
              </a:solidFill>
              <a:effectLst/>
              <a:latin typeface="Tahoma" pitchFamily="34" charset="0"/>
            </a:endParaRPr>
          </a:p>
        </p:txBody>
      </p:sp>
      <p:sp>
        <p:nvSpPr>
          <p:cNvPr id="19" name="上下箭头 18"/>
          <p:cNvSpPr/>
          <p:nvPr/>
        </p:nvSpPr>
        <p:spPr bwMode="auto">
          <a:xfrm>
            <a:off x="2786050" y="4429132"/>
            <a:ext cx="214314" cy="500066"/>
          </a:xfrm>
          <a:prstGeom prst="upDownArrow">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3600" b="0" i="0" u="none" strike="noStrike" cap="none" normalizeH="0" baseline="0" smtClean="0">
              <a:ln>
                <a:noFill/>
              </a:ln>
              <a:solidFill>
                <a:schemeClr val="tx1"/>
              </a:solidFill>
              <a:effectLst/>
              <a:latin typeface="Tahoma" pitchFamily="34" charset="0"/>
            </a:endParaRPr>
          </a:p>
        </p:txBody>
      </p:sp>
      <p:sp>
        <p:nvSpPr>
          <p:cNvPr id="20" name="上下箭头 19"/>
          <p:cNvSpPr/>
          <p:nvPr/>
        </p:nvSpPr>
        <p:spPr bwMode="auto">
          <a:xfrm>
            <a:off x="3357554" y="4429132"/>
            <a:ext cx="214314" cy="500066"/>
          </a:xfrm>
          <a:prstGeom prst="upDownArrow">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3600" b="0" i="0" u="none" strike="noStrike" cap="none" normalizeH="0" baseline="0" smtClean="0">
              <a:ln>
                <a:noFill/>
              </a:ln>
              <a:solidFill>
                <a:schemeClr val="tx1"/>
              </a:solidFill>
              <a:effectLst/>
              <a:latin typeface="Tahoma" pitchFamily="34" charset="0"/>
            </a:endParaRPr>
          </a:p>
        </p:txBody>
      </p:sp>
      <p:sp>
        <p:nvSpPr>
          <p:cNvPr id="21" name="上下箭头 20"/>
          <p:cNvSpPr/>
          <p:nvPr/>
        </p:nvSpPr>
        <p:spPr bwMode="auto">
          <a:xfrm>
            <a:off x="4643438" y="4429132"/>
            <a:ext cx="214314" cy="500066"/>
          </a:xfrm>
          <a:prstGeom prst="upDownArrow">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3600" b="0" i="0" u="none" strike="noStrike" cap="none" normalizeH="0" baseline="0" smtClean="0">
              <a:ln>
                <a:noFill/>
              </a:ln>
              <a:solidFill>
                <a:schemeClr val="tx1"/>
              </a:solidFill>
              <a:effectLst/>
              <a:latin typeface="Tahoma" pitchFamily="34" charset="0"/>
            </a:endParaRPr>
          </a:p>
        </p:txBody>
      </p:sp>
      <p:sp>
        <p:nvSpPr>
          <p:cNvPr id="22" name="上下箭头 21"/>
          <p:cNvSpPr/>
          <p:nvPr/>
        </p:nvSpPr>
        <p:spPr bwMode="auto">
          <a:xfrm>
            <a:off x="5000628" y="4429132"/>
            <a:ext cx="214314" cy="500066"/>
          </a:xfrm>
          <a:prstGeom prst="upDownArrow">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3600" b="0" i="0" u="none" strike="noStrike" cap="none" normalizeH="0" baseline="0" smtClean="0">
              <a:ln>
                <a:noFill/>
              </a:ln>
              <a:solidFill>
                <a:schemeClr val="tx1"/>
              </a:solidFill>
              <a:effectLst/>
              <a:latin typeface="Tahoma" pitchFamily="34" charset="0"/>
            </a:endParaRPr>
          </a:p>
        </p:txBody>
      </p:sp>
      <p:sp>
        <p:nvSpPr>
          <p:cNvPr id="23" name="上下箭头 22"/>
          <p:cNvSpPr/>
          <p:nvPr/>
        </p:nvSpPr>
        <p:spPr bwMode="auto">
          <a:xfrm>
            <a:off x="5357818" y="4429132"/>
            <a:ext cx="214314" cy="500066"/>
          </a:xfrm>
          <a:prstGeom prst="upDownArrow">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3600" b="0" i="0" u="none" strike="noStrike" cap="none" normalizeH="0" baseline="0" smtClean="0">
              <a:ln>
                <a:noFill/>
              </a:ln>
              <a:solidFill>
                <a:schemeClr val="tx1"/>
              </a:solidFill>
              <a:effectLst/>
              <a:latin typeface="Tahoma" pitchFamily="34" charset="0"/>
            </a:endParaRPr>
          </a:p>
        </p:txBody>
      </p:sp>
      <p:sp>
        <p:nvSpPr>
          <p:cNvPr id="24" name="上下箭头 23"/>
          <p:cNvSpPr/>
          <p:nvPr/>
        </p:nvSpPr>
        <p:spPr bwMode="auto">
          <a:xfrm>
            <a:off x="5715008" y="4429132"/>
            <a:ext cx="214314" cy="500066"/>
          </a:xfrm>
          <a:prstGeom prst="upDownArrow">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3600" b="0" i="0" u="none" strike="noStrike" cap="none" normalizeH="0" baseline="0" smtClean="0">
              <a:ln>
                <a:noFill/>
              </a:ln>
              <a:solidFill>
                <a:schemeClr val="tx1"/>
              </a:solidFill>
              <a:effectLst/>
              <a:latin typeface="Tahoma" pitchFamily="34" charset="0"/>
            </a:endParaRPr>
          </a:p>
        </p:txBody>
      </p:sp>
      <p:sp>
        <p:nvSpPr>
          <p:cNvPr id="25" name="上下箭头 24"/>
          <p:cNvSpPr/>
          <p:nvPr/>
        </p:nvSpPr>
        <p:spPr bwMode="auto">
          <a:xfrm>
            <a:off x="6072198" y="4429132"/>
            <a:ext cx="214314" cy="500066"/>
          </a:xfrm>
          <a:prstGeom prst="upDownArrow">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3600" b="0" i="0" u="none" strike="noStrike" cap="none" normalizeH="0" baseline="0" smtClean="0">
              <a:ln>
                <a:noFill/>
              </a:ln>
              <a:solidFill>
                <a:schemeClr val="tx1"/>
              </a:solidFill>
              <a:effectLst/>
              <a:latin typeface="Tahoma" pitchFamily="34" charset="0"/>
            </a:endParaRPr>
          </a:p>
        </p:txBody>
      </p:sp>
      <p:sp>
        <p:nvSpPr>
          <p:cNvPr id="26" name="上下箭头 25"/>
          <p:cNvSpPr/>
          <p:nvPr/>
        </p:nvSpPr>
        <p:spPr bwMode="auto">
          <a:xfrm>
            <a:off x="6429388" y="4429132"/>
            <a:ext cx="214314" cy="500066"/>
          </a:xfrm>
          <a:prstGeom prst="upDownArrow">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3600" b="0" i="0" u="none" strike="noStrike" cap="none" normalizeH="0" baseline="0" smtClean="0">
              <a:ln>
                <a:noFill/>
              </a:ln>
              <a:solidFill>
                <a:schemeClr val="tx1"/>
              </a:solidFill>
              <a:effectLst/>
              <a:latin typeface="Tahoma" pitchFamily="34" charset="0"/>
            </a:endParaRPr>
          </a:p>
        </p:txBody>
      </p:sp>
      <p:sp>
        <p:nvSpPr>
          <p:cNvPr id="27" name="上下箭头 26"/>
          <p:cNvSpPr/>
          <p:nvPr/>
        </p:nvSpPr>
        <p:spPr bwMode="auto">
          <a:xfrm>
            <a:off x="2714612" y="5286388"/>
            <a:ext cx="214314" cy="500066"/>
          </a:xfrm>
          <a:prstGeom prst="upDownArrow">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3600" b="0" i="0" u="none" strike="noStrike" cap="none" normalizeH="0" baseline="0" smtClean="0">
              <a:ln>
                <a:noFill/>
              </a:ln>
              <a:solidFill>
                <a:schemeClr val="tx1"/>
              </a:solidFill>
              <a:effectLst/>
              <a:latin typeface="Tahoma" pitchFamily="34" charset="0"/>
            </a:endParaRPr>
          </a:p>
        </p:txBody>
      </p:sp>
      <p:sp>
        <p:nvSpPr>
          <p:cNvPr id="28" name="上下箭头 27"/>
          <p:cNvSpPr/>
          <p:nvPr/>
        </p:nvSpPr>
        <p:spPr bwMode="auto">
          <a:xfrm>
            <a:off x="3214678" y="5286388"/>
            <a:ext cx="214314" cy="500066"/>
          </a:xfrm>
          <a:prstGeom prst="upDownArrow">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3600" b="0" i="0" u="none" strike="noStrike" cap="none" normalizeH="0" baseline="0" smtClean="0">
              <a:ln>
                <a:noFill/>
              </a:ln>
              <a:solidFill>
                <a:schemeClr val="tx1"/>
              </a:solidFill>
              <a:effectLst/>
              <a:latin typeface="Tahoma" pitchFamily="34" charset="0"/>
            </a:endParaRPr>
          </a:p>
        </p:txBody>
      </p:sp>
      <p:sp>
        <p:nvSpPr>
          <p:cNvPr id="29" name="上下箭头 28"/>
          <p:cNvSpPr/>
          <p:nvPr/>
        </p:nvSpPr>
        <p:spPr bwMode="auto">
          <a:xfrm>
            <a:off x="3714744" y="5286388"/>
            <a:ext cx="214314" cy="500066"/>
          </a:xfrm>
          <a:prstGeom prst="upDownArrow">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3600" b="0" i="0" u="none" strike="noStrike" cap="none" normalizeH="0" baseline="0" smtClean="0">
              <a:ln>
                <a:noFill/>
              </a:ln>
              <a:solidFill>
                <a:schemeClr val="tx1"/>
              </a:solidFill>
              <a:effectLst/>
              <a:latin typeface="Tahoma" pitchFamily="34" charset="0"/>
            </a:endParaRPr>
          </a:p>
        </p:txBody>
      </p:sp>
      <p:sp>
        <p:nvSpPr>
          <p:cNvPr id="30" name="上下箭头 29"/>
          <p:cNvSpPr/>
          <p:nvPr/>
        </p:nvSpPr>
        <p:spPr bwMode="auto">
          <a:xfrm>
            <a:off x="4214810" y="5286388"/>
            <a:ext cx="214314" cy="500066"/>
          </a:xfrm>
          <a:prstGeom prst="upDownArrow">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3600" b="0" i="0" u="none" strike="noStrike" cap="none" normalizeH="0" baseline="0" smtClean="0">
              <a:ln>
                <a:noFill/>
              </a:ln>
              <a:solidFill>
                <a:schemeClr val="tx1"/>
              </a:solidFill>
              <a:effectLst/>
              <a:latin typeface="Tahoma" pitchFamily="34" charset="0"/>
            </a:endParaRPr>
          </a:p>
        </p:txBody>
      </p:sp>
      <p:sp>
        <p:nvSpPr>
          <p:cNvPr id="31" name="上下箭头 30"/>
          <p:cNvSpPr/>
          <p:nvPr/>
        </p:nvSpPr>
        <p:spPr bwMode="auto">
          <a:xfrm>
            <a:off x="4714876" y="5286388"/>
            <a:ext cx="214314" cy="500066"/>
          </a:xfrm>
          <a:prstGeom prst="upDownArrow">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3600" b="0" i="0" u="none" strike="noStrike" cap="none" normalizeH="0" baseline="0" smtClean="0">
              <a:ln>
                <a:noFill/>
              </a:ln>
              <a:solidFill>
                <a:schemeClr val="tx1"/>
              </a:solidFill>
              <a:effectLst/>
              <a:latin typeface="Tahoma" pitchFamily="34" charset="0"/>
            </a:endParaRPr>
          </a:p>
        </p:txBody>
      </p:sp>
      <p:sp>
        <p:nvSpPr>
          <p:cNvPr id="32" name="上下箭头 31"/>
          <p:cNvSpPr/>
          <p:nvPr/>
        </p:nvSpPr>
        <p:spPr bwMode="auto">
          <a:xfrm>
            <a:off x="5214942" y="5286388"/>
            <a:ext cx="214314" cy="500066"/>
          </a:xfrm>
          <a:prstGeom prst="upDownArrow">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3600" b="0" i="0" u="none" strike="noStrike" cap="none" normalizeH="0" baseline="0" smtClean="0">
              <a:ln>
                <a:noFill/>
              </a:ln>
              <a:solidFill>
                <a:schemeClr val="tx1"/>
              </a:solidFill>
              <a:effectLst/>
              <a:latin typeface="Tahoma" pitchFamily="34" charset="0"/>
            </a:endParaRPr>
          </a:p>
        </p:txBody>
      </p:sp>
      <p:sp>
        <p:nvSpPr>
          <p:cNvPr id="33" name="上下箭头 32"/>
          <p:cNvSpPr/>
          <p:nvPr/>
        </p:nvSpPr>
        <p:spPr bwMode="auto">
          <a:xfrm>
            <a:off x="5715008" y="5286388"/>
            <a:ext cx="214314" cy="500066"/>
          </a:xfrm>
          <a:prstGeom prst="upDownArrow">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3600" b="0" i="0" u="none" strike="noStrike" cap="none" normalizeH="0" baseline="0" smtClean="0">
              <a:ln>
                <a:noFill/>
              </a:ln>
              <a:solidFill>
                <a:schemeClr val="tx1"/>
              </a:solidFill>
              <a:effectLst/>
              <a:latin typeface="Tahoma" pitchFamily="34" charset="0"/>
            </a:endParaRPr>
          </a:p>
        </p:txBody>
      </p:sp>
      <p:sp>
        <p:nvSpPr>
          <p:cNvPr id="34" name="上下箭头 33"/>
          <p:cNvSpPr/>
          <p:nvPr/>
        </p:nvSpPr>
        <p:spPr bwMode="auto">
          <a:xfrm>
            <a:off x="6215074" y="5286388"/>
            <a:ext cx="214314" cy="500066"/>
          </a:xfrm>
          <a:prstGeom prst="upDownArrow">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3600" b="0" i="0" u="none" strike="noStrike" cap="none" normalizeH="0" baseline="0" smtClean="0">
              <a:ln>
                <a:noFill/>
              </a:ln>
              <a:solidFill>
                <a:schemeClr val="tx1"/>
              </a:solidFill>
              <a:effectLst/>
              <a:latin typeface="Tahoma"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专业一体化硬件设计</a:t>
            </a:r>
            <a:endParaRPr lang="zh-CN" altLang="en-US" dirty="0"/>
          </a:p>
        </p:txBody>
      </p:sp>
      <p:sp>
        <p:nvSpPr>
          <p:cNvPr id="3" name="内容占位符 2"/>
          <p:cNvSpPr>
            <a:spLocks noGrp="1"/>
          </p:cNvSpPr>
          <p:nvPr>
            <p:ph idx="1"/>
          </p:nvPr>
        </p:nvSpPr>
        <p:spPr/>
        <p:txBody>
          <a:bodyPr/>
          <a:lstStyle/>
          <a:p>
            <a:r>
              <a:rPr lang="zh-CN" altLang="en-US" dirty="0" smtClean="0">
                <a:latin typeface="微软雅黑" pitchFamily="34" charset="-122"/>
                <a:ea typeface="微软雅黑" pitchFamily="34" charset="-122"/>
              </a:rPr>
              <a:t>灵活的接口定制  </a:t>
            </a:r>
            <a:r>
              <a:rPr lang="en-US" altLang="zh-CN" dirty="0" smtClean="0">
                <a:latin typeface="微软雅黑" pitchFamily="34" charset="-122"/>
                <a:ea typeface="微软雅黑" pitchFamily="34" charset="-122"/>
              </a:rPr>
              <a:t>MC 1400</a:t>
            </a:r>
            <a:endParaRPr lang="zh-CN" altLang="en-US" dirty="0">
              <a:latin typeface="微软雅黑" pitchFamily="34" charset="-122"/>
              <a:ea typeface="微软雅黑" pitchFamily="34" charset="-122"/>
            </a:endParaRPr>
          </a:p>
        </p:txBody>
      </p:sp>
      <p:sp>
        <p:nvSpPr>
          <p:cNvPr id="8" name="矩形 7"/>
          <p:cNvSpPr/>
          <p:nvPr/>
        </p:nvSpPr>
        <p:spPr bwMode="auto">
          <a:xfrm>
            <a:off x="2071670" y="2357430"/>
            <a:ext cx="4857784" cy="1143008"/>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vert="horz" wrap="squar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US" altLang="zh-CN" sz="2000" dirty="0" smtClean="0">
                <a:solidFill>
                  <a:schemeClr val="bg1">
                    <a:lumMod val="20000"/>
                    <a:lumOff val="80000"/>
                  </a:schemeClr>
                </a:solidFill>
                <a:latin typeface="微软雅黑" pitchFamily="34" charset="-122"/>
                <a:ea typeface="微软雅黑" pitchFamily="34" charset="-122"/>
              </a:rPr>
              <a:t>OCTEON</a:t>
            </a:r>
          </a:p>
          <a:p>
            <a:pPr marL="0" marR="0" indent="0" defTabSz="914400" rtl="0" eaLnBrk="1" fontAlgn="base" latinLnBrk="0" hangingPunct="1">
              <a:lnSpc>
                <a:spcPct val="100000"/>
              </a:lnSpc>
              <a:spcBef>
                <a:spcPct val="0"/>
              </a:spcBef>
              <a:spcAft>
                <a:spcPct val="0"/>
              </a:spcAft>
              <a:buClrTx/>
              <a:buSzTx/>
              <a:buFontTx/>
              <a:buNone/>
              <a:tabLst/>
            </a:pPr>
            <a:r>
              <a:rPr kumimoji="0" lang="en-US" altLang="zh-CN" sz="2000" b="0" i="0" u="none" strike="noStrike" cap="none" normalizeH="0" baseline="0" dirty="0" smtClean="0">
                <a:ln>
                  <a:noFill/>
                </a:ln>
                <a:solidFill>
                  <a:schemeClr val="bg1">
                    <a:lumMod val="20000"/>
                    <a:lumOff val="80000"/>
                  </a:schemeClr>
                </a:solidFill>
                <a:effectLst/>
                <a:latin typeface="微软雅黑" pitchFamily="34" charset="-122"/>
                <a:ea typeface="微软雅黑" pitchFamily="34" charset="-122"/>
              </a:rPr>
              <a:t>CN 5230</a:t>
            </a:r>
          </a:p>
        </p:txBody>
      </p:sp>
      <p:sp>
        <p:nvSpPr>
          <p:cNvPr id="10" name="矩形 9"/>
          <p:cNvSpPr/>
          <p:nvPr/>
        </p:nvSpPr>
        <p:spPr bwMode="auto">
          <a:xfrm>
            <a:off x="3571868" y="3071810"/>
            <a:ext cx="1785950" cy="428628"/>
          </a:xfrm>
          <a:prstGeom prst="rect">
            <a:avLst/>
          </a:prstGeom>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smtClean="0">
                <a:ln>
                  <a:noFill/>
                </a:ln>
                <a:solidFill>
                  <a:srgbClr val="000000"/>
                </a:solidFill>
                <a:effectLst/>
                <a:latin typeface="微软雅黑" pitchFamily="34" charset="-122"/>
                <a:ea typeface="微软雅黑" pitchFamily="34" charset="-122"/>
              </a:rPr>
              <a:t>XAUI</a:t>
            </a:r>
            <a:endParaRPr kumimoji="0" lang="zh-CN" altLang="en-US" sz="1800" b="0" i="0" u="none" strike="noStrike" cap="none" normalizeH="0" baseline="0" dirty="0" smtClean="0">
              <a:ln>
                <a:noFill/>
              </a:ln>
              <a:solidFill>
                <a:srgbClr val="000000"/>
              </a:solidFill>
              <a:effectLst/>
              <a:latin typeface="微软雅黑" pitchFamily="34" charset="-122"/>
              <a:ea typeface="微软雅黑" pitchFamily="34" charset="-122"/>
            </a:endParaRPr>
          </a:p>
        </p:txBody>
      </p:sp>
      <p:sp>
        <p:nvSpPr>
          <p:cNvPr id="12" name="矩形 11"/>
          <p:cNvSpPr/>
          <p:nvPr/>
        </p:nvSpPr>
        <p:spPr bwMode="auto">
          <a:xfrm>
            <a:off x="1785918" y="4000504"/>
            <a:ext cx="5500726" cy="357190"/>
          </a:xfrm>
          <a:prstGeom prst="rect">
            <a:avLst/>
          </a:prstGeom>
          <a:solidFill>
            <a:schemeClr val="accent5">
              <a:lumMod val="90000"/>
            </a:schemeClr>
          </a:solidFill>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smtClean="0">
                <a:ln>
                  <a:noFill/>
                </a:ln>
                <a:solidFill>
                  <a:srgbClr val="000000"/>
                </a:solidFill>
                <a:effectLst/>
                <a:latin typeface="微软雅黑" pitchFamily="34" charset="-122"/>
                <a:ea typeface="微软雅黑" pitchFamily="34" charset="-122"/>
              </a:rPr>
              <a:t>FPGA</a:t>
            </a:r>
            <a:endParaRPr kumimoji="0" lang="zh-CN" altLang="en-US" sz="1800" b="0" i="0" u="none" strike="noStrike" cap="none" normalizeH="0" baseline="0" dirty="0" smtClean="0">
              <a:ln>
                <a:noFill/>
              </a:ln>
              <a:solidFill>
                <a:srgbClr val="000000"/>
              </a:solidFill>
              <a:effectLst/>
              <a:latin typeface="微软雅黑" pitchFamily="34" charset="-122"/>
              <a:ea typeface="微软雅黑" pitchFamily="34" charset="-122"/>
            </a:endParaRPr>
          </a:p>
        </p:txBody>
      </p:sp>
      <p:sp>
        <p:nvSpPr>
          <p:cNvPr id="13" name="矩形 12"/>
          <p:cNvSpPr/>
          <p:nvPr/>
        </p:nvSpPr>
        <p:spPr bwMode="auto">
          <a:xfrm>
            <a:off x="1785918" y="4857760"/>
            <a:ext cx="1714512" cy="357190"/>
          </a:xfrm>
          <a:prstGeom prst="rect">
            <a:avLst/>
          </a:prstGeom>
          <a:solidFill>
            <a:schemeClr val="tx1">
              <a:lumMod val="65000"/>
            </a:schemeClr>
          </a:solidFill>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smtClean="0">
                <a:ln>
                  <a:noFill/>
                </a:ln>
                <a:solidFill>
                  <a:srgbClr val="000000"/>
                </a:solidFill>
                <a:effectLst/>
                <a:latin typeface="微软雅黑" pitchFamily="34" charset="-122"/>
                <a:ea typeface="微软雅黑" pitchFamily="34" charset="-122"/>
              </a:rPr>
              <a:t>PHY</a:t>
            </a:r>
            <a:endParaRPr kumimoji="0" lang="zh-CN" altLang="en-US" sz="1800" b="0" i="0" u="none" strike="noStrike" cap="none" normalizeH="0" baseline="0" dirty="0" smtClean="0">
              <a:ln>
                <a:noFill/>
              </a:ln>
              <a:solidFill>
                <a:srgbClr val="000000"/>
              </a:solidFill>
              <a:effectLst/>
              <a:latin typeface="微软雅黑" pitchFamily="34" charset="-122"/>
              <a:ea typeface="微软雅黑" pitchFamily="34" charset="-122"/>
            </a:endParaRPr>
          </a:p>
        </p:txBody>
      </p:sp>
      <p:sp>
        <p:nvSpPr>
          <p:cNvPr id="14" name="矩形 13"/>
          <p:cNvSpPr/>
          <p:nvPr/>
        </p:nvSpPr>
        <p:spPr bwMode="auto">
          <a:xfrm>
            <a:off x="1785918" y="5715016"/>
            <a:ext cx="785818" cy="571504"/>
          </a:xfrm>
          <a:prstGeom prst="rect">
            <a:avLst/>
          </a:prstGeom>
          <a:solidFill>
            <a:schemeClr val="accent5">
              <a:lumMod val="75000"/>
            </a:schemeClr>
          </a:solidFill>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altLang="zh-CN" sz="1600" dirty="0" smtClean="0">
                <a:solidFill>
                  <a:srgbClr val="000000"/>
                </a:solidFill>
                <a:latin typeface="微软雅黑" pitchFamily="34" charset="-122"/>
                <a:ea typeface="微软雅黑" pitchFamily="34" charset="-122"/>
              </a:rPr>
              <a:t>4</a:t>
            </a:r>
            <a:r>
              <a:rPr kumimoji="0" lang="en-US" altLang="zh-CN" sz="1600" b="0" i="0" u="none" strike="noStrike" cap="none" normalizeH="0" baseline="0" dirty="0" smtClean="0">
                <a:ln>
                  <a:noFill/>
                </a:ln>
                <a:solidFill>
                  <a:srgbClr val="000000"/>
                </a:solidFill>
                <a:effectLst/>
                <a:latin typeface="微软雅黑" pitchFamily="34" charset="-122"/>
                <a:ea typeface="微软雅黑" pitchFamily="34" charset="-122"/>
              </a:rPr>
              <a:t> *GE RJ-45</a:t>
            </a:r>
            <a:endParaRPr kumimoji="0" lang="zh-CN" altLang="en-US" sz="1600" b="0" i="0" u="none" strike="noStrike" cap="none" normalizeH="0" baseline="0" dirty="0" smtClean="0">
              <a:ln>
                <a:noFill/>
              </a:ln>
              <a:solidFill>
                <a:srgbClr val="000000"/>
              </a:solidFill>
              <a:effectLst/>
              <a:latin typeface="微软雅黑" pitchFamily="34" charset="-122"/>
              <a:ea typeface="微软雅黑" pitchFamily="34" charset="-122"/>
            </a:endParaRPr>
          </a:p>
        </p:txBody>
      </p:sp>
      <p:sp>
        <p:nvSpPr>
          <p:cNvPr id="18" name="上下箭头 17"/>
          <p:cNvSpPr/>
          <p:nvPr/>
        </p:nvSpPr>
        <p:spPr bwMode="auto">
          <a:xfrm>
            <a:off x="4357686" y="3500438"/>
            <a:ext cx="214314" cy="500066"/>
          </a:xfrm>
          <a:prstGeom prst="upDownArrow">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3600" b="0" i="0" u="none" strike="noStrike" cap="none" normalizeH="0" baseline="0" smtClean="0">
              <a:ln>
                <a:noFill/>
              </a:ln>
              <a:solidFill>
                <a:schemeClr val="tx1"/>
              </a:solidFill>
              <a:effectLst/>
              <a:latin typeface="Tahoma" pitchFamily="34" charset="0"/>
            </a:endParaRPr>
          </a:p>
        </p:txBody>
      </p:sp>
      <p:sp>
        <p:nvSpPr>
          <p:cNvPr id="19" name="上下箭头 18"/>
          <p:cNvSpPr/>
          <p:nvPr/>
        </p:nvSpPr>
        <p:spPr bwMode="auto">
          <a:xfrm>
            <a:off x="2071670" y="4357694"/>
            <a:ext cx="214314" cy="500066"/>
          </a:xfrm>
          <a:prstGeom prst="upDownArrow">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3600" b="0" i="0" u="none" strike="noStrike" cap="none" normalizeH="0" baseline="0" smtClean="0">
              <a:ln>
                <a:noFill/>
              </a:ln>
              <a:solidFill>
                <a:schemeClr val="tx1"/>
              </a:solidFill>
              <a:effectLst/>
              <a:latin typeface="Tahoma" pitchFamily="34" charset="0"/>
            </a:endParaRPr>
          </a:p>
        </p:txBody>
      </p:sp>
      <p:sp>
        <p:nvSpPr>
          <p:cNvPr id="20" name="上下箭头 19"/>
          <p:cNvSpPr/>
          <p:nvPr/>
        </p:nvSpPr>
        <p:spPr bwMode="auto">
          <a:xfrm>
            <a:off x="2428860" y="4357694"/>
            <a:ext cx="214314" cy="500066"/>
          </a:xfrm>
          <a:prstGeom prst="upDownArrow">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3600" b="0" i="0" u="none" strike="noStrike" cap="none" normalizeH="0" baseline="0" smtClean="0">
              <a:ln>
                <a:noFill/>
              </a:ln>
              <a:solidFill>
                <a:schemeClr val="tx1"/>
              </a:solidFill>
              <a:effectLst/>
              <a:latin typeface="Tahoma" pitchFamily="34" charset="0"/>
            </a:endParaRPr>
          </a:p>
        </p:txBody>
      </p:sp>
      <p:sp>
        <p:nvSpPr>
          <p:cNvPr id="21" name="上下箭头 20"/>
          <p:cNvSpPr/>
          <p:nvPr/>
        </p:nvSpPr>
        <p:spPr bwMode="auto">
          <a:xfrm>
            <a:off x="2786050" y="4357694"/>
            <a:ext cx="214314" cy="500066"/>
          </a:xfrm>
          <a:prstGeom prst="upDownArrow">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3600" b="0" i="0" u="none" strike="noStrike" cap="none" normalizeH="0" baseline="0" smtClean="0">
              <a:ln>
                <a:noFill/>
              </a:ln>
              <a:solidFill>
                <a:schemeClr val="tx1"/>
              </a:solidFill>
              <a:effectLst/>
              <a:latin typeface="Tahoma" pitchFamily="34" charset="0"/>
            </a:endParaRPr>
          </a:p>
        </p:txBody>
      </p:sp>
      <p:sp>
        <p:nvSpPr>
          <p:cNvPr id="22" name="上下箭头 21"/>
          <p:cNvSpPr/>
          <p:nvPr/>
        </p:nvSpPr>
        <p:spPr bwMode="auto">
          <a:xfrm>
            <a:off x="3143240" y="4357694"/>
            <a:ext cx="214314" cy="500066"/>
          </a:xfrm>
          <a:prstGeom prst="upDownArrow">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3600" b="0" i="0" u="none" strike="noStrike" cap="none" normalizeH="0" baseline="0" smtClean="0">
              <a:ln>
                <a:noFill/>
              </a:ln>
              <a:solidFill>
                <a:schemeClr val="tx1"/>
              </a:solidFill>
              <a:effectLst/>
              <a:latin typeface="Tahoma" pitchFamily="34" charset="0"/>
            </a:endParaRPr>
          </a:p>
        </p:txBody>
      </p:sp>
      <p:sp>
        <p:nvSpPr>
          <p:cNvPr id="27" name="上下箭头 26"/>
          <p:cNvSpPr/>
          <p:nvPr/>
        </p:nvSpPr>
        <p:spPr bwMode="auto">
          <a:xfrm>
            <a:off x="1785918" y="5214950"/>
            <a:ext cx="142876" cy="500066"/>
          </a:xfrm>
          <a:prstGeom prst="upDownArrow">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3600" b="0" i="0" u="none" strike="noStrike" cap="none" normalizeH="0" baseline="0" smtClean="0">
              <a:ln>
                <a:noFill/>
              </a:ln>
              <a:solidFill>
                <a:schemeClr val="tx1"/>
              </a:solidFill>
              <a:effectLst/>
              <a:latin typeface="Tahoma" pitchFamily="34" charset="0"/>
            </a:endParaRPr>
          </a:p>
        </p:txBody>
      </p:sp>
      <p:sp>
        <p:nvSpPr>
          <p:cNvPr id="36" name="矩形 35"/>
          <p:cNvSpPr/>
          <p:nvPr/>
        </p:nvSpPr>
        <p:spPr bwMode="auto">
          <a:xfrm>
            <a:off x="3643306" y="4857760"/>
            <a:ext cx="1714512" cy="357190"/>
          </a:xfrm>
          <a:prstGeom prst="rect">
            <a:avLst/>
          </a:prstGeom>
          <a:solidFill>
            <a:schemeClr val="tx1">
              <a:lumMod val="65000"/>
            </a:schemeClr>
          </a:solidFill>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smtClean="0">
                <a:ln>
                  <a:noFill/>
                </a:ln>
                <a:solidFill>
                  <a:srgbClr val="000000"/>
                </a:solidFill>
                <a:effectLst/>
                <a:latin typeface="微软雅黑" pitchFamily="34" charset="-122"/>
                <a:ea typeface="微软雅黑" pitchFamily="34" charset="-122"/>
              </a:rPr>
              <a:t>PHY</a:t>
            </a:r>
            <a:endParaRPr kumimoji="0" lang="zh-CN" altLang="en-US" sz="1800" b="0" i="0" u="none" strike="noStrike" cap="none" normalizeH="0" baseline="0" dirty="0" smtClean="0">
              <a:ln>
                <a:noFill/>
              </a:ln>
              <a:solidFill>
                <a:srgbClr val="000000"/>
              </a:solidFill>
              <a:effectLst/>
              <a:latin typeface="微软雅黑" pitchFamily="34" charset="-122"/>
              <a:ea typeface="微软雅黑" pitchFamily="34" charset="-122"/>
            </a:endParaRPr>
          </a:p>
        </p:txBody>
      </p:sp>
      <p:sp>
        <p:nvSpPr>
          <p:cNvPr id="37" name="矩形 36"/>
          <p:cNvSpPr/>
          <p:nvPr/>
        </p:nvSpPr>
        <p:spPr bwMode="auto">
          <a:xfrm>
            <a:off x="5500694" y="4857760"/>
            <a:ext cx="1714512" cy="357190"/>
          </a:xfrm>
          <a:prstGeom prst="rect">
            <a:avLst/>
          </a:prstGeom>
          <a:solidFill>
            <a:schemeClr val="tx1">
              <a:lumMod val="65000"/>
            </a:schemeClr>
          </a:solidFill>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smtClean="0">
                <a:ln>
                  <a:noFill/>
                </a:ln>
                <a:solidFill>
                  <a:srgbClr val="000000"/>
                </a:solidFill>
                <a:effectLst/>
                <a:latin typeface="微软雅黑" pitchFamily="34" charset="-122"/>
                <a:ea typeface="微软雅黑" pitchFamily="34" charset="-122"/>
              </a:rPr>
              <a:t>PHY</a:t>
            </a:r>
            <a:endParaRPr kumimoji="0" lang="zh-CN" altLang="en-US" sz="1800" b="0" i="0" u="none" strike="noStrike" cap="none" normalizeH="0" baseline="0" dirty="0" smtClean="0">
              <a:ln>
                <a:noFill/>
              </a:ln>
              <a:solidFill>
                <a:srgbClr val="000000"/>
              </a:solidFill>
              <a:effectLst/>
              <a:latin typeface="微软雅黑" pitchFamily="34" charset="-122"/>
              <a:ea typeface="微软雅黑" pitchFamily="34" charset="-122"/>
            </a:endParaRPr>
          </a:p>
        </p:txBody>
      </p:sp>
      <p:sp>
        <p:nvSpPr>
          <p:cNvPr id="38" name="上下箭头 37"/>
          <p:cNvSpPr/>
          <p:nvPr/>
        </p:nvSpPr>
        <p:spPr bwMode="auto">
          <a:xfrm>
            <a:off x="3929058" y="4357694"/>
            <a:ext cx="214314" cy="500066"/>
          </a:xfrm>
          <a:prstGeom prst="upDownArrow">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3600" b="0" i="0" u="none" strike="noStrike" cap="none" normalizeH="0" baseline="0" smtClean="0">
              <a:ln>
                <a:noFill/>
              </a:ln>
              <a:solidFill>
                <a:schemeClr val="tx1"/>
              </a:solidFill>
              <a:effectLst/>
              <a:latin typeface="Tahoma" pitchFamily="34" charset="0"/>
            </a:endParaRPr>
          </a:p>
        </p:txBody>
      </p:sp>
      <p:sp>
        <p:nvSpPr>
          <p:cNvPr id="39" name="上下箭头 38"/>
          <p:cNvSpPr/>
          <p:nvPr/>
        </p:nvSpPr>
        <p:spPr bwMode="auto">
          <a:xfrm>
            <a:off x="4286248" y="4357694"/>
            <a:ext cx="214314" cy="500066"/>
          </a:xfrm>
          <a:prstGeom prst="upDownArrow">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3600" b="0" i="0" u="none" strike="noStrike" cap="none" normalizeH="0" baseline="0" smtClean="0">
              <a:ln>
                <a:noFill/>
              </a:ln>
              <a:solidFill>
                <a:schemeClr val="tx1"/>
              </a:solidFill>
              <a:effectLst/>
              <a:latin typeface="Tahoma" pitchFamily="34" charset="0"/>
            </a:endParaRPr>
          </a:p>
        </p:txBody>
      </p:sp>
      <p:sp>
        <p:nvSpPr>
          <p:cNvPr id="40" name="上下箭头 39"/>
          <p:cNvSpPr/>
          <p:nvPr/>
        </p:nvSpPr>
        <p:spPr bwMode="auto">
          <a:xfrm>
            <a:off x="4643438" y="4357694"/>
            <a:ext cx="214314" cy="500066"/>
          </a:xfrm>
          <a:prstGeom prst="upDownArrow">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3600" b="0" i="0" u="none" strike="noStrike" cap="none" normalizeH="0" baseline="0" smtClean="0">
              <a:ln>
                <a:noFill/>
              </a:ln>
              <a:solidFill>
                <a:schemeClr val="tx1"/>
              </a:solidFill>
              <a:effectLst/>
              <a:latin typeface="Tahoma" pitchFamily="34" charset="0"/>
            </a:endParaRPr>
          </a:p>
        </p:txBody>
      </p:sp>
      <p:sp>
        <p:nvSpPr>
          <p:cNvPr id="41" name="上下箭头 40"/>
          <p:cNvSpPr/>
          <p:nvPr/>
        </p:nvSpPr>
        <p:spPr bwMode="auto">
          <a:xfrm>
            <a:off x="5000628" y="4357694"/>
            <a:ext cx="214314" cy="500066"/>
          </a:xfrm>
          <a:prstGeom prst="upDownArrow">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3600" b="0" i="0" u="none" strike="noStrike" cap="none" normalizeH="0" baseline="0" smtClean="0">
              <a:ln>
                <a:noFill/>
              </a:ln>
              <a:solidFill>
                <a:schemeClr val="tx1"/>
              </a:solidFill>
              <a:effectLst/>
              <a:latin typeface="Tahoma" pitchFamily="34" charset="0"/>
            </a:endParaRPr>
          </a:p>
        </p:txBody>
      </p:sp>
      <p:sp>
        <p:nvSpPr>
          <p:cNvPr id="42" name="上下箭头 41"/>
          <p:cNvSpPr/>
          <p:nvPr/>
        </p:nvSpPr>
        <p:spPr bwMode="auto">
          <a:xfrm>
            <a:off x="5715008" y="4357694"/>
            <a:ext cx="214314" cy="500066"/>
          </a:xfrm>
          <a:prstGeom prst="upDownArrow">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3600" b="0" i="0" u="none" strike="noStrike" cap="none" normalizeH="0" baseline="0" smtClean="0">
              <a:ln>
                <a:noFill/>
              </a:ln>
              <a:solidFill>
                <a:schemeClr val="tx1"/>
              </a:solidFill>
              <a:effectLst/>
              <a:latin typeface="Tahoma" pitchFamily="34" charset="0"/>
            </a:endParaRPr>
          </a:p>
        </p:txBody>
      </p:sp>
      <p:sp>
        <p:nvSpPr>
          <p:cNvPr id="43" name="上下箭头 42"/>
          <p:cNvSpPr/>
          <p:nvPr/>
        </p:nvSpPr>
        <p:spPr bwMode="auto">
          <a:xfrm>
            <a:off x="6072198" y="4357694"/>
            <a:ext cx="214314" cy="500066"/>
          </a:xfrm>
          <a:prstGeom prst="upDownArrow">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3600" b="0" i="0" u="none" strike="noStrike" cap="none" normalizeH="0" baseline="0" smtClean="0">
              <a:ln>
                <a:noFill/>
              </a:ln>
              <a:solidFill>
                <a:schemeClr val="tx1"/>
              </a:solidFill>
              <a:effectLst/>
              <a:latin typeface="Tahoma" pitchFamily="34" charset="0"/>
            </a:endParaRPr>
          </a:p>
        </p:txBody>
      </p:sp>
      <p:sp>
        <p:nvSpPr>
          <p:cNvPr id="44" name="上下箭头 43"/>
          <p:cNvSpPr/>
          <p:nvPr/>
        </p:nvSpPr>
        <p:spPr bwMode="auto">
          <a:xfrm>
            <a:off x="6429388" y="4357694"/>
            <a:ext cx="214314" cy="500066"/>
          </a:xfrm>
          <a:prstGeom prst="upDownArrow">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3600" b="0" i="0" u="none" strike="noStrike" cap="none" normalizeH="0" baseline="0" smtClean="0">
              <a:ln>
                <a:noFill/>
              </a:ln>
              <a:solidFill>
                <a:schemeClr val="tx1"/>
              </a:solidFill>
              <a:effectLst/>
              <a:latin typeface="Tahoma" pitchFamily="34" charset="0"/>
            </a:endParaRPr>
          </a:p>
        </p:txBody>
      </p:sp>
      <p:sp>
        <p:nvSpPr>
          <p:cNvPr id="45" name="上下箭头 44"/>
          <p:cNvSpPr/>
          <p:nvPr/>
        </p:nvSpPr>
        <p:spPr bwMode="auto">
          <a:xfrm>
            <a:off x="6786578" y="4357694"/>
            <a:ext cx="214314" cy="500066"/>
          </a:xfrm>
          <a:prstGeom prst="upDownArrow">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3600" b="0" i="0" u="none" strike="noStrike" cap="none" normalizeH="0" baseline="0" smtClean="0">
              <a:ln>
                <a:noFill/>
              </a:ln>
              <a:solidFill>
                <a:schemeClr val="tx1"/>
              </a:solidFill>
              <a:effectLst/>
              <a:latin typeface="Tahoma" pitchFamily="34" charset="0"/>
            </a:endParaRPr>
          </a:p>
        </p:txBody>
      </p:sp>
      <p:sp>
        <p:nvSpPr>
          <p:cNvPr id="46" name="矩形 45"/>
          <p:cNvSpPr/>
          <p:nvPr/>
        </p:nvSpPr>
        <p:spPr bwMode="auto">
          <a:xfrm>
            <a:off x="2714612" y="5715016"/>
            <a:ext cx="785818" cy="571504"/>
          </a:xfrm>
          <a:prstGeom prst="rect">
            <a:avLst/>
          </a:prstGeom>
          <a:solidFill>
            <a:schemeClr val="accent5">
              <a:lumMod val="75000"/>
            </a:schemeClr>
          </a:solidFill>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altLang="zh-CN" sz="1600" dirty="0" smtClean="0">
                <a:solidFill>
                  <a:srgbClr val="000000"/>
                </a:solidFill>
                <a:latin typeface="微软雅黑" pitchFamily="34" charset="-122"/>
                <a:ea typeface="微软雅黑" pitchFamily="34" charset="-122"/>
              </a:rPr>
              <a:t>4</a:t>
            </a:r>
            <a:r>
              <a:rPr kumimoji="0" lang="en-US" altLang="zh-CN" sz="1600" b="0" i="0" u="none" strike="noStrike" cap="none" normalizeH="0" baseline="0" dirty="0" smtClean="0">
                <a:ln>
                  <a:noFill/>
                </a:ln>
                <a:solidFill>
                  <a:srgbClr val="000000"/>
                </a:solidFill>
                <a:effectLst/>
                <a:latin typeface="微软雅黑" pitchFamily="34" charset="-122"/>
                <a:ea typeface="微软雅黑" pitchFamily="34" charset="-122"/>
              </a:rPr>
              <a:t> *GE RJ-45</a:t>
            </a:r>
            <a:endParaRPr kumimoji="0" lang="zh-CN" altLang="en-US" sz="1600" b="0" i="0" u="none" strike="noStrike" cap="none" normalizeH="0" baseline="0" dirty="0" smtClean="0">
              <a:ln>
                <a:noFill/>
              </a:ln>
              <a:solidFill>
                <a:srgbClr val="000000"/>
              </a:solidFill>
              <a:effectLst/>
              <a:latin typeface="微软雅黑" pitchFamily="34" charset="-122"/>
              <a:ea typeface="微软雅黑" pitchFamily="34" charset="-122"/>
            </a:endParaRPr>
          </a:p>
        </p:txBody>
      </p:sp>
      <p:sp>
        <p:nvSpPr>
          <p:cNvPr id="47" name="矩形 46"/>
          <p:cNvSpPr/>
          <p:nvPr/>
        </p:nvSpPr>
        <p:spPr bwMode="auto">
          <a:xfrm>
            <a:off x="3643306" y="5715016"/>
            <a:ext cx="785818" cy="571504"/>
          </a:xfrm>
          <a:prstGeom prst="rect">
            <a:avLst/>
          </a:prstGeom>
          <a:solidFill>
            <a:schemeClr val="accent5">
              <a:lumMod val="75000"/>
            </a:schemeClr>
          </a:solidFill>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altLang="zh-CN" sz="1600" dirty="0" smtClean="0">
                <a:solidFill>
                  <a:srgbClr val="000000"/>
                </a:solidFill>
                <a:latin typeface="微软雅黑" pitchFamily="34" charset="-122"/>
                <a:ea typeface="微软雅黑" pitchFamily="34" charset="-122"/>
              </a:rPr>
              <a:t>4</a:t>
            </a:r>
            <a:r>
              <a:rPr kumimoji="0" lang="en-US" altLang="zh-CN" sz="1600" b="0" i="0" u="none" strike="noStrike" cap="none" normalizeH="0" baseline="0" dirty="0" smtClean="0">
                <a:ln>
                  <a:noFill/>
                </a:ln>
                <a:solidFill>
                  <a:srgbClr val="000000"/>
                </a:solidFill>
                <a:effectLst/>
                <a:latin typeface="微软雅黑" pitchFamily="34" charset="-122"/>
                <a:ea typeface="微软雅黑" pitchFamily="34" charset="-122"/>
              </a:rPr>
              <a:t> *GE RJ-45</a:t>
            </a:r>
            <a:endParaRPr kumimoji="0" lang="zh-CN" altLang="en-US" sz="1600" b="0" i="0" u="none" strike="noStrike" cap="none" normalizeH="0" baseline="0" dirty="0" smtClean="0">
              <a:ln>
                <a:noFill/>
              </a:ln>
              <a:solidFill>
                <a:srgbClr val="000000"/>
              </a:solidFill>
              <a:effectLst/>
              <a:latin typeface="微软雅黑" pitchFamily="34" charset="-122"/>
              <a:ea typeface="微软雅黑" pitchFamily="34" charset="-122"/>
            </a:endParaRPr>
          </a:p>
        </p:txBody>
      </p:sp>
      <p:sp>
        <p:nvSpPr>
          <p:cNvPr id="48" name="矩形 47"/>
          <p:cNvSpPr/>
          <p:nvPr/>
        </p:nvSpPr>
        <p:spPr bwMode="auto">
          <a:xfrm>
            <a:off x="4572000" y="5715016"/>
            <a:ext cx="785818" cy="571504"/>
          </a:xfrm>
          <a:prstGeom prst="rect">
            <a:avLst/>
          </a:prstGeom>
          <a:solidFill>
            <a:schemeClr val="accent5">
              <a:lumMod val="75000"/>
            </a:schemeClr>
          </a:solidFill>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altLang="zh-CN" sz="1600" dirty="0" smtClean="0">
                <a:solidFill>
                  <a:srgbClr val="000000"/>
                </a:solidFill>
                <a:latin typeface="微软雅黑" pitchFamily="34" charset="-122"/>
                <a:ea typeface="微软雅黑" pitchFamily="34" charset="-122"/>
              </a:rPr>
              <a:t>4</a:t>
            </a:r>
            <a:r>
              <a:rPr kumimoji="0" lang="en-US" altLang="zh-CN" sz="1600" b="0" i="0" u="none" strike="noStrike" cap="none" normalizeH="0" baseline="0" dirty="0" smtClean="0">
                <a:ln>
                  <a:noFill/>
                </a:ln>
                <a:solidFill>
                  <a:srgbClr val="000000"/>
                </a:solidFill>
                <a:effectLst/>
                <a:latin typeface="微软雅黑" pitchFamily="34" charset="-122"/>
                <a:ea typeface="微软雅黑" pitchFamily="34" charset="-122"/>
              </a:rPr>
              <a:t> *GE RJ-45</a:t>
            </a:r>
            <a:endParaRPr kumimoji="0" lang="zh-CN" altLang="en-US" sz="1600" b="0" i="0" u="none" strike="noStrike" cap="none" normalizeH="0" baseline="0" dirty="0" smtClean="0">
              <a:ln>
                <a:noFill/>
              </a:ln>
              <a:solidFill>
                <a:srgbClr val="000000"/>
              </a:solidFill>
              <a:effectLst/>
              <a:latin typeface="微软雅黑" pitchFamily="34" charset="-122"/>
              <a:ea typeface="微软雅黑" pitchFamily="34" charset="-122"/>
            </a:endParaRPr>
          </a:p>
        </p:txBody>
      </p:sp>
      <p:sp>
        <p:nvSpPr>
          <p:cNvPr id="49" name="矩形 48"/>
          <p:cNvSpPr/>
          <p:nvPr/>
        </p:nvSpPr>
        <p:spPr bwMode="auto">
          <a:xfrm>
            <a:off x="5500694" y="5715016"/>
            <a:ext cx="785818" cy="571504"/>
          </a:xfrm>
          <a:prstGeom prst="rect">
            <a:avLst/>
          </a:prstGeom>
          <a:solidFill>
            <a:schemeClr val="accent5">
              <a:lumMod val="75000"/>
            </a:schemeClr>
          </a:solidFill>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altLang="zh-CN" sz="1600" dirty="0" smtClean="0">
                <a:solidFill>
                  <a:srgbClr val="000000"/>
                </a:solidFill>
                <a:latin typeface="微软雅黑" pitchFamily="34" charset="-122"/>
                <a:ea typeface="微软雅黑" pitchFamily="34" charset="-122"/>
              </a:rPr>
              <a:t>4</a:t>
            </a:r>
            <a:r>
              <a:rPr kumimoji="0" lang="en-US" altLang="zh-CN" sz="1600" b="0" i="0" u="none" strike="noStrike" cap="none" normalizeH="0" baseline="0" dirty="0" smtClean="0">
                <a:ln>
                  <a:noFill/>
                </a:ln>
                <a:solidFill>
                  <a:srgbClr val="000000"/>
                </a:solidFill>
                <a:effectLst/>
                <a:latin typeface="微软雅黑" pitchFamily="34" charset="-122"/>
                <a:ea typeface="微软雅黑" pitchFamily="34" charset="-122"/>
              </a:rPr>
              <a:t> *GE RJ-45</a:t>
            </a:r>
            <a:endParaRPr kumimoji="0" lang="zh-CN" altLang="en-US" sz="1600" b="0" i="0" u="none" strike="noStrike" cap="none" normalizeH="0" baseline="0" dirty="0" smtClean="0">
              <a:ln>
                <a:noFill/>
              </a:ln>
              <a:solidFill>
                <a:srgbClr val="000000"/>
              </a:solidFill>
              <a:effectLst/>
              <a:latin typeface="微软雅黑" pitchFamily="34" charset="-122"/>
              <a:ea typeface="微软雅黑" pitchFamily="34" charset="-122"/>
            </a:endParaRPr>
          </a:p>
        </p:txBody>
      </p:sp>
      <p:sp>
        <p:nvSpPr>
          <p:cNvPr id="50" name="矩形 49"/>
          <p:cNvSpPr/>
          <p:nvPr/>
        </p:nvSpPr>
        <p:spPr bwMode="auto">
          <a:xfrm>
            <a:off x="6429388" y="5715016"/>
            <a:ext cx="785818" cy="571504"/>
          </a:xfrm>
          <a:prstGeom prst="rect">
            <a:avLst/>
          </a:prstGeom>
          <a:solidFill>
            <a:schemeClr val="accent5">
              <a:lumMod val="75000"/>
            </a:schemeClr>
          </a:solidFill>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altLang="zh-CN" sz="1600" dirty="0" smtClean="0">
                <a:solidFill>
                  <a:srgbClr val="000000"/>
                </a:solidFill>
                <a:latin typeface="微软雅黑" pitchFamily="34" charset="-122"/>
                <a:ea typeface="微软雅黑" pitchFamily="34" charset="-122"/>
              </a:rPr>
              <a:t>4</a:t>
            </a:r>
            <a:r>
              <a:rPr kumimoji="0" lang="en-US" altLang="zh-CN" sz="1600" b="0" i="0" u="none" strike="noStrike" cap="none" normalizeH="0" baseline="0" dirty="0" smtClean="0">
                <a:ln>
                  <a:noFill/>
                </a:ln>
                <a:solidFill>
                  <a:srgbClr val="000000"/>
                </a:solidFill>
                <a:effectLst/>
                <a:latin typeface="微软雅黑" pitchFamily="34" charset="-122"/>
                <a:ea typeface="微软雅黑" pitchFamily="34" charset="-122"/>
              </a:rPr>
              <a:t> *GE RJ-45</a:t>
            </a:r>
            <a:endParaRPr kumimoji="0" lang="zh-CN" altLang="en-US" sz="1600" b="0" i="0" u="none" strike="noStrike" cap="none" normalizeH="0" baseline="0" dirty="0" smtClean="0">
              <a:ln>
                <a:noFill/>
              </a:ln>
              <a:solidFill>
                <a:srgbClr val="000000"/>
              </a:solidFill>
              <a:effectLst/>
              <a:latin typeface="微软雅黑" pitchFamily="34" charset="-122"/>
              <a:ea typeface="微软雅黑" pitchFamily="34" charset="-122"/>
            </a:endParaRPr>
          </a:p>
        </p:txBody>
      </p:sp>
      <p:sp>
        <p:nvSpPr>
          <p:cNvPr id="53" name="上下箭头 52"/>
          <p:cNvSpPr/>
          <p:nvPr/>
        </p:nvSpPr>
        <p:spPr bwMode="auto">
          <a:xfrm>
            <a:off x="2000232" y="5214950"/>
            <a:ext cx="142876" cy="500066"/>
          </a:xfrm>
          <a:prstGeom prst="upDownArrow">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3600" b="0" i="0" u="none" strike="noStrike" cap="none" normalizeH="0" baseline="0" smtClean="0">
              <a:ln>
                <a:noFill/>
              </a:ln>
              <a:solidFill>
                <a:schemeClr val="tx1"/>
              </a:solidFill>
              <a:effectLst/>
              <a:latin typeface="Tahoma" pitchFamily="34" charset="0"/>
            </a:endParaRPr>
          </a:p>
        </p:txBody>
      </p:sp>
      <p:sp>
        <p:nvSpPr>
          <p:cNvPr id="54" name="上下箭头 53"/>
          <p:cNvSpPr/>
          <p:nvPr/>
        </p:nvSpPr>
        <p:spPr bwMode="auto">
          <a:xfrm>
            <a:off x="2214546" y="5214950"/>
            <a:ext cx="142876" cy="500066"/>
          </a:xfrm>
          <a:prstGeom prst="upDownArrow">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3600" b="0" i="0" u="none" strike="noStrike" cap="none" normalizeH="0" baseline="0" smtClean="0">
              <a:ln>
                <a:noFill/>
              </a:ln>
              <a:solidFill>
                <a:schemeClr val="tx1"/>
              </a:solidFill>
              <a:effectLst/>
              <a:latin typeface="Tahoma" pitchFamily="34" charset="0"/>
            </a:endParaRPr>
          </a:p>
        </p:txBody>
      </p:sp>
      <p:sp>
        <p:nvSpPr>
          <p:cNvPr id="55" name="上下箭头 54"/>
          <p:cNvSpPr/>
          <p:nvPr/>
        </p:nvSpPr>
        <p:spPr bwMode="auto">
          <a:xfrm>
            <a:off x="2428860" y="5214950"/>
            <a:ext cx="142876" cy="500066"/>
          </a:xfrm>
          <a:prstGeom prst="upDownArrow">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3600" b="0" i="0" u="none" strike="noStrike" cap="none" normalizeH="0" baseline="0" smtClean="0">
              <a:ln>
                <a:noFill/>
              </a:ln>
              <a:solidFill>
                <a:schemeClr val="tx1"/>
              </a:solidFill>
              <a:effectLst/>
              <a:latin typeface="Tahoma" pitchFamily="34" charset="0"/>
            </a:endParaRPr>
          </a:p>
        </p:txBody>
      </p:sp>
      <p:sp>
        <p:nvSpPr>
          <p:cNvPr id="56" name="上下箭头 55"/>
          <p:cNvSpPr/>
          <p:nvPr/>
        </p:nvSpPr>
        <p:spPr bwMode="auto">
          <a:xfrm>
            <a:off x="2714612" y="5214950"/>
            <a:ext cx="142876" cy="500066"/>
          </a:xfrm>
          <a:prstGeom prst="upDownArrow">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3600" b="0" i="0" u="none" strike="noStrike" cap="none" normalizeH="0" baseline="0" smtClean="0">
              <a:ln>
                <a:noFill/>
              </a:ln>
              <a:solidFill>
                <a:schemeClr val="tx1"/>
              </a:solidFill>
              <a:effectLst/>
              <a:latin typeface="Tahoma" pitchFamily="34" charset="0"/>
            </a:endParaRPr>
          </a:p>
        </p:txBody>
      </p:sp>
      <p:sp>
        <p:nvSpPr>
          <p:cNvPr id="57" name="上下箭头 56"/>
          <p:cNvSpPr/>
          <p:nvPr/>
        </p:nvSpPr>
        <p:spPr bwMode="auto">
          <a:xfrm>
            <a:off x="2928926" y="5214950"/>
            <a:ext cx="142876" cy="500066"/>
          </a:xfrm>
          <a:prstGeom prst="upDownArrow">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3600" b="0" i="0" u="none" strike="noStrike" cap="none" normalizeH="0" baseline="0" smtClean="0">
              <a:ln>
                <a:noFill/>
              </a:ln>
              <a:solidFill>
                <a:schemeClr val="tx1"/>
              </a:solidFill>
              <a:effectLst/>
              <a:latin typeface="Tahoma" pitchFamily="34" charset="0"/>
            </a:endParaRPr>
          </a:p>
        </p:txBody>
      </p:sp>
      <p:sp>
        <p:nvSpPr>
          <p:cNvPr id="58" name="上下箭头 57"/>
          <p:cNvSpPr/>
          <p:nvPr/>
        </p:nvSpPr>
        <p:spPr bwMode="auto">
          <a:xfrm>
            <a:off x="3143240" y="5214950"/>
            <a:ext cx="142876" cy="500066"/>
          </a:xfrm>
          <a:prstGeom prst="upDownArrow">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3600" b="0" i="0" u="none" strike="noStrike" cap="none" normalizeH="0" baseline="0" smtClean="0">
              <a:ln>
                <a:noFill/>
              </a:ln>
              <a:solidFill>
                <a:schemeClr val="tx1"/>
              </a:solidFill>
              <a:effectLst/>
              <a:latin typeface="Tahoma" pitchFamily="34" charset="0"/>
            </a:endParaRPr>
          </a:p>
        </p:txBody>
      </p:sp>
      <p:sp>
        <p:nvSpPr>
          <p:cNvPr id="59" name="上下箭头 58"/>
          <p:cNvSpPr/>
          <p:nvPr/>
        </p:nvSpPr>
        <p:spPr bwMode="auto">
          <a:xfrm>
            <a:off x="3357554" y="5214950"/>
            <a:ext cx="142876" cy="500066"/>
          </a:xfrm>
          <a:prstGeom prst="upDownArrow">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3600" b="0" i="0" u="none" strike="noStrike" cap="none" normalizeH="0" baseline="0" smtClean="0">
              <a:ln>
                <a:noFill/>
              </a:ln>
              <a:solidFill>
                <a:schemeClr val="tx1"/>
              </a:solidFill>
              <a:effectLst/>
              <a:latin typeface="Tahoma" pitchFamily="34" charset="0"/>
            </a:endParaRPr>
          </a:p>
        </p:txBody>
      </p:sp>
      <p:sp>
        <p:nvSpPr>
          <p:cNvPr id="60" name="上下箭头 59"/>
          <p:cNvSpPr/>
          <p:nvPr/>
        </p:nvSpPr>
        <p:spPr bwMode="auto">
          <a:xfrm>
            <a:off x="3643306" y="5214950"/>
            <a:ext cx="142876" cy="500066"/>
          </a:xfrm>
          <a:prstGeom prst="upDownArrow">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3600" b="0" i="0" u="none" strike="noStrike" cap="none" normalizeH="0" baseline="0" smtClean="0">
              <a:ln>
                <a:noFill/>
              </a:ln>
              <a:solidFill>
                <a:schemeClr val="tx1"/>
              </a:solidFill>
              <a:effectLst/>
              <a:latin typeface="Tahoma" pitchFamily="34" charset="0"/>
            </a:endParaRPr>
          </a:p>
        </p:txBody>
      </p:sp>
      <p:sp>
        <p:nvSpPr>
          <p:cNvPr id="61" name="上下箭头 60"/>
          <p:cNvSpPr/>
          <p:nvPr/>
        </p:nvSpPr>
        <p:spPr bwMode="auto">
          <a:xfrm>
            <a:off x="3857620" y="5214950"/>
            <a:ext cx="142876" cy="500066"/>
          </a:xfrm>
          <a:prstGeom prst="upDownArrow">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3600" b="0" i="0" u="none" strike="noStrike" cap="none" normalizeH="0" baseline="0" smtClean="0">
              <a:ln>
                <a:noFill/>
              </a:ln>
              <a:solidFill>
                <a:schemeClr val="tx1"/>
              </a:solidFill>
              <a:effectLst/>
              <a:latin typeface="Tahoma" pitchFamily="34" charset="0"/>
            </a:endParaRPr>
          </a:p>
        </p:txBody>
      </p:sp>
      <p:sp>
        <p:nvSpPr>
          <p:cNvPr id="62" name="上下箭头 61"/>
          <p:cNvSpPr/>
          <p:nvPr/>
        </p:nvSpPr>
        <p:spPr bwMode="auto">
          <a:xfrm>
            <a:off x="4071934" y="5214950"/>
            <a:ext cx="142876" cy="500066"/>
          </a:xfrm>
          <a:prstGeom prst="upDownArrow">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3600" b="0" i="0" u="none" strike="noStrike" cap="none" normalizeH="0" baseline="0" smtClean="0">
              <a:ln>
                <a:noFill/>
              </a:ln>
              <a:solidFill>
                <a:schemeClr val="tx1"/>
              </a:solidFill>
              <a:effectLst/>
              <a:latin typeface="Tahoma" pitchFamily="34" charset="0"/>
            </a:endParaRPr>
          </a:p>
        </p:txBody>
      </p:sp>
      <p:sp>
        <p:nvSpPr>
          <p:cNvPr id="63" name="上下箭头 62"/>
          <p:cNvSpPr/>
          <p:nvPr/>
        </p:nvSpPr>
        <p:spPr bwMode="auto">
          <a:xfrm>
            <a:off x="4286248" y="5214950"/>
            <a:ext cx="142876" cy="500066"/>
          </a:xfrm>
          <a:prstGeom prst="upDownArrow">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3600" b="0" i="0" u="none" strike="noStrike" cap="none" normalizeH="0" baseline="0" smtClean="0">
              <a:ln>
                <a:noFill/>
              </a:ln>
              <a:solidFill>
                <a:schemeClr val="tx1"/>
              </a:solidFill>
              <a:effectLst/>
              <a:latin typeface="Tahoma" pitchFamily="34" charset="0"/>
            </a:endParaRPr>
          </a:p>
        </p:txBody>
      </p:sp>
      <p:sp>
        <p:nvSpPr>
          <p:cNvPr id="64" name="上下箭头 63"/>
          <p:cNvSpPr/>
          <p:nvPr/>
        </p:nvSpPr>
        <p:spPr bwMode="auto">
          <a:xfrm>
            <a:off x="4572000" y="5214950"/>
            <a:ext cx="142876" cy="500066"/>
          </a:xfrm>
          <a:prstGeom prst="upDownArrow">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3600" b="0" i="0" u="none" strike="noStrike" cap="none" normalizeH="0" baseline="0" smtClean="0">
              <a:ln>
                <a:noFill/>
              </a:ln>
              <a:solidFill>
                <a:schemeClr val="tx1"/>
              </a:solidFill>
              <a:effectLst/>
              <a:latin typeface="Tahoma" pitchFamily="34" charset="0"/>
            </a:endParaRPr>
          </a:p>
        </p:txBody>
      </p:sp>
      <p:sp>
        <p:nvSpPr>
          <p:cNvPr id="65" name="上下箭头 64"/>
          <p:cNvSpPr/>
          <p:nvPr/>
        </p:nvSpPr>
        <p:spPr bwMode="auto">
          <a:xfrm>
            <a:off x="4786314" y="5214950"/>
            <a:ext cx="142876" cy="500066"/>
          </a:xfrm>
          <a:prstGeom prst="upDownArrow">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3600" b="0" i="0" u="none" strike="noStrike" cap="none" normalizeH="0" baseline="0" smtClean="0">
              <a:ln>
                <a:noFill/>
              </a:ln>
              <a:solidFill>
                <a:schemeClr val="tx1"/>
              </a:solidFill>
              <a:effectLst/>
              <a:latin typeface="Tahoma" pitchFamily="34" charset="0"/>
            </a:endParaRPr>
          </a:p>
        </p:txBody>
      </p:sp>
      <p:sp>
        <p:nvSpPr>
          <p:cNvPr id="66" name="上下箭头 65"/>
          <p:cNvSpPr/>
          <p:nvPr/>
        </p:nvSpPr>
        <p:spPr bwMode="auto">
          <a:xfrm>
            <a:off x="5000628" y="5214950"/>
            <a:ext cx="142876" cy="500066"/>
          </a:xfrm>
          <a:prstGeom prst="upDownArrow">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3600" b="0" i="0" u="none" strike="noStrike" cap="none" normalizeH="0" baseline="0" smtClean="0">
              <a:ln>
                <a:noFill/>
              </a:ln>
              <a:solidFill>
                <a:schemeClr val="tx1"/>
              </a:solidFill>
              <a:effectLst/>
              <a:latin typeface="Tahoma" pitchFamily="34" charset="0"/>
            </a:endParaRPr>
          </a:p>
        </p:txBody>
      </p:sp>
      <p:sp>
        <p:nvSpPr>
          <p:cNvPr id="67" name="上下箭头 66"/>
          <p:cNvSpPr/>
          <p:nvPr/>
        </p:nvSpPr>
        <p:spPr bwMode="auto">
          <a:xfrm>
            <a:off x="5214942" y="5214950"/>
            <a:ext cx="142876" cy="500066"/>
          </a:xfrm>
          <a:prstGeom prst="upDownArrow">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3600" b="0" i="0" u="none" strike="noStrike" cap="none" normalizeH="0" baseline="0" smtClean="0">
              <a:ln>
                <a:noFill/>
              </a:ln>
              <a:solidFill>
                <a:schemeClr val="tx1"/>
              </a:solidFill>
              <a:effectLst/>
              <a:latin typeface="Tahoma" pitchFamily="34" charset="0"/>
            </a:endParaRPr>
          </a:p>
        </p:txBody>
      </p:sp>
      <p:sp>
        <p:nvSpPr>
          <p:cNvPr id="68" name="上下箭头 67"/>
          <p:cNvSpPr/>
          <p:nvPr/>
        </p:nvSpPr>
        <p:spPr bwMode="auto">
          <a:xfrm>
            <a:off x="5500694" y="5214950"/>
            <a:ext cx="142876" cy="500066"/>
          </a:xfrm>
          <a:prstGeom prst="upDownArrow">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3600" b="0" i="0" u="none" strike="noStrike" cap="none" normalizeH="0" baseline="0" smtClean="0">
              <a:ln>
                <a:noFill/>
              </a:ln>
              <a:solidFill>
                <a:schemeClr val="tx1"/>
              </a:solidFill>
              <a:effectLst/>
              <a:latin typeface="Tahoma" pitchFamily="34" charset="0"/>
            </a:endParaRPr>
          </a:p>
        </p:txBody>
      </p:sp>
      <p:sp>
        <p:nvSpPr>
          <p:cNvPr id="69" name="上下箭头 68"/>
          <p:cNvSpPr/>
          <p:nvPr/>
        </p:nvSpPr>
        <p:spPr bwMode="auto">
          <a:xfrm>
            <a:off x="5715008" y="5214950"/>
            <a:ext cx="142876" cy="500066"/>
          </a:xfrm>
          <a:prstGeom prst="upDownArrow">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3600" b="0" i="0" u="none" strike="noStrike" cap="none" normalizeH="0" baseline="0" smtClean="0">
              <a:ln>
                <a:noFill/>
              </a:ln>
              <a:solidFill>
                <a:schemeClr val="tx1"/>
              </a:solidFill>
              <a:effectLst/>
              <a:latin typeface="Tahoma" pitchFamily="34" charset="0"/>
            </a:endParaRPr>
          </a:p>
        </p:txBody>
      </p:sp>
      <p:sp>
        <p:nvSpPr>
          <p:cNvPr id="70" name="上下箭头 69"/>
          <p:cNvSpPr/>
          <p:nvPr/>
        </p:nvSpPr>
        <p:spPr bwMode="auto">
          <a:xfrm>
            <a:off x="5929322" y="5214950"/>
            <a:ext cx="142876" cy="500066"/>
          </a:xfrm>
          <a:prstGeom prst="upDownArrow">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3600" b="0" i="0" u="none" strike="noStrike" cap="none" normalizeH="0" baseline="0" smtClean="0">
              <a:ln>
                <a:noFill/>
              </a:ln>
              <a:solidFill>
                <a:schemeClr val="tx1"/>
              </a:solidFill>
              <a:effectLst/>
              <a:latin typeface="Tahoma" pitchFamily="34" charset="0"/>
            </a:endParaRPr>
          </a:p>
        </p:txBody>
      </p:sp>
      <p:sp>
        <p:nvSpPr>
          <p:cNvPr id="71" name="上下箭头 70"/>
          <p:cNvSpPr/>
          <p:nvPr/>
        </p:nvSpPr>
        <p:spPr bwMode="auto">
          <a:xfrm>
            <a:off x="6143636" y="5214950"/>
            <a:ext cx="142876" cy="500066"/>
          </a:xfrm>
          <a:prstGeom prst="upDownArrow">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3600" b="0" i="0" u="none" strike="noStrike" cap="none" normalizeH="0" baseline="0" smtClean="0">
              <a:ln>
                <a:noFill/>
              </a:ln>
              <a:solidFill>
                <a:schemeClr val="tx1"/>
              </a:solidFill>
              <a:effectLst/>
              <a:latin typeface="Tahoma" pitchFamily="34" charset="0"/>
            </a:endParaRPr>
          </a:p>
        </p:txBody>
      </p:sp>
      <p:sp>
        <p:nvSpPr>
          <p:cNvPr id="72" name="上下箭头 71"/>
          <p:cNvSpPr/>
          <p:nvPr/>
        </p:nvSpPr>
        <p:spPr bwMode="auto">
          <a:xfrm>
            <a:off x="6429388" y="5214950"/>
            <a:ext cx="142876" cy="500066"/>
          </a:xfrm>
          <a:prstGeom prst="upDownArrow">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3600" b="0" i="0" u="none" strike="noStrike" cap="none" normalizeH="0" baseline="0" smtClean="0">
              <a:ln>
                <a:noFill/>
              </a:ln>
              <a:solidFill>
                <a:schemeClr val="tx1"/>
              </a:solidFill>
              <a:effectLst/>
              <a:latin typeface="Tahoma" pitchFamily="34" charset="0"/>
            </a:endParaRPr>
          </a:p>
        </p:txBody>
      </p:sp>
      <p:sp>
        <p:nvSpPr>
          <p:cNvPr id="73" name="上下箭头 72"/>
          <p:cNvSpPr/>
          <p:nvPr/>
        </p:nvSpPr>
        <p:spPr bwMode="auto">
          <a:xfrm>
            <a:off x="6643702" y="5214950"/>
            <a:ext cx="142876" cy="500066"/>
          </a:xfrm>
          <a:prstGeom prst="upDownArrow">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3600" b="0" i="0" u="none" strike="noStrike" cap="none" normalizeH="0" baseline="0" smtClean="0">
              <a:ln>
                <a:noFill/>
              </a:ln>
              <a:solidFill>
                <a:schemeClr val="tx1"/>
              </a:solidFill>
              <a:effectLst/>
              <a:latin typeface="Tahoma" pitchFamily="34" charset="0"/>
            </a:endParaRPr>
          </a:p>
        </p:txBody>
      </p:sp>
      <p:sp>
        <p:nvSpPr>
          <p:cNvPr id="74" name="上下箭头 73"/>
          <p:cNvSpPr/>
          <p:nvPr/>
        </p:nvSpPr>
        <p:spPr bwMode="auto">
          <a:xfrm>
            <a:off x="6858016" y="5214950"/>
            <a:ext cx="142876" cy="500066"/>
          </a:xfrm>
          <a:prstGeom prst="upDownArrow">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3600" b="0" i="0" u="none" strike="noStrike" cap="none" normalizeH="0" baseline="0" smtClean="0">
              <a:ln>
                <a:noFill/>
              </a:ln>
              <a:solidFill>
                <a:schemeClr val="tx1"/>
              </a:solidFill>
              <a:effectLst/>
              <a:latin typeface="Tahoma" pitchFamily="34" charset="0"/>
            </a:endParaRPr>
          </a:p>
        </p:txBody>
      </p:sp>
      <p:sp>
        <p:nvSpPr>
          <p:cNvPr id="75" name="上下箭头 74"/>
          <p:cNvSpPr/>
          <p:nvPr/>
        </p:nvSpPr>
        <p:spPr bwMode="auto">
          <a:xfrm>
            <a:off x="7072330" y="5214950"/>
            <a:ext cx="142876" cy="500066"/>
          </a:xfrm>
          <a:prstGeom prst="upDownArrow">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3600" b="0" i="0" u="none" strike="noStrike" cap="none" normalizeH="0" baseline="0" smtClean="0">
              <a:ln>
                <a:noFill/>
              </a:ln>
              <a:solidFill>
                <a:schemeClr val="tx1"/>
              </a:solidFill>
              <a:effectLst/>
              <a:latin typeface="Tahoma"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专业模块化硬件设计</a:t>
            </a:r>
            <a:endParaRPr lang="zh-CN" altLang="en-US" dirty="0"/>
          </a:p>
        </p:txBody>
      </p:sp>
      <p:sp>
        <p:nvSpPr>
          <p:cNvPr id="3" name="内容占位符 2"/>
          <p:cNvSpPr>
            <a:spLocks noGrp="1"/>
          </p:cNvSpPr>
          <p:nvPr>
            <p:ph idx="1"/>
          </p:nvPr>
        </p:nvSpPr>
        <p:spPr/>
        <p:txBody>
          <a:bodyPr/>
          <a:lstStyle/>
          <a:p>
            <a:r>
              <a:rPr lang="zh-CN" altLang="en-US" dirty="0" smtClean="0">
                <a:latin typeface="微软雅黑" pitchFamily="34" charset="-122"/>
                <a:ea typeface="微软雅黑" pitchFamily="34" charset="-122"/>
              </a:rPr>
              <a:t>灵活的接口定制  </a:t>
            </a:r>
            <a:r>
              <a:rPr lang="en-US" altLang="zh-CN" dirty="0" smtClean="0">
                <a:latin typeface="微软雅黑" pitchFamily="34" charset="-122"/>
                <a:ea typeface="微软雅黑" pitchFamily="34" charset="-122"/>
              </a:rPr>
              <a:t>MC 3600</a:t>
            </a:r>
            <a:endParaRPr lang="zh-CN" altLang="en-US" dirty="0">
              <a:latin typeface="微软雅黑" pitchFamily="34" charset="-122"/>
              <a:ea typeface="微软雅黑" pitchFamily="34" charset="-122"/>
            </a:endParaRPr>
          </a:p>
        </p:txBody>
      </p:sp>
      <p:sp>
        <p:nvSpPr>
          <p:cNvPr id="8" name="矩形 7"/>
          <p:cNvSpPr/>
          <p:nvPr/>
        </p:nvSpPr>
        <p:spPr bwMode="auto">
          <a:xfrm>
            <a:off x="1214414" y="2285992"/>
            <a:ext cx="4857784" cy="1143008"/>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vert="horz" wrap="squar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US" altLang="zh-CN" sz="2000" dirty="0" smtClean="0">
                <a:solidFill>
                  <a:schemeClr val="bg1">
                    <a:lumMod val="20000"/>
                    <a:lumOff val="80000"/>
                  </a:schemeClr>
                </a:solidFill>
                <a:latin typeface="微软雅黑" pitchFamily="34" charset="-122"/>
                <a:ea typeface="微软雅黑" pitchFamily="34" charset="-122"/>
              </a:rPr>
              <a:t>OCTEON</a:t>
            </a:r>
          </a:p>
          <a:p>
            <a:pPr marL="0" marR="0" indent="0" defTabSz="914400" rtl="0" eaLnBrk="1" fontAlgn="base" latinLnBrk="0" hangingPunct="1">
              <a:lnSpc>
                <a:spcPct val="100000"/>
              </a:lnSpc>
              <a:spcBef>
                <a:spcPct val="0"/>
              </a:spcBef>
              <a:spcAft>
                <a:spcPct val="0"/>
              </a:spcAft>
              <a:buClrTx/>
              <a:buSzTx/>
              <a:buFontTx/>
              <a:buNone/>
              <a:tabLst/>
            </a:pPr>
            <a:r>
              <a:rPr kumimoji="0" lang="en-US" altLang="zh-CN" sz="2000" b="0" i="0" u="none" strike="noStrike" cap="none" normalizeH="0" baseline="0" dirty="0" smtClean="0">
                <a:ln>
                  <a:noFill/>
                </a:ln>
                <a:solidFill>
                  <a:schemeClr val="bg1">
                    <a:lumMod val="20000"/>
                    <a:lumOff val="80000"/>
                  </a:schemeClr>
                </a:solidFill>
                <a:effectLst/>
                <a:latin typeface="微软雅黑" pitchFamily="34" charset="-122"/>
                <a:ea typeface="微软雅黑" pitchFamily="34" charset="-122"/>
              </a:rPr>
              <a:t>CN 5860</a:t>
            </a:r>
          </a:p>
        </p:txBody>
      </p:sp>
      <p:sp>
        <p:nvSpPr>
          <p:cNvPr id="10" name="矩形 9"/>
          <p:cNvSpPr/>
          <p:nvPr/>
        </p:nvSpPr>
        <p:spPr bwMode="auto">
          <a:xfrm>
            <a:off x="1571604" y="3000372"/>
            <a:ext cx="1785950" cy="428628"/>
          </a:xfrm>
          <a:prstGeom prst="rect">
            <a:avLst/>
          </a:prstGeom>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smtClean="0">
                <a:ln>
                  <a:noFill/>
                </a:ln>
                <a:solidFill>
                  <a:srgbClr val="000000"/>
                </a:solidFill>
                <a:effectLst/>
                <a:latin typeface="微软雅黑" pitchFamily="34" charset="-122"/>
                <a:ea typeface="微软雅黑" pitchFamily="34" charset="-122"/>
              </a:rPr>
              <a:t>SPI 4.2</a:t>
            </a:r>
            <a:endParaRPr kumimoji="0" lang="zh-CN" altLang="en-US" sz="1800" b="0" i="0" u="none" strike="noStrike" cap="none" normalizeH="0" baseline="0" dirty="0" smtClean="0">
              <a:ln>
                <a:noFill/>
              </a:ln>
              <a:solidFill>
                <a:srgbClr val="000000"/>
              </a:solidFill>
              <a:effectLst/>
              <a:latin typeface="微软雅黑" pitchFamily="34" charset="-122"/>
              <a:ea typeface="微软雅黑" pitchFamily="34" charset="-122"/>
            </a:endParaRPr>
          </a:p>
        </p:txBody>
      </p:sp>
      <p:sp>
        <p:nvSpPr>
          <p:cNvPr id="12" name="矩形 11"/>
          <p:cNvSpPr/>
          <p:nvPr/>
        </p:nvSpPr>
        <p:spPr bwMode="auto">
          <a:xfrm>
            <a:off x="1214414" y="4000504"/>
            <a:ext cx="4857784" cy="357190"/>
          </a:xfrm>
          <a:prstGeom prst="rect">
            <a:avLst/>
          </a:prstGeom>
          <a:solidFill>
            <a:schemeClr val="accent5">
              <a:lumMod val="90000"/>
            </a:schemeClr>
          </a:solidFill>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smtClean="0">
                <a:ln>
                  <a:noFill/>
                </a:ln>
                <a:solidFill>
                  <a:srgbClr val="000000"/>
                </a:solidFill>
                <a:effectLst/>
                <a:latin typeface="微软雅黑" pitchFamily="34" charset="-122"/>
                <a:ea typeface="微软雅黑" pitchFamily="34" charset="-122"/>
              </a:rPr>
              <a:t>FPGA</a:t>
            </a:r>
            <a:endParaRPr kumimoji="0" lang="zh-CN" altLang="en-US" sz="1800" b="0" i="0" u="none" strike="noStrike" cap="none" normalizeH="0" baseline="0" dirty="0" smtClean="0">
              <a:ln>
                <a:noFill/>
              </a:ln>
              <a:solidFill>
                <a:srgbClr val="000000"/>
              </a:solidFill>
              <a:effectLst/>
              <a:latin typeface="微软雅黑" pitchFamily="34" charset="-122"/>
              <a:ea typeface="微软雅黑" pitchFamily="34" charset="-122"/>
            </a:endParaRPr>
          </a:p>
        </p:txBody>
      </p:sp>
      <p:sp>
        <p:nvSpPr>
          <p:cNvPr id="13" name="矩形 12"/>
          <p:cNvSpPr/>
          <p:nvPr/>
        </p:nvSpPr>
        <p:spPr bwMode="auto">
          <a:xfrm>
            <a:off x="1214414" y="4857760"/>
            <a:ext cx="4857784" cy="357190"/>
          </a:xfrm>
          <a:prstGeom prst="rect">
            <a:avLst/>
          </a:prstGeom>
          <a:solidFill>
            <a:schemeClr val="tx1">
              <a:lumMod val="65000"/>
            </a:schemeClr>
          </a:solidFill>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smtClean="0">
                <a:ln>
                  <a:noFill/>
                </a:ln>
                <a:solidFill>
                  <a:srgbClr val="000000"/>
                </a:solidFill>
                <a:effectLst/>
                <a:latin typeface="微软雅黑" pitchFamily="34" charset="-122"/>
                <a:ea typeface="微软雅黑" pitchFamily="34" charset="-122"/>
              </a:rPr>
              <a:t>PHY</a:t>
            </a:r>
            <a:endParaRPr kumimoji="0" lang="zh-CN" altLang="en-US" sz="1800" b="0" i="0" u="none" strike="noStrike" cap="none" normalizeH="0" baseline="0" dirty="0" smtClean="0">
              <a:ln>
                <a:noFill/>
              </a:ln>
              <a:solidFill>
                <a:srgbClr val="000000"/>
              </a:solidFill>
              <a:effectLst/>
              <a:latin typeface="微软雅黑" pitchFamily="34" charset="-122"/>
              <a:ea typeface="微软雅黑" pitchFamily="34" charset="-122"/>
            </a:endParaRPr>
          </a:p>
        </p:txBody>
      </p:sp>
      <p:sp>
        <p:nvSpPr>
          <p:cNvPr id="18" name="上下箭头 17"/>
          <p:cNvSpPr/>
          <p:nvPr/>
        </p:nvSpPr>
        <p:spPr bwMode="auto">
          <a:xfrm>
            <a:off x="3571868" y="3500438"/>
            <a:ext cx="214314" cy="500066"/>
          </a:xfrm>
          <a:prstGeom prst="upDownArrow">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3600" b="0" i="0" u="none" strike="noStrike" cap="none" normalizeH="0" baseline="0" smtClean="0">
              <a:ln>
                <a:noFill/>
              </a:ln>
              <a:solidFill>
                <a:schemeClr val="tx1"/>
              </a:solidFill>
              <a:effectLst/>
              <a:latin typeface="Tahoma" pitchFamily="34" charset="0"/>
            </a:endParaRPr>
          </a:p>
        </p:txBody>
      </p:sp>
      <p:sp>
        <p:nvSpPr>
          <p:cNvPr id="19" name="上下箭头 18"/>
          <p:cNvSpPr/>
          <p:nvPr/>
        </p:nvSpPr>
        <p:spPr bwMode="auto">
          <a:xfrm>
            <a:off x="2214546" y="4357694"/>
            <a:ext cx="214314" cy="500066"/>
          </a:xfrm>
          <a:prstGeom prst="upDownArrow">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3600" b="0" i="0" u="none" strike="noStrike" cap="none" normalizeH="0" baseline="0" smtClean="0">
              <a:ln>
                <a:noFill/>
              </a:ln>
              <a:solidFill>
                <a:schemeClr val="tx1"/>
              </a:solidFill>
              <a:effectLst/>
              <a:latin typeface="Tahoma" pitchFamily="34" charset="0"/>
            </a:endParaRPr>
          </a:p>
        </p:txBody>
      </p:sp>
      <p:sp>
        <p:nvSpPr>
          <p:cNvPr id="76" name="矩形 75"/>
          <p:cNvSpPr/>
          <p:nvPr/>
        </p:nvSpPr>
        <p:spPr bwMode="auto">
          <a:xfrm>
            <a:off x="4000496" y="3000372"/>
            <a:ext cx="1785950" cy="428628"/>
          </a:xfrm>
          <a:prstGeom prst="rect">
            <a:avLst/>
          </a:prstGeom>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smtClean="0">
                <a:ln>
                  <a:noFill/>
                </a:ln>
                <a:solidFill>
                  <a:srgbClr val="000000"/>
                </a:solidFill>
                <a:effectLst/>
                <a:latin typeface="微软雅黑" pitchFamily="34" charset="-122"/>
                <a:ea typeface="微软雅黑" pitchFamily="34" charset="-122"/>
              </a:rPr>
              <a:t>SPI 4.2</a:t>
            </a:r>
            <a:endParaRPr kumimoji="0" lang="zh-CN" altLang="en-US" sz="1800" b="0" i="0" u="none" strike="noStrike" cap="none" normalizeH="0" baseline="0" dirty="0" smtClean="0">
              <a:ln>
                <a:noFill/>
              </a:ln>
              <a:solidFill>
                <a:srgbClr val="000000"/>
              </a:solidFill>
              <a:effectLst/>
              <a:latin typeface="微软雅黑" pitchFamily="34" charset="-122"/>
              <a:ea typeface="微软雅黑" pitchFamily="34" charset="-122"/>
            </a:endParaRPr>
          </a:p>
        </p:txBody>
      </p:sp>
      <p:sp>
        <p:nvSpPr>
          <p:cNvPr id="77" name="上下箭头 76"/>
          <p:cNvSpPr/>
          <p:nvPr/>
        </p:nvSpPr>
        <p:spPr bwMode="auto">
          <a:xfrm>
            <a:off x="4857752" y="4357694"/>
            <a:ext cx="214314" cy="500066"/>
          </a:xfrm>
          <a:prstGeom prst="upDownArrow">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3600" b="0" i="0" u="none" strike="noStrike" cap="none" normalizeH="0" baseline="0" smtClean="0">
              <a:ln>
                <a:noFill/>
              </a:ln>
              <a:solidFill>
                <a:schemeClr val="tx1"/>
              </a:solidFill>
              <a:effectLst/>
              <a:latin typeface="Tahoma" pitchFamily="34" charset="0"/>
            </a:endParaRPr>
          </a:p>
        </p:txBody>
      </p:sp>
      <p:sp>
        <p:nvSpPr>
          <p:cNvPr id="78" name="TextBox 77"/>
          <p:cNvSpPr txBox="1"/>
          <p:nvPr/>
        </p:nvSpPr>
        <p:spPr>
          <a:xfrm>
            <a:off x="1428728" y="4429132"/>
            <a:ext cx="784189" cy="400110"/>
          </a:xfrm>
          <a:prstGeom prst="rect">
            <a:avLst/>
          </a:prstGeom>
          <a:noFill/>
        </p:spPr>
        <p:txBody>
          <a:bodyPr wrap="square" rtlCol="0">
            <a:spAutoFit/>
          </a:bodyPr>
          <a:lstStyle/>
          <a:p>
            <a:r>
              <a:rPr lang="en-US" altLang="zh-CN" sz="2000" dirty="0" smtClean="0">
                <a:latin typeface="微软雅黑" pitchFamily="34" charset="-122"/>
                <a:ea typeface="微软雅黑" pitchFamily="34" charset="-122"/>
              </a:rPr>
              <a:t>8*GE</a:t>
            </a:r>
            <a:endParaRPr lang="zh-CN" altLang="en-US" sz="2000" dirty="0">
              <a:latin typeface="微软雅黑" pitchFamily="34" charset="-122"/>
              <a:ea typeface="微软雅黑" pitchFamily="34" charset="-122"/>
            </a:endParaRPr>
          </a:p>
        </p:txBody>
      </p:sp>
      <p:sp>
        <p:nvSpPr>
          <p:cNvPr id="79" name="TextBox 78"/>
          <p:cNvSpPr txBox="1"/>
          <p:nvPr/>
        </p:nvSpPr>
        <p:spPr>
          <a:xfrm>
            <a:off x="5000628" y="4429132"/>
            <a:ext cx="784189" cy="400110"/>
          </a:xfrm>
          <a:prstGeom prst="rect">
            <a:avLst/>
          </a:prstGeom>
          <a:noFill/>
        </p:spPr>
        <p:txBody>
          <a:bodyPr wrap="square" rtlCol="0">
            <a:spAutoFit/>
          </a:bodyPr>
          <a:lstStyle/>
          <a:p>
            <a:r>
              <a:rPr lang="en-US" altLang="zh-CN" sz="2000" dirty="0" smtClean="0">
                <a:latin typeface="微软雅黑" pitchFamily="34" charset="-122"/>
                <a:ea typeface="微软雅黑" pitchFamily="34" charset="-122"/>
              </a:rPr>
              <a:t>8*GE</a:t>
            </a:r>
            <a:endParaRPr lang="zh-CN" altLang="en-US" sz="2000" dirty="0">
              <a:latin typeface="微软雅黑" pitchFamily="34" charset="-122"/>
              <a:ea typeface="微软雅黑" pitchFamily="34" charset="-122"/>
            </a:endParaRPr>
          </a:p>
        </p:txBody>
      </p:sp>
      <p:sp>
        <p:nvSpPr>
          <p:cNvPr id="80" name="直角上箭头 79"/>
          <p:cNvSpPr/>
          <p:nvPr/>
        </p:nvSpPr>
        <p:spPr bwMode="auto">
          <a:xfrm rot="5400000">
            <a:off x="4286248" y="3286124"/>
            <a:ext cx="857256" cy="4857784"/>
          </a:xfrm>
          <a:prstGeom prst="bentUpArrow">
            <a:avLst>
              <a:gd name="adj1" fmla="val 9445"/>
              <a:gd name="adj2" fmla="val 7779"/>
              <a:gd name="adj3" fmla="val 8334"/>
            </a:avLst>
          </a:prstGeom>
          <a:solidFill>
            <a:schemeClr val="tx1"/>
          </a:solidFill>
          <a:ln w="19050" cmpd="sng">
            <a:round/>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3600" b="0" i="0" u="none" strike="noStrike" cap="none" normalizeH="0" baseline="0" smtClean="0">
              <a:ln>
                <a:noFill/>
              </a:ln>
              <a:solidFill>
                <a:schemeClr val="tx1"/>
              </a:solidFill>
              <a:effectLst/>
              <a:latin typeface="Tahoma" pitchFamily="34" charset="0"/>
            </a:endParaRPr>
          </a:p>
        </p:txBody>
      </p:sp>
      <p:sp>
        <p:nvSpPr>
          <p:cNvPr id="81" name="直角上箭头 80"/>
          <p:cNvSpPr/>
          <p:nvPr/>
        </p:nvSpPr>
        <p:spPr bwMode="auto">
          <a:xfrm rot="5400000">
            <a:off x="5822165" y="4321975"/>
            <a:ext cx="428628" cy="2214578"/>
          </a:xfrm>
          <a:prstGeom prst="bentUpArrow">
            <a:avLst>
              <a:gd name="adj1" fmla="val 24260"/>
              <a:gd name="adj2" fmla="val 18889"/>
              <a:gd name="adj3" fmla="val 18334"/>
            </a:avLst>
          </a:prstGeom>
          <a:solidFill>
            <a:schemeClr val="tx1"/>
          </a:solidFill>
          <a:ln w="19050" cmpd="sng">
            <a:round/>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3600" b="0" i="0" u="none" strike="noStrike" cap="none" normalizeH="0" baseline="0" smtClean="0">
              <a:ln>
                <a:noFill/>
              </a:ln>
              <a:solidFill>
                <a:schemeClr val="tx1"/>
              </a:solidFill>
              <a:effectLst/>
              <a:latin typeface="Tahoma" pitchFamily="34" charset="0"/>
            </a:endParaRPr>
          </a:p>
        </p:txBody>
      </p:sp>
      <p:sp>
        <p:nvSpPr>
          <p:cNvPr id="82" name="矩形 81"/>
          <p:cNvSpPr/>
          <p:nvPr/>
        </p:nvSpPr>
        <p:spPr bwMode="auto">
          <a:xfrm>
            <a:off x="7215206" y="3429000"/>
            <a:ext cx="714380" cy="2786082"/>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vert="eaVert"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zh-CN" altLang="en-US" sz="2000" b="0" i="0" u="none" strike="noStrike" cap="none" normalizeH="0" baseline="0" dirty="0" smtClean="0">
                <a:ln>
                  <a:noFill/>
                </a:ln>
                <a:solidFill>
                  <a:schemeClr val="tx1"/>
                </a:solidFill>
                <a:effectLst/>
                <a:latin typeface="微软雅黑" pitchFamily="34" charset="-122"/>
                <a:ea typeface="微软雅黑" pitchFamily="34" charset="-122"/>
              </a:rPr>
              <a:t>背板</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出色的性能指标</a:t>
            </a:r>
            <a:endParaRPr lang="zh-CN" altLang="en-US" dirty="0"/>
          </a:p>
        </p:txBody>
      </p:sp>
      <p:sp>
        <p:nvSpPr>
          <p:cNvPr id="3" name="内容占位符 2"/>
          <p:cNvSpPr>
            <a:spLocks noGrp="1"/>
          </p:cNvSpPr>
          <p:nvPr>
            <p:ph idx="1"/>
          </p:nvPr>
        </p:nvSpPr>
        <p:spPr/>
        <p:txBody>
          <a:bodyPr/>
          <a:lstStyle/>
          <a:p>
            <a:r>
              <a:rPr lang="zh-CN" altLang="en-US" dirty="0" smtClean="0">
                <a:latin typeface="微软雅黑" pitchFamily="34" charset="-122"/>
                <a:ea typeface="微软雅黑" pitchFamily="34" charset="-122"/>
              </a:rPr>
              <a:t>超强的报文转发性能指标</a:t>
            </a:r>
            <a:endParaRPr lang="zh-CN" altLang="en-US" dirty="0">
              <a:latin typeface="微软雅黑" pitchFamily="34" charset="-122"/>
              <a:ea typeface="微软雅黑" pitchFamily="34" charset="-122"/>
            </a:endParaRPr>
          </a:p>
        </p:txBody>
      </p:sp>
      <p:graphicFrame>
        <p:nvGraphicFramePr>
          <p:cNvPr id="5" name="Content Placeholder 3"/>
          <p:cNvGraphicFramePr>
            <a:graphicFrameLocks/>
          </p:cNvGraphicFramePr>
          <p:nvPr>
            <p:extLst>
              <p:ext uri="{D42A27DB-BD31-4B8C-83A1-F6EECF244321}">
                <p14:modId xmlns:p14="http://schemas.microsoft.com/office/powerpoint/2010/main" xmlns="" val="441174662"/>
              </p:ext>
            </p:extLst>
          </p:nvPr>
        </p:nvGraphicFramePr>
        <p:xfrm>
          <a:off x="642910" y="2214554"/>
          <a:ext cx="7912126" cy="3940184"/>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高度集成化单板</a:t>
            </a:r>
            <a:endParaRPr lang="zh-CN" altLang="en-US" dirty="0"/>
          </a:p>
        </p:txBody>
      </p:sp>
      <p:sp>
        <p:nvSpPr>
          <p:cNvPr id="3" name="内容占位符 2"/>
          <p:cNvSpPr>
            <a:spLocks noGrp="1"/>
          </p:cNvSpPr>
          <p:nvPr>
            <p:ph idx="1"/>
          </p:nvPr>
        </p:nvSpPr>
        <p:spPr/>
        <p:txBody>
          <a:bodyPr/>
          <a:lstStyle/>
          <a:p>
            <a:r>
              <a:rPr lang="zh-CN" altLang="en-US" dirty="0" smtClean="0">
                <a:latin typeface="微软雅黑" pitchFamily="34" charset="-122"/>
                <a:ea typeface="微软雅黑" pitchFamily="34" charset="-122"/>
              </a:rPr>
              <a:t>高集成度、无风扇单板设计，整机功耗更小、可靠性更高</a:t>
            </a:r>
            <a:endParaRPr lang="zh-CN" altLang="en-US" dirty="0">
              <a:latin typeface="微软雅黑" pitchFamily="34" charset="-122"/>
              <a:ea typeface="微软雅黑" pitchFamily="34" charset="-122"/>
            </a:endParaRPr>
          </a:p>
        </p:txBody>
      </p:sp>
      <p:pic>
        <p:nvPicPr>
          <p:cNvPr id="4" name="Picture 6" descr="1412_小"/>
          <p:cNvPicPr>
            <a:picLocks noChangeAspect="1" noChangeArrowheads="1"/>
          </p:cNvPicPr>
          <p:nvPr/>
        </p:nvPicPr>
        <p:blipFill>
          <a:blip r:embed="rId2" cstate="print"/>
          <a:srcRect/>
          <a:stretch>
            <a:fillRect/>
          </a:stretch>
        </p:blipFill>
        <p:spPr bwMode="auto">
          <a:xfrm>
            <a:off x="5643570" y="2743210"/>
            <a:ext cx="2667000" cy="2114550"/>
          </a:xfrm>
          <a:prstGeom prst="rect">
            <a:avLst/>
          </a:prstGeom>
          <a:noFill/>
        </p:spPr>
      </p:pic>
      <p:pic>
        <p:nvPicPr>
          <p:cNvPr id="5" name="Picture 7" descr="1208_小"/>
          <p:cNvPicPr>
            <a:picLocks noChangeAspect="1" noChangeArrowheads="1"/>
          </p:cNvPicPr>
          <p:nvPr/>
        </p:nvPicPr>
        <p:blipFill>
          <a:blip r:embed="rId3" cstate="print"/>
          <a:srcRect/>
          <a:stretch>
            <a:fillRect/>
          </a:stretch>
        </p:blipFill>
        <p:spPr bwMode="auto">
          <a:xfrm>
            <a:off x="919156" y="2786058"/>
            <a:ext cx="2438398" cy="1726500"/>
          </a:xfrm>
          <a:prstGeom prst="rect">
            <a:avLst/>
          </a:prstGeom>
          <a:noFill/>
        </p:spPr>
      </p:pic>
      <p:pic>
        <p:nvPicPr>
          <p:cNvPr id="6" name="Picture 11" descr="3600_小"/>
          <p:cNvPicPr>
            <a:picLocks noChangeAspect="1" noChangeArrowheads="1"/>
          </p:cNvPicPr>
          <p:nvPr/>
        </p:nvPicPr>
        <p:blipFill>
          <a:blip r:embed="rId4" cstate="print"/>
          <a:srcRect/>
          <a:stretch>
            <a:fillRect/>
          </a:stretch>
        </p:blipFill>
        <p:spPr bwMode="auto">
          <a:xfrm>
            <a:off x="2714612" y="4087934"/>
            <a:ext cx="3571900" cy="2412900"/>
          </a:xfrm>
          <a:prstGeom prst="rect">
            <a:avLst/>
          </a:prstGeom>
          <a:noFill/>
        </p:spPr>
      </p:pic>
      <p:sp>
        <p:nvSpPr>
          <p:cNvPr id="7" name="TextBox 6"/>
          <p:cNvSpPr txBox="1"/>
          <p:nvPr/>
        </p:nvSpPr>
        <p:spPr>
          <a:xfrm>
            <a:off x="1374710" y="3857628"/>
            <a:ext cx="1616148" cy="523220"/>
          </a:xfrm>
          <a:prstGeom prst="rect">
            <a:avLst/>
          </a:prstGeom>
          <a:noFill/>
        </p:spPr>
        <p:txBody>
          <a:bodyPr wrap="none" rtlCol="0">
            <a:spAutoFit/>
          </a:bodyPr>
          <a:lstStyle/>
          <a:p>
            <a:pPr algn="ctr"/>
            <a:r>
              <a:rPr lang="en-US" altLang="zh-CN" sz="2800" dirty="0" smtClean="0">
                <a:latin typeface="微软雅黑" pitchFamily="34" charset="-122"/>
                <a:ea typeface="微软雅黑" pitchFamily="34" charset="-122"/>
              </a:rPr>
              <a:t>MC1200</a:t>
            </a:r>
            <a:endParaRPr lang="zh-CN" altLang="en-US" sz="2800" dirty="0">
              <a:latin typeface="微软雅黑" pitchFamily="34" charset="-122"/>
              <a:ea typeface="微软雅黑" pitchFamily="34" charset="-122"/>
            </a:endParaRPr>
          </a:p>
        </p:txBody>
      </p:sp>
      <p:sp>
        <p:nvSpPr>
          <p:cNvPr id="8" name="TextBox 7"/>
          <p:cNvSpPr txBox="1"/>
          <p:nvPr/>
        </p:nvSpPr>
        <p:spPr>
          <a:xfrm>
            <a:off x="6215074" y="4000504"/>
            <a:ext cx="1616148" cy="523220"/>
          </a:xfrm>
          <a:prstGeom prst="rect">
            <a:avLst/>
          </a:prstGeom>
          <a:noFill/>
        </p:spPr>
        <p:txBody>
          <a:bodyPr wrap="none" rtlCol="0">
            <a:spAutoFit/>
          </a:bodyPr>
          <a:lstStyle/>
          <a:p>
            <a:pPr algn="ctr"/>
            <a:r>
              <a:rPr lang="en-US" altLang="zh-CN" sz="2800" dirty="0" smtClean="0">
                <a:latin typeface="微软雅黑" pitchFamily="34" charset="-122"/>
                <a:ea typeface="微软雅黑" pitchFamily="34" charset="-122"/>
              </a:rPr>
              <a:t>MC1400</a:t>
            </a:r>
            <a:endParaRPr lang="zh-CN" altLang="en-US" sz="2800" dirty="0">
              <a:latin typeface="微软雅黑" pitchFamily="34" charset="-122"/>
              <a:ea typeface="微软雅黑" pitchFamily="34" charset="-122"/>
            </a:endParaRPr>
          </a:p>
        </p:txBody>
      </p:sp>
      <p:sp>
        <p:nvSpPr>
          <p:cNvPr id="9" name="TextBox 8"/>
          <p:cNvSpPr txBox="1"/>
          <p:nvPr/>
        </p:nvSpPr>
        <p:spPr>
          <a:xfrm>
            <a:off x="3571868" y="5620424"/>
            <a:ext cx="2055601" cy="523220"/>
          </a:xfrm>
          <a:prstGeom prst="rect">
            <a:avLst/>
          </a:prstGeom>
          <a:noFill/>
        </p:spPr>
        <p:txBody>
          <a:bodyPr wrap="square" rtlCol="0">
            <a:spAutoFit/>
          </a:bodyPr>
          <a:lstStyle/>
          <a:p>
            <a:pPr algn="ctr"/>
            <a:r>
              <a:rPr lang="en-US" altLang="zh-CN" sz="2800" dirty="0" smtClean="0">
                <a:latin typeface="微软雅黑" pitchFamily="34" charset="-122"/>
                <a:ea typeface="微软雅黑" pitchFamily="34" charset="-122"/>
              </a:rPr>
              <a:t>MC3600</a:t>
            </a:r>
            <a:endParaRPr lang="zh-CN" altLang="en-US" sz="2800" dirty="0">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标题 1"/>
          <p:cNvSpPr>
            <a:spLocks noGrp="1"/>
          </p:cNvSpPr>
          <p:nvPr>
            <p:ph type="title"/>
          </p:nvPr>
        </p:nvSpPr>
        <p:spPr>
          <a:xfrm>
            <a:off x="457200" y="504825"/>
            <a:ext cx="7901014" cy="990600"/>
          </a:xfrm>
        </p:spPr>
        <p:txBody>
          <a:bodyPr/>
          <a:lstStyle/>
          <a:p>
            <a:pPr eaLnBrk="1" hangingPunct="1"/>
            <a:r>
              <a:rPr lang="zh-CN" altLang="en-US" dirty="0" smtClean="0"/>
              <a:t>准系统</a:t>
            </a:r>
            <a:r>
              <a:rPr lang="en-US" altLang="zh-CN" dirty="0" smtClean="0"/>
              <a:t>=</a:t>
            </a:r>
            <a:r>
              <a:rPr lang="zh-CN" altLang="en-US" dirty="0" smtClean="0"/>
              <a:t>系列化硬件</a:t>
            </a:r>
            <a:r>
              <a:rPr lang="en-US" altLang="zh-CN" dirty="0" smtClean="0"/>
              <a:t>+</a:t>
            </a:r>
            <a:r>
              <a:rPr lang="zh-CN" altLang="en-US" dirty="0" smtClean="0"/>
              <a:t>开放软件平台</a:t>
            </a:r>
          </a:p>
        </p:txBody>
      </p:sp>
      <p:sp>
        <p:nvSpPr>
          <p:cNvPr id="10243" name="内容占位符 2"/>
          <p:cNvSpPr>
            <a:spLocks noGrp="1"/>
          </p:cNvSpPr>
          <p:nvPr>
            <p:ph idx="1"/>
          </p:nvPr>
        </p:nvSpPr>
        <p:spPr/>
        <p:txBody>
          <a:bodyPr/>
          <a:lstStyle/>
          <a:p>
            <a:pPr eaLnBrk="1" hangingPunct="1"/>
            <a:r>
              <a:rPr lang="en-US" altLang="zh-CN" dirty="0" smtClean="0"/>
              <a:t>MCP </a:t>
            </a:r>
            <a:r>
              <a:rPr lang="zh-CN" altLang="en-US" dirty="0" smtClean="0"/>
              <a:t>全系列硬件产品</a:t>
            </a:r>
            <a:endParaRPr lang="en-US" altLang="zh-CN" dirty="0" smtClean="0"/>
          </a:p>
          <a:p>
            <a:pPr eaLnBrk="1" hangingPunct="1">
              <a:buNone/>
            </a:pPr>
            <a:endParaRPr lang="en-US" altLang="zh-CN" dirty="0" smtClean="0"/>
          </a:p>
          <a:p>
            <a:pPr eaLnBrk="1" hangingPunct="1">
              <a:buNone/>
            </a:pPr>
            <a:endParaRPr lang="en-US" altLang="zh-CN" dirty="0" smtClean="0"/>
          </a:p>
          <a:p>
            <a:pPr eaLnBrk="1" hangingPunct="1">
              <a:buNone/>
            </a:pPr>
            <a:endParaRPr lang="en-US" altLang="zh-CN" dirty="0" smtClean="0"/>
          </a:p>
          <a:p>
            <a:pPr eaLnBrk="1" hangingPunct="1">
              <a:buNone/>
            </a:pPr>
            <a:endParaRPr lang="en-US" altLang="zh-CN" dirty="0" smtClean="0"/>
          </a:p>
          <a:p>
            <a:pPr eaLnBrk="1" hangingPunct="1"/>
            <a:r>
              <a:rPr lang="en-US" altLang="zh-CN" dirty="0" smtClean="0"/>
              <a:t>MCP</a:t>
            </a:r>
            <a:r>
              <a:rPr lang="zh-CN" altLang="en-US" dirty="0" smtClean="0"/>
              <a:t>开放软件平台</a:t>
            </a:r>
            <a:endParaRPr lang="en-US" altLang="zh-CN" dirty="0" smtClean="0"/>
          </a:p>
        </p:txBody>
      </p:sp>
      <p:pic>
        <p:nvPicPr>
          <p:cNvPr id="5" name="Picture 1"/>
          <p:cNvPicPr>
            <a:picLocks noChangeAspect="1" noChangeArrowheads="1"/>
          </p:cNvPicPr>
          <p:nvPr/>
        </p:nvPicPr>
        <p:blipFill>
          <a:blip r:embed="rId2" cstate="print"/>
          <a:stretch>
            <a:fillRect/>
          </a:stretch>
        </p:blipFill>
        <p:spPr bwMode="auto">
          <a:xfrm>
            <a:off x="928662" y="2625058"/>
            <a:ext cx="3196268" cy="357190"/>
          </a:xfrm>
          <a:prstGeom prst="rect">
            <a:avLst/>
          </a:prstGeom>
          <a:noFill/>
          <a:ln w="9525">
            <a:noFill/>
            <a:miter lim="800000"/>
            <a:headEnd/>
            <a:tailEnd/>
          </a:ln>
        </p:spPr>
      </p:pic>
      <p:pic>
        <p:nvPicPr>
          <p:cNvPr id="6" name="Picture 2"/>
          <p:cNvPicPr>
            <a:picLocks noChangeAspect="1" noChangeArrowheads="1"/>
          </p:cNvPicPr>
          <p:nvPr/>
        </p:nvPicPr>
        <p:blipFill>
          <a:blip r:embed="rId3" cstate="print"/>
          <a:stretch>
            <a:fillRect/>
          </a:stretch>
        </p:blipFill>
        <p:spPr bwMode="auto">
          <a:xfrm>
            <a:off x="928662" y="3053686"/>
            <a:ext cx="3214710" cy="627413"/>
          </a:xfrm>
          <a:prstGeom prst="rect">
            <a:avLst/>
          </a:prstGeom>
          <a:noFill/>
          <a:ln w="9525">
            <a:noFill/>
            <a:miter lim="800000"/>
            <a:headEnd/>
            <a:tailEnd/>
          </a:ln>
        </p:spPr>
      </p:pic>
      <p:pic>
        <p:nvPicPr>
          <p:cNvPr id="7" name="Picture 1"/>
          <p:cNvPicPr>
            <a:picLocks noChangeAspect="1" noChangeArrowheads="1"/>
          </p:cNvPicPr>
          <p:nvPr/>
        </p:nvPicPr>
        <p:blipFill>
          <a:blip r:embed="rId4" cstate="print"/>
          <a:stretch>
            <a:fillRect/>
          </a:stretch>
        </p:blipFill>
        <p:spPr bwMode="auto">
          <a:xfrm>
            <a:off x="928669" y="2143116"/>
            <a:ext cx="3243982" cy="410504"/>
          </a:xfrm>
          <a:prstGeom prst="rect">
            <a:avLst/>
          </a:prstGeom>
          <a:noFill/>
          <a:ln w="9525">
            <a:noFill/>
            <a:miter lim="800000"/>
            <a:headEnd/>
            <a:tailEnd/>
          </a:ln>
        </p:spPr>
      </p:pic>
      <p:pic>
        <p:nvPicPr>
          <p:cNvPr id="8" name="Picture 2"/>
          <p:cNvPicPr preferRelativeResize="0">
            <a:picLocks noChangeAspect="1" noChangeArrowheads="1"/>
          </p:cNvPicPr>
          <p:nvPr/>
        </p:nvPicPr>
        <p:blipFill>
          <a:blip r:embed="rId5" cstate="print"/>
          <a:stretch>
            <a:fillRect/>
          </a:stretch>
        </p:blipFill>
        <p:spPr bwMode="auto">
          <a:xfrm>
            <a:off x="4673600" y="2143116"/>
            <a:ext cx="3643338" cy="1085250"/>
          </a:xfrm>
          <a:prstGeom prst="rect">
            <a:avLst/>
          </a:prstGeom>
          <a:noFill/>
          <a:ln w="9525">
            <a:noFill/>
            <a:miter lim="800000"/>
            <a:headEnd/>
            <a:tailEnd/>
          </a:ln>
        </p:spPr>
      </p:pic>
      <p:sp>
        <p:nvSpPr>
          <p:cNvPr id="9" name="Rounded Rectangle 9"/>
          <p:cNvSpPr/>
          <p:nvPr/>
        </p:nvSpPr>
        <p:spPr>
          <a:xfrm>
            <a:off x="1000100" y="5214950"/>
            <a:ext cx="1357322" cy="928694"/>
          </a:xfrm>
          <a:prstGeom prst="roundRect">
            <a:avLst/>
          </a:prstGeom>
          <a:solidFill>
            <a:srgbClr val="FF9900"/>
          </a:solidFill>
        </p:spPr>
        <p:style>
          <a:lnRef idx="0">
            <a:schemeClr val="accent2"/>
          </a:lnRef>
          <a:fillRef idx="3">
            <a:schemeClr val="accent2"/>
          </a:fillRef>
          <a:effectRef idx="3">
            <a:schemeClr val="accent2"/>
          </a:effectRef>
          <a:fontRef idx="minor">
            <a:schemeClr val="lt1"/>
          </a:fontRef>
        </p:style>
        <p:txBody>
          <a:bodyPr anchor="ctr">
            <a:prstTxWarp prst="textNoShape">
              <a:avLst/>
            </a:prstTxWarp>
          </a:bodyPr>
          <a:lstStyle/>
          <a:p>
            <a:pPr algn="ctr"/>
            <a:r>
              <a:rPr lang="en-US" altLang="zh-CN" sz="1400" dirty="0" smtClean="0">
                <a:solidFill>
                  <a:srgbClr val="FFFFFF"/>
                </a:solidFill>
                <a:latin typeface="微软雅黑" pitchFamily="34" charset="-122"/>
                <a:ea typeface="微软雅黑" pitchFamily="34" charset="-122"/>
                <a:cs typeface="黑体" pitchFamily="2" charset="-122"/>
              </a:rPr>
              <a:t>MCP SDK</a:t>
            </a:r>
            <a:endParaRPr lang="en-US" altLang="zh-CN" sz="1400" dirty="0">
              <a:solidFill>
                <a:srgbClr val="FFFFFF"/>
              </a:solidFill>
              <a:latin typeface="微软雅黑" pitchFamily="34" charset="-122"/>
              <a:ea typeface="微软雅黑" pitchFamily="34" charset="-122"/>
              <a:cs typeface="黑体" pitchFamily="2" charset="-122"/>
            </a:endParaRPr>
          </a:p>
          <a:p>
            <a:pPr algn="ctr"/>
            <a:r>
              <a:rPr lang="zh-CN" altLang="en-US" sz="1400" dirty="0" smtClean="0">
                <a:solidFill>
                  <a:srgbClr val="FFFFFF"/>
                </a:solidFill>
                <a:latin typeface="微软雅黑" pitchFamily="34" charset="-122"/>
                <a:ea typeface="微软雅黑" pitchFamily="34" charset="-122"/>
                <a:cs typeface="黑体" pitchFamily="2" charset="-122"/>
              </a:rPr>
              <a:t>高性能</a:t>
            </a:r>
            <a:endParaRPr lang="en-US" altLang="zh-CN" sz="1400" dirty="0" smtClean="0">
              <a:solidFill>
                <a:srgbClr val="FFFFFF"/>
              </a:solidFill>
              <a:latin typeface="微软雅黑" pitchFamily="34" charset="-122"/>
              <a:ea typeface="微软雅黑" pitchFamily="34" charset="-122"/>
              <a:cs typeface="黑体" pitchFamily="2" charset="-122"/>
            </a:endParaRPr>
          </a:p>
          <a:p>
            <a:pPr algn="ctr"/>
            <a:r>
              <a:rPr lang="zh-CN" altLang="en-US" sz="1400" dirty="0" smtClean="0">
                <a:solidFill>
                  <a:srgbClr val="FFFFFF"/>
                </a:solidFill>
                <a:latin typeface="微软雅黑" pitchFamily="34" charset="-122"/>
                <a:ea typeface="微软雅黑" pitchFamily="34" charset="-122"/>
                <a:cs typeface="黑体" pitchFamily="2" charset="-122"/>
              </a:rPr>
              <a:t>数据</a:t>
            </a:r>
            <a:r>
              <a:rPr lang="zh-CN" altLang="en-US" sz="1400" dirty="0">
                <a:solidFill>
                  <a:srgbClr val="FFFFFF"/>
                </a:solidFill>
                <a:latin typeface="微软雅黑" pitchFamily="34" charset="-122"/>
                <a:ea typeface="微软雅黑" pitchFamily="34" charset="-122"/>
                <a:cs typeface="黑体" pitchFamily="2" charset="-122"/>
              </a:rPr>
              <a:t>平面</a:t>
            </a:r>
            <a:endParaRPr lang="en-US" sz="1400" dirty="0">
              <a:solidFill>
                <a:srgbClr val="FFFFFF"/>
              </a:solidFill>
              <a:latin typeface="微软雅黑" pitchFamily="34" charset="-122"/>
              <a:ea typeface="微软雅黑" pitchFamily="34" charset="-122"/>
              <a:cs typeface="宋体" charset="-122"/>
            </a:endParaRPr>
          </a:p>
        </p:txBody>
      </p:sp>
      <p:sp>
        <p:nvSpPr>
          <p:cNvPr id="10" name="Rounded Rectangle 12"/>
          <p:cNvSpPr/>
          <p:nvPr/>
        </p:nvSpPr>
        <p:spPr>
          <a:xfrm>
            <a:off x="1000100" y="4429132"/>
            <a:ext cx="1357322" cy="714380"/>
          </a:xfrm>
          <a:prstGeom prst="roundRect">
            <a:avLst/>
          </a:prstGeom>
          <a:solidFill>
            <a:srgbClr val="002060"/>
          </a:solidFill>
        </p:spPr>
        <p:style>
          <a:lnRef idx="0">
            <a:schemeClr val="accent2"/>
          </a:lnRef>
          <a:fillRef idx="3">
            <a:schemeClr val="accent2"/>
          </a:fillRef>
          <a:effectRef idx="3">
            <a:schemeClr val="accent2"/>
          </a:effectRef>
          <a:fontRef idx="minor">
            <a:schemeClr val="lt1"/>
          </a:fontRef>
        </p:style>
        <p:txBody>
          <a:bodyPr anchor="ctr"/>
          <a:lstStyle/>
          <a:p>
            <a:pPr algn="ctr">
              <a:defRPr/>
            </a:pPr>
            <a:r>
              <a:rPr lang="en-US" altLang="zh-CN" sz="1400" dirty="0" smtClean="0">
                <a:latin typeface="微软雅黑" pitchFamily="34" charset="-122"/>
                <a:ea typeface="微软雅黑" pitchFamily="34" charset="-122"/>
              </a:rPr>
              <a:t>MCP</a:t>
            </a:r>
            <a:r>
              <a:rPr lang="en-US" sz="1400" dirty="0" smtClean="0">
                <a:latin typeface="微软雅黑" pitchFamily="34" charset="-122"/>
                <a:ea typeface="微软雅黑" pitchFamily="34" charset="-122"/>
              </a:rPr>
              <a:t> SDK</a:t>
            </a:r>
          </a:p>
          <a:p>
            <a:pPr algn="ctr">
              <a:defRPr/>
            </a:pPr>
            <a:r>
              <a:rPr lang="zh-CN" altLang="en-US" sz="1400" dirty="0" smtClean="0">
                <a:latin typeface="微软雅黑" pitchFamily="34" charset="-122"/>
                <a:ea typeface="微软雅黑" pitchFamily="34" charset="-122"/>
              </a:rPr>
              <a:t>控制平面</a:t>
            </a:r>
            <a:endParaRPr lang="en-US" sz="1400" dirty="0">
              <a:latin typeface="微软雅黑" pitchFamily="34" charset="-122"/>
              <a:ea typeface="微软雅黑" pitchFamily="34" charset="-122"/>
            </a:endParaRPr>
          </a:p>
        </p:txBody>
      </p:sp>
      <p:pic>
        <p:nvPicPr>
          <p:cNvPr id="11" name="Picture 4"/>
          <p:cNvPicPr>
            <a:picLocks noChangeAspect="1"/>
          </p:cNvPicPr>
          <p:nvPr/>
        </p:nvPicPr>
        <p:blipFill>
          <a:blip r:embed="rId6" cstate="print"/>
          <a:stretch>
            <a:fillRect/>
          </a:stretch>
        </p:blipFill>
        <p:spPr>
          <a:xfrm>
            <a:off x="5643570" y="4712108"/>
            <a:ext cx="2514600" cy="1360098"/>
          </a:xfrm>
          <a:prstGeom prst="rect">
            <a:avLst/>
          </a:prstGeom>
        </p:spPr>
      </p:pic>
      <p:pic>
        <p:nvPicPr>
          <p:cNvPr id="12" name="Picture 6"/>
          <p:cNvPicPr>
            <a:picLocks noChangeAspect="1"/>
          </p:cNvPicPr>
          <p:nvPr/>
        </p:nvPicPr>
        <p:blipFill>
          <a:blip r:embed="rId7" cstate="print"/>
          <a:stretch>
            <a:fillRect/>
          </a:stretch>
        </p:blipFill>
        <p:spPr>
          <a:xfrm>
            <a:off x="2857488" y="5134629"/>
            <a:ext cx="2286016" cy="580387"/>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57158" y="504825"/>
            <a:ext cx="7034242" cy="990600"/>
          </a:xfrm>
        </p:spPr>
        <p:txBody>
          <a:bodyPr/>
          <a:lstStyle/>
          <a:p>
            <a:r>
              <a:rPr lang="zh-CN" altLang="en-US" dirty="0" smtClean="0"/>
              <a:t>为性能设计的软件架构</a:t>
            </a:r>
            <a:endParaRPr lang="zh-CN" altLang="en-US" dirty="0"/>
          </a:p>
        </p:txBody>
      </p:sp>
      <p:sp>
        <p:nvSpPr>
          <p:cNvPr id="4" name="Line 4"/>
          <p:cNvSpPr>
            <a:spLocks noChangeShapeType="1"/>
          </p:cNvSpPr>
          <p:nvPr/>
        </p:nvSpPr>
        <p:spPr bwMode="auto">
          <a:xfrm>
            <a:off x="4157689" y="2363778"/>
            <a:ext cx="735012" cy="0"/>
          </a:xfrm>
          <a:prstGeom prst="line">
            <a:avLst/>
          </a:prstGeom>
          <a:noFill/>
          <a:ln w="114300">
            <a:solidFill>
              <a:srgbClr val="918CC6"/>
            </a:solidFill>
            <a:prstDash val="sysDot"/>
            <a:round/>
            <a:headEnd type="none" w="med" len="med"/>
            <a:tailEnd type="triangle" w="med" len="med"/>
          </a:ln>
          <a:effectLst>
            <a:outerShdw dist="76199" dir="2700000" algn="ctr" rotWithShape="0">
              <a:schemeClr val="bg2">
                <a:alpha val="75000"/>
              </a:schemeClr>
            </a:outerShdw>
          </a:effectLst>
        </p:spPr>
        <p:txBody>
          <a:bodyPr lIns="64291" tIns="32146" rIns="64291" bIns="32146"/>
          <a:lstStyle/>
          <a:p>
            <a:pPr algn="ctr" fontAlgn="auto">
              <a:spcBef>
                <a:spcPts val="0"/>
              </a:spcBef>
              <a:spcAft>
                <a:spcPts val="0"/>
              </a:spcAft>
              <a:defRPr/>
            </a:pPr>
            <a:endParaRPr lang="zh-CN" altLang="en-US">
              <a:latin typeface="微软雅黑" pitchFamily="34" charset="-122"/>
              <a:ea typeface="微软雅黑" pitchFamily="34" charset="-122"/>
              <a:cs typeface="+mn-cs"/>
            </a:endParaRPr>
          </a:p>
        </p:txBody>
      </p:sp>
      <p:sp>
        <p:nvSpPr>
          <p:cNvPr id="5" name="Oval 5"/>
          <p:cNvSpPr>
            <a:spLocks/>
          </p:cNvSpPr>
          <p:nvPr/>
        </p:nvSpPr>
        <p:spPr bwMode="auto">
          <a:xfrm>
            <a:off x="1325589" y="5537190"/>
            <a:ext cx="204787" cy="204788"/>
          </a:xfrm>
          <a:prstGeom prst="ellipse">
            <a:avLst/>
          </a:prstGeom>
          <a:solidFill>
            <a:srgbClr val="918CC6"/>
          </a:solidFill>
          <a:ln w="25400">
            <a:noFill/>
            <a:round/>
            <a:headEnd/>
            <a:tailEnd/>
          </a:ln>
        </p:spPr>
        <p:txBody>
          <a:bodyPr lIns="0" tIns="0" rIns="0" bIns="0" anchor="ctr">
            <a:prstTxWarp prst="textNoShape">
              <a:avLst/>
            </a:prstTxWarp>
          </a:bodyPr>
          <a:lstStyle/>
          <a:p>
            <a:pPr algn="ctr"/>
            <a:r>
              <a:rPr lang="en-US" altLang="zh-CN" sz="700">
                <a:solidFill>
                  <a:srgbClr val="010001"/>
                </a:solidFill>
                <a:latin typeface="微软雅黑" pitchFamily="34" charset="-122"/>
                <a:ea typeface="微软雅黑" pitchFamily="34" charset="-122"/>
                <a:sym typeface="华文细黑" charset="-122"/>
              </a:rPr>
              <a:t>1</a:t>
            </a:r>
          </a:p>
        </p:txBody>
      </p:sp>
      <p:sp>
        <p:nvSpPr>
          <p:cNvPr id="6" name="Oval 6"/>
          <p:cNvSpPr>
            <a:spLocks/>
          </p:cNvSpPr>
          <p:nvPr/>
        </p:nvSpPr>
        <p:spPr bwMode="auto">
          <a:xfrm>
            <a:off x="4343426" y="2132003"/>
            <a:ext cx="206375" cy="206375"/>
          </a:xfrm>
          <a:prstGeom prst="ellipse">
            <a:avLst/>
          </a:prstGeom>
          <a:solidFill>
            <a:srgbClr val="918CC6"/>
          </a:solidFill>
          <a:ln w="25400">
            <a:noFill/>
            <a:round/>
            <a:headEnd/>
            <a:tailEnd/>
          </a:ln>
        </p:spPr>
        <p:txBody>
          <a:bodyPr lIns="0" tIns="0" rIns="0" bIns="0" anchor="ctr">
            <a:prstTxWarp prst="textNoShape">
              <a:avLst/>
            </a:prstTxWarp>
          </a:bodyPr>
          <a:lstStyle/>
          <a:p>
            <a:pPr algn="ctr"/>
            <a:r>
              <a:rPr lang="en-US" altLang="zh-CN" sz="700">
                <a:latin typeface="微软雅黑" pitchFamily="34" charset="-122"/>
                <a:ea typeface="微软雅黑" pitchFamily="34" charset="-122"/>
                <a:sym typeface="华文细黑" charset="-122"/>
              </a:rPr>
              <a:t>2</a:t>
            </a:r>
          </a:p>
        </p:txBody>
      </p:sp>
      <p:sp>
        <p:nvSpPr>
          <p:cNvPr id="7" name="Oval 7"/>
          <p:cNvSpPr>
            <a:spLocks/>
          </p:cNvSpPr>
          <p:nvPr/>
        </p:nvSpPr>
        <p:spPr bwMode="auto">
          <a:xfrm>
            <a:off x="2579675" y="5537190"/>
            <a:ext cx="206375" cy="204788"/>
          </a:xfrm>
          <a:prstGeom prst="ellipse">
            <a:avLst/>
          </a:prstGeom>
          <a:solidFill>
            <a:schemeClr val="accent2"/>
          </a:solidFill>
          <a:ln w="25400">
            <a:noFill/>
            <a:round/>
            <a:headEnd/>
            <a:tailEnd/>
          </a:ln>
        </p:spPr>
        <p:txBody>
          <a:bodyPr lIns="0" tIns="0" rIns="0" bIns="0" anchor="ctr">
            <a:prstTxWarp prst="textNoShape">
              <a:avLst/>
            </a:prstTxWarp>
          </a:bodyPr>
          <a:lstStyle/>
          <a:p>
            <a:pPr algn="ctr"/>
            <a:r>
              <a:rPr lang="en-US" altLang="zh-CN" sz="700">
                <a:solidFill>
                  <a:srgbClr val="010001"/>
                </a:solidFill>
                <a:latin typeface="微软雅黑" pitchFamily="34" charset="-122"/>
                <a:ea typeface="微软雅黑" pitchFamily="34" charset="-122"/>
                <a:sym typeface="华文细黑" charset="-122"/>
              </a:rPr>
              <a:t>1</a:t>
            </a:r>
          </a:p>
        </p:txBody>
      </p:sp>
      <p:sp>
        <p:nvSpPr>
          <p:cNvPr id="8" name="Line 8"/>
          <p:cNvSpPr>
            <a:spLocks noChangeShapeType="1"/>
          </p:cNvSpPr>
          <p:nvPr/>
        </p:nvSpPr>
        <p:spPr bwMode="auto">
          <a:xfrm flipH="1">
            <a:off x="4786314" y="5929330"/>
            <a:ext cx="819150" cy="0"/>
          </a:xfrm>
          <a:prstGeom prst="line">
            <a:avLst/>
          </a:prstGeom>
          <a:noFill/>
          <a:ln w="165100">
            <a:solidFill>
              <a:srgbClr val="92D050"/>
            </a:solidFill>
            <a:prstDash val="solid"/>
            <a:round/>
            <a:headEnd type="none" w="med" len="med"/>
            <a:tailEnd type="none" w="med" len="med"/>
          </a:ln>
          <a:effectLst>
            <a:outerShdw dist="76199" dir="2700000" algn="ctr" rotWithShape="0">
              <a:schemeClr val="bg2">
                <a:alpha val="75000"/>
              </a:schemeClr>
            </a:outerShdw>
          </a:effectLst>
        </p:spPr>
        <p:txBody>
          <a:bodyPr lIns="64291" tIns="32146" rIns="64291" bIns="32146"/>
          <a:lstStyle/>
          <a:p>
            <a:pPr algn="ctr" fontAlgn="auto">
              <a:spcBef>
                <a:spcPts val="0"/>
              </a:spcBef>
              <a:spcAft>
                <a:spcPts val="0"/>
              </a:spcAft>
              <a:defRPr/>
            </a:pPr>
            <a:endParaRPr lang="zh-CN" altLang="en-US">
              <a:latin typeface="微软雅黑" pitchFamily="34" charset="-122"/>
              <a:ea typeface="微软雅黑" pitchFamily="34" charset="-122"/>
              <a:cs typeface="+mn-cs"/>
            </a:endParaRPr>
          </a:p>
        </p:txBody>
      </p:sp>
      <p:sp>
        <p:nvSpPr>
          <p:cNvPr id="9" name="Rectangle 9"/>
          <p:cNvSpPr>
            <a:spLocks/>
          </p:cNvSpPr>
          <p:nvPr/>
        </p:nvSpPr>
        <p:spPr bwMode="auto">
          <a:xfrm>
            <a:off x="5715008" y="5786454"/>
            <a:ext cx="2257029" cy="246221"/>
          </a:xfrm>
          <a:prstGeom prst="rect">
            <a:avLst/>
          </a:prstGeom>
          <a:noFill/>
          <a:ln w="12700">
            <a:noFill/>
            <a:miter lim="800000"/>
            <a:headEnd/>
            <a:tailEnd/>
          </a:ln>
        </p:spPr>
        <p:txBody>
          <a:bodyPr wrap="none" lIns="0" tIns="0" rIns="0" bIns="0" anchor="b">
            <a:prstTxWarp prst="textNoShape">
              <a:avLst/>
            </a:prstTxWarp>
            <a:spAutoFit/>
          </a:bodyPr>
          <a:lstStyle/>
          <a:p>
            <a:pPr algn="ctr"/>
            <a:r>
              <a:rPr lang="zh-CN" altLang="en-US" sz="1600" dirty="0">
                <a:latin typeface="微软雅黑" pitchFamily="34" charset="-122"/>
                <a:ea typeface="微软雅黑" pitchFamily="34" charset="-122"/>
                <a:sym typeface="华文细黑" charset="-122"/>
              </a:rPr>
              <a:t>已知会话由数据平面处理</a:t>
            </a:r>
          </a:p>
        </p:txBody>
      </p:sp>
      <p:grpSp>
        <p:nvGrpSpPr>
          <p:cNvPr id="10" name="Group 10"/>
          <p:cNvGrpSpPr>
            <a:grpSpLocks/>
          </p:cNvGrpSpPr>
          <p:nvPr/>
        </p:nvGrpSpPr>
        <p:grpSpPr bwMode="auto">
          <a:xfrm>
            <a:off x="428596" y="1643050"/>
            <a:ext cx="6654857" cy="3571879"/>
            <a:chOff x="0" y="0"/>
            <a:chExt cx="5856" cy="3112"/>
          </a:xfrm>
        </p:grpSpPr>
        <p:sp>
          <p:nvSpPr>
            <p:cNvPr id="11" name="AutoShape 11"/>
            <p:cNvSpPr>
              <a:spLocks/>
            </p:cNvSpPr>
            <p:nvPr/>
          </p:nvSpPr>
          <p:spPr bwMode="auto">
            <a:xfrm>
              <a:off x="0" y="0"/>
              <a:ext cx="5856" cy="3112"/>
            </a:xfrm>
            <a:prstGeom prst="roundRect">
              <a:avLst>
                <a:gd name="adj" fmla="val 3852"/>
              </a:avLst>
            </a:prstGeom>
            <a:solidFill>
              <a:schemeClr val="accent1"/>
            </a:solidFill>
            <a:ln w="25400">
              <a:noFill/>
              <a:round/>
              <a:headEnd/>
              <a:tailEnd/>
            </a:ln>
          </p:spPr>
          <p:txBody>
            <a:bodyPr lIns="0" tIns="0" rIns="0" bIns="0">
              <a:prstTxWarp prst="textNoShape">
                <a:avLst/>
              </a:prstTxWarp>
            </a:bodyPr>
            <a:lstStyle/>
            <a:p>
              <a:pPr algn="ctr"/>
              <a:r>
                <a:rPr lang="en-US" altLang="zh-CN" sz="2400" dirty="0" smtClean="0">
                  <a:latin typeface="微软雅黑" pitchFamily="34" charset="-122"/>
                  <a:ea typeface="微软雅黑" pitchFamily="34" charset="-122"/>
                </a:rPr>
                <a:t>Core 1..n</a:t>
              </a:r>
              <a:endParaRPr lang="zh-CN" altLang="en-US" sz="2400" dirty="0">
                <a:latin typeface="微软雅黑" pitchFamily="34" charset="-122"/>
                <a:ea typeface="微软雅黑" pitchFamily="34" charset="-122"/>
              </a:endParaRPr>
            </a:p>
          </p:txBody>
        </p:sp>
        <p:sp>
          <p:nvSpPr>
            <p:cNvPr id="12" name="Rectangle 12"/>
            <p:cNvSpPr>
              <a:spLocks/>
            </p:cNvSpPr>
            <p:nvPr/>
          </p:nvSpPr>
          <p:spPr bwMode="auto">
            <a:xfrm>
              <a:off x="2695" y="2645"/>
              <a:ext cx="1413" cy="431"/>
            </a:xfrm>
            <a:prstGeom prst="rect">
              <a:avLst/>
            </a:prstGeom>
            <a:noFill/>
            <a:ln w="12700">
              <a:noFill/>
              <a:miter lim="800000"/>
              <a:headEnd/>
              <a:tailEnd/>
            </a:ln>
          </p:spPr>
          <p:txBody>
            <a:bodyPr lIns="0" tIns="0" rIns="0" bIns="0" anchor="b">
              <a:prstTxWarp prst="textNoShape">
                <a:avLst/>
              </a:prstTxWarp>
            </a:bodyPr>
            <a:lstStyle/>
            <a:p>
              <a:pPr algn="ctr"/>
              <a:r>
                <a:rPr lang="zh-CN" altLang="en-US" sz="2000" dirty="0">
                  <a:latin typeface="微软雅黑" pitchFamily="34" charset="-122"/>
                  <a:ea typeface="微软雅黑" pitchFamily="34" charset="-122"/>
                  <a:sym typeface="Helvetica Neue Bold Condensed" charset="0"/>
                </a:rPr>
                <a:t>数据平面</a:t>
              </a:r>
              <a:endParaRPr lang="en-US" altLang="zh-CN" sz="2000" dirty="0">
                <a:latin typeface="微软雅黑" pitchFamily="34" charset="-122"/>
                <a:ea typeface="微软雅黑" pitchFamily="34" charset="-122"/>
                <a:sym typeface="Helvetica Neue Bold Condensed" charset="0"/>
              </a:endParaRPr>
            </a:p>
          </p:txBody>
        </p:sp>
      </p:grpSp>
      <p:sp>
        <p:nvSpPr>
          <p:cNvPr id="13" name="Line 13"/>
          <p:cNvSpPr>
            <a:spLocks noChangeShapeType="1"/>
          </p:cNvSpPr>
          <p:nvPr/>
        </p:nvSpPr>
        <p:spPr bwMode="auto">
          <a:xfrm flipH="1">
            <a:off x="4071934" y="4572008"/>
            <a:ext cx="3224212" cy="1587"/>
          </a:xfrm>
          <a:prstGeom prst="line">
            <a:avLst/>
          </a:prstGeom>
          <a:noFill/>
          <a:ln w="101600">
            <a:solidFill>
              <a:srgbClr val="918CC6"/>
            </a:solidFill>
            <a:prstDash val="sysDot"/>
            <a:round/>
            <a:headEnd type="none" w="med" len="med"/>
            <a:tailEnd type="triangle" w="med" len="med"/>
          </a:ln>
          <a:effectLst>
            <a:outerShdw dist="76199" dir="2700000" algn="ctr" rotWithShape="0">
              <a:schemeClr val="bg2">
                <a:alpha val="75000"/>
              </a:schemeClr>
            </a:outerShdw>
          </a:effectLst>
        </p:spPr>
        <p:txBody>
          <a:bodyPr lIns="64291" tIns="32146" rIns="64291" bIns="32146"/>
          <a:lstStyle/>
          <a:p>
            <a:pPr algn="ctr" fontAlgn="auto">
              <a:spcBef>
                <a:spcPts val="0"/>
              </a:spcBef>
              <a:spcAft>
                <a:spcPts val="0"/>
              </a:spcAft>
              <a:defRPr/>
            </a:pPr>
            <a:endParaRPr lang="zh-CN" altLang="en-US">
              <a:latin typeface="微软雅黑" pitchFamily="34" charset="-122"/>
              <a:ea typeface="微软雅黑" pitchFamily="34" charset="-122"/>
              <a:cs typeface="+mn-cs"/>
            </a:endParaRPr>
          </a:p>
        </p:txBody>
      </p:sp>
      <p:grpSp>
        <p:nvGrpSpPr>
          <p:cNvPr id="14" name="Group 14"/>
          <p:cNvGrpSpPr>
            <a:grpSpLocks/>
          </p:cNvGrpSpPr>
          <p:nvPr/>
        </p:nvGrpSpPr>
        <p:grpSpPr bwMode="auto">
          <a:xfrm>
            <a:off x="857224" y="2143387"/>
            <a:ext cx="2855913" cy="2714373"/>
            <a:chOff x="0" y="189"/>
            <a:chExt cx="2778" cy="2211"/>
          </a:xfrm>
        </p:grpSpPr>
        <p:sp>
          <p:nvSpPr>
            <p:cNvPr id="15" name="Rectangle 15"/>
            <p:cNvSpPr>
              <a:spLocks/>
            </p:cNvSpPr>
            <p:nvPr/>
          </p:nvSpPr>
          <p:spPr bwMode="auto">
            <a:xfrm>
              <a:off x="34" y="2125"/>
              <a:ext cx="269" cy="275"/>
            </a:xfrm>
            <a:prstGeom prst="rect">
              <a:avLst/>
            </a:prstGeom>
            <a:solidFill>
              <a:srgbClr val="B59D40"/>
            </a:solidFill>
            <a:ln w="25400">
              <a:noFill/>
              <a:miter lim="800000"/>
              <a:headEnd type="none" w="med" len="med"/>
              <a:tailEnd type="none" w="med" len="med"/>
            </a:ln>
            <a:effectLst>
              <a:outerShdw dist="76199" dir="2700000" algn="ctr" rotWithShape="0">
                <a:schemeClr val="bg2">
                  <a:alpha val="75000"/>
                </a:schemeClr>
              </a:outerShdw>
            </a:effectLst>
          </p:spPr>
          <p:txBody>
            <a:bodyPr lIns="0" tIns="0" rIns="0" bIns="0" anchor="ctr"/>
            <a:lstStyle/>
            <a:p>
              <a:pPr algn="ctr">
                <a:defRPr/>
              </a:pPr>
              <a:r>
                <a:rPr lang="en-US" altLang="zh-CN" sz="1000">
                  <a:latin typeface="微软雅黑" pitchFamily="34" charset="-122"/>
                  <a:ea typeface="微软雅黑" pitchFamily="34" charset="-122"/>
                  <a:cs typeface="宋体" pitchFamily="-109" charset="-122"/>
                  <a:sym typeface="Helvetica Neue Black Condensed" charset="0"/>
                </a:rPr>
                <a:t>GE</a:t>
              </a:r>
            </a:p>
          </p:txBody>
        </p:sp>
        <p:sp>
          <p:nvSpPr>
            <p:cNvPr id="16" name="Rectangle 16"/>
            <p:cNvSpPr>
              <a:spLocks/>
            </p:cNvSpPr>
            <p:nvPr/>
          </p:nvSpPr>
          <p:spPr bwMode="auto">
            <a:xfrm>
              <a:off x="388" y="2125"/>
              <a:ext cx="269" cy="275"/>
            </a:xfrm>
            <a:prstGeom prst="rect">
              <a:avLst/>
            </a:prstGeom>
            <a:solidFill>
              <a:srgbClr val="B59D40"/>
            </a:solidFill>
            <a:ln w="25400">
              <a:noFill/>
              <a:miter lim="800000"/>
              <a:headEnd type="none" w="med" len="med"/>
              <a:tailEnd type="none" w="med" len="med"/>
            </a:ln>
            <a:effectLst>
              <a:outerShdw dist="76199" dir="2700000" algn="ctr" rotWithShape="0">
                <a:schemeClr val="bg2">
                  <a:alpha val="75000"/>
                </a:schemeClr>
              </a:outerShdw>
            </a:effectLst>
          </p:spPr>
          <p:txBody>
            <a:bodyPr lIns="0" tIns="0" rIns="0" bIns="0" anchor="ctr"/>
            <a:lstStyle/>
            <a:p>
              <a:pPr algn="ctr">
                <a:defRPr/>
              </a:pPr>
              <a:r>
                <a:rPr lang="en-US" altLang="zh-CN" sz="1000">
                  <a:latin typeface="微软雅黑" pitchFamily="34" charset="-122"/>
                  <a:ea typeface="微软雅黑" pitchFamily="34" charset="-122"/>
                  <a:cs typeface="宋体" pitchFamily="-109" charset="-122"/>
                  <a:sym typeface="Helvetica Neue Black Condensed" charset="0"/>
                </a:rPr>
                <a:t>GE</a:t>
              </a:r>
            </a:p>
          </p:txBody>
        </p:sp>
        <p:sp>
          <p:nvSpPr>
            <p:cNvPr id="17" name="Rectangle 17"/>
            <p:cNvSpPr>
              <a:spLocks/>
            </p:cNvSpPr>
            <p:nvPr/>
          </p:nvSpPr>
          <p:spPr bwMode="auto">
            <a:xfrm>
              <a:off x="743" y="2125"/>
              <a:ext cx="267" cy="275"/>
            </a:xfrm>
            <a:prstGeom prst="rect">
              <a:avLst/>
            </a:prstGeom>
            <a:solidFill>
              <a:srgbClr val="B59D40"/>
            </a:solidFill>
            <a:ln w="25400">
              <a:noFill/>
              <a:miter lim="800000"/>
              <a:headEnd type="none" w="med" len="med"/>
              <a:tailEnd type="none" w="med" len="med"/>
            </a:ln>
            <a:effectLst>
              <a:outerShdw dist="76199" dir="2700000" algn="ctr" rotWithShape="0">
                <a:schemeClr val="bg2">
                  <a:alpha val="75000"/>
                </a:schemeClr>
              </a:outerShdw>
            </a:effectLst>
          </p:spPr>
          <p:txBody>
            <a:bodyPr lIns="0" tIns="0" rIns="0" bIns="0" anchor="ctr"/>
            <a:lstStyle/>
            <a:p>
              <a:pPr algn="ctr">
                <a:defRPr/>
              </a:pPr>
              <a:r>
                <a:rPr lang="en-US" altLang="zh-CN" sz="1000">
                  <a:latin typeface="微软雅黑" pitchFamily="34" charset="-122"/>
                  <a:ea typeface="微软雅黑" pitchFamily="34" charset="-122"/>
                  <a:cs typeface="宋体" pitchFamily="-109" charset="-122"/>
                  <a:sym typeface="Helvetica Neue Black Condensed" charset="0"/>
                </a:rPr>
                <a:t>GE</a:t>
              </a:r>
            </a:p>
          </p:txBody>
        </p:sp>
        <p:sp>
          <p:nvSpPr>
            <p:cNvPr id="18" name="Rectangle 18"/>
            <p:cNvSpPr>
              <a:spLocks/>
            </p:cNvSpPr>
            <p:nvPr/>
          </p:nvSpPr>
          <p:spPr bwMode="auto">
            <a:xfrm>
              <a:off x="1095" y="2125"/>
              <a:ext cx="269" cy="275"/>
            </a:xfrm>
            <a:prstGeom prst="rect">
              <a:avLst/>
            </a:prstGeom>
            <a:solidFill>
              <a:srgbClr val="B59D40"/>
            </a:solidFill>
            <a:ln w="25400">
              <a:noFill/>
              <a:miter lim="800000"/>
              <a:headEnd type="none" w="med" len="med"/>
              <a:tailEnd type="none" w="med" len="med"/>
            </a:ln>
            <a:effectLst>
              <a:outerShdw dist="76199" dir="2700000" algn="ctr" rotWithShape="0">
                <a:schemeClr val="bg2">
                  <a:alpha val="75000"/>
                </a:schemeClr>
              </a:outerShdw>
            </a:effectLst>
          </p:spPr>
          <p:txBody>
            <a:bodyPr lIns="0" tIns="0" rIns="0" bIns="0" anchor="ctr"/>
            <a:lstStyle/>
            <a:p>
              <a:pPr algn="ctr">
                <a:defRPr/>
              </a:pPr>
              <a:r>
                <a:rPr lang="en-US" altLang="zh-CN" sz="1000">
                  <a:latin typeface="微软雅黑" pitchFamily="34" charset="-122"/>
                  <a:ea typeface="微软雅黑" pitchFamily="34" charset="-122"/>
                  <a:cs typeface="宋体" pitchFamily="-109" charset="-122"/>
                  <a:sym typeface="Helvetica Neue Black Condensed" charset="0"/>
                </a:rPr>
                <a:t>GE</a:t>
              </a:r>
            </a:p>
          </p:txBody>
        </p:sp>
        <p:sp>
          <p:nvSpPr>
            <p:cNvPr id="19" name="Rectangle 19"/>
            <p:cNvSpPr>
              <a:spLocks/>
            </p:cNvSpPr>
            <p:nvPr/>
          </p:nvSpPr>
          <p:spPr bwMode="auto">
            <a:xfrm>
              <a:off x="1448" y="2125"/>
              <a:ext cx="269" cy="275"/>
            </a:xfrm>
            <a:prstGeom prst="rect">
              <a:avLst/>
            </a:prstGeom>
            <a:solidFill>
              <a:srgbClr val="B59D40"/>
            </a:solidFill>
            <a:ln w="25400">
              <a:noFill/>
              <a:miter lim="800000"/>
              <a:headEnd type="none" w="med" len="med"/>
              <a:tailEnd type="none" w="med" len="med"/>
            </a:ln>
            <a:effectLst>
              <a:outerShdw dist="76199" dir="2700000" algn="ctr" rotWithShape="0">
                <a:schemeClr val="bg2">
                  <a:alpha val="75000"/>
                </a:schemeClr>
              </a:outerShdw>
            </a:effectLst>
          </p:spPr>
          <p:txBody>
            <a:bodyPr lIns="0" tIns="0" rIns="0" bIns="0" anchor="ctr"/>
            <a:lstStyle/>
            <a:p>
              <a:pPr algn="ctr">
                <a:defRPr/>
              </a:pPr>
              <a:r>
                <a:rPr lang="en-US" altLang="zh-CN" sz="1000">
                  <a:latin typeface="微软雅黑" pitchFamily="34" charset="-122"/>
                  <a:ea typeface="微软雅黑" pitchFamily="34" charset="-122"/>
                  <a:cs typeface="宋体" pitchFamily="-109" charset="-122"/>
                  <a:sym typeface="Helvetica Neue Black Condensed" charset="0"/>
                </a:rPr>
                <a:t>GE</a:t>
              </a:r>
            </a:p>
          </p:txBody>
        </p:sp>
        <p:sp>
          <p:nvSpPr>
            <p:cNvPr id="20" name="Rectangle 20"/>
            <p:cNvSpPr>
              <a:spLocks/>
            </p:cNvSpPr>
            <p:nvPr/>
          </p:nvSpPr>
          <p:spPr bwMode="auto">
            <a:xfrm>
              <a:off x="1804" y="2125"/>
              <a:ext cx="267" cy="275"/>
            </a:xfrm>
            <a:prstGeom prst="rect">
              <a:avLst/>
            </a:prstGeom>
            <a:solidFill>
              <a:srgbClr val="B59D40"/>
            </a:solidFill>
            <a:ln w="25400">
              <a:noFill/>
              <a:miter lim="800000"/>
              <a:headEnd type="none" w="med" len="med"/>
              <a:tailEnd type="none" w="med" len="med"/>
            </a:ln>
            <a:effectLst>
              <a:outerShdw dist="76199" dir="2700000" algn="ctr" rotWithShape="0">
                <a:schemeClr val="bg2">
                  <a:alpha val="75000"/>
                </a:schemeClr>
              </a:outerShdw>
            </a:effectLst>
          </p:spPr>
          <p:txBody>
            <a:bodyPr lIns="0" tIns="0" rIns="0" bIns="0" anchor="ctr"/>
            <a:lstStyle/>
            <a:p>
              <a:pPr algn="ctr">
                <a:defRPr/>
              </a:pPr>
              <a:r>
                <a:rPr lang="en-US" altLang="zh-CN" sz="1000">
                  <a:latin typeface="微软雅黑" pitchFamily="34" charset="-122"/>
                  <a:ea typeface="微软雅黑" pitchFamily="34" charset="-122"/>
                  <a:cs typeface="宋体" pitchFamily="-109" charset="-122"/>
                  <a:sym typeface="Helvetica Neue Black Condensed" charset="0"/>
                </a:rPr>
                <a:t>GE</a:t>
              </a:r>
            </a:p>
          </p:txBody>
        </p:sp>
        <p:sp>
          <p:nvSpPr>
            <p:cNvPr id="21" name="Rectangle 21"/>
            <p:cNvSpPr>
              <a:spLocks/>
            </p:cNvSpPr>
            <p:nvPr/>
          </p:nvSpPr>
          <p:spPr bwMode="auto">
            <a:xfrm>
              <a:off x="2156" y="2125"/>
              <a:ext cx="269" cy="275"/>
            </a:xfrm>
            <a:prstGeom prst="rect">
              <a:avLst/>
            </a:prstGeom>
            <a:solidFill>
              <a:srgbClr val="B59D40"/>
            </a:solidFill>
            <a:ln w="25400">
              <a:noFill/>
              <a:miter lim="800000"/>
              <a:headEnd type="none" w="med" len="med"/>
              <a:tailEnd type="none" w="med" len="med"/>
            </a:ln>
            <a:effectLst>
              <a:outerShdw dist="76199" dir="2700000" algn="ctr" rotWithShape="0">
                <a:schemeClr val="bg2">
                  <a:alpha val="75000"/>
                </a:schemeClr>
              </a:outerShdw>
            </a:effectLst>
          </p:spPr>
          <p:txBody>
            <a:bodyPr lIns="0" tIns="0" rIns="0" bIns="0" anchor="ctr"/>
            <a:lstStyle/>
            <a:p>
              <a:pPr algn="ctr">
                <a:defRPr/>
              </a:pPr>
              <a:r>
                <a:rPr lang="en-US" altLang="zh-CN" sz="1000">
                  <a:latin typeface="微软雅黑" pitchFamily="34" charset="-122"/>
                  <a:ea typeface="微软雅黑" pitchFamily="34" charset="-122"/>
                  <a:cs typeface="宋体" pitchFamily="-109" charset="-122"/>
                  <a:sym typeface="Helvetica Neue Black Condensed" charset="0"/>
                </a:rPr>
                <a:t>GE</a:t>
              </a:r>
            </a:p>
          </p:txBody>
        </p:sp>
        <p:sp>
          <p:nvSpPr>
            <p:cNvPr id="22" name="Rectangle 22"/>
            <p:cNvSpPr>
              <a:spLocks/>
            </p:cNvSpPr>
            <p:nvPr/>
          </p:nvSpPr>
          <p:spPr bwMode="auto">
            <a:xfrm>
              <a:off x="2509" y="2125"/>
              <a:ext cx="269" cy="275"/>
            </a:xfrm>
            <a:prstGeom prst="rect">
              <a:avLst/>
            </a:prstGeom>
            <a:solidFill>
              <a:srgbClr val="B59D40"/>
            </a:solidFill>
            <a:ln w="25400">
              <a:noFill/>
              <a:miter lim="800000"/>
              <a:headEnd type="none" w="med" len="med"/>
              <a:tailEnd type="none" w="med" len="med"/>
            </a:ln>
            <a:effectLst>
              <a:outerShdw dist="76199" dir="2700000" algn="ctr" rotWithShape="0">
                <a:schemeClr val="bg2">
                  <a:alpha val="75000"/>
                </a:schemeClr>
              </a:outerShdw>
            </a:effectLst>
          </p:spPr>
          <p:txBody>
            <a:bodyPr lIns="0" tIns="0" rIns="0" bIns="0" anchor="ctr"/>
            <a:lstStyle/>
            <a:p>
              <a:pPr algn="ctr">
                <a:defRPr/>
              </a:pPr>
              <a:r>
                <a:rPr lang="en-US" altLang="zh-CN" sz="1000">
                  <a:latin typeface="微软雅黑" pitchFamily="34" charset="-122"/>
                  <a:ea typeface="微软雅黑" pitchFamily="34" charset="-122"/>
                  <a:cs typeface="宋体" pitchFamily="-109" charset="-122"/>
                  <a:sym typeface="Helvetica Neue Black Condensed" charset="0"/>
                </a:rPr>
                <a:t>GE</a:t>
              </a:r>
            </a:p>
          </p:txBody>
        </p:sp>
        <p:sp>
          <p:nvSpPr>
            <p:cNvPr id="23" name="AutoShape 23"/>
            <p:cNvSpPr>
              <a:spLocks/>
            </p:cNvSpPr>
            <p:nvPr/>
          </p:nvSpPr>
          <p:spPr bwMode="auto">
            <a:xfrm>
              <a:off x="0" y="1609"/>
              <a:ext cx="2759" cy="340"/>
            </a:xfrm>
            <a:prstGeom prst="roundRect">
              <a:avLst>
                <a:gd name="adj" fmla="val 35310"/>
              </a:avLst>
            </a:prstGeom>
            <a:solidFill>
              <a:srgbClr val="C9C94F"/>
            </a:solidFill>
            <a:ln w="25400">
              <a:noFill/>
              <a:round/>
              <a:headEnd type="none" w="med" len="med"/>
              <a:tailEnd type="none" w="med" len="med"/>
            </a:ln>
            <a:effectLst>
              <a:outerShdw dist="76199" dir="2700000" algn="ctr" rotWithShape="0">
                <a:schemeClr val="bg2">
                  <a:alpha val="75000"/>
                </a:schemeClr>
              </a:outerShdw>
            </a:effectLst>
          </p:spPr>
          <p:txBody>
            <a:bodyPr lIns="0" tIns="0" rIns="0" bIns="0" anchor="ctr">
              <a:prstTxWarp prst="textNoShape">
                <a:avLst/>
              </a:prstTxWarp>
            </a:bodyPr>
            <a:lstStyle/>
            <a:p>
              <a:pPr algn="ctr"/>
              <a:r>
                <a:rPr lang="zh-CN" altLang="en-US" sz="1700" dirty="0">
                  <a:solidFill>
                    <a:schemeClr val="accent3">
                      <a:lumMod val="50000"/>
                    </a:schemeClr>
                  </a:solidFill>
                  <a:latin typeface="微软雅黑" pitchFamily="34" charset="-122"/>
                  <a:ea typeface="微软雅黑" pitchFamily="34" charset="-122"/>
                  <a:sym typeface="华文细黑" charset="-122"/>
                </a:rPr>
                <a:t>流量管理、</a:t>
              </a:r>
              <a:r>
                <a:rPr lang="en-US" altLang="zh-CN" sz="1700" dirty="0" err="1">
                  <a:solidFill>
                    <a:schemeClr val="accent3">
                      <a:lumMod val="50000"/>
                    </a:schemeClr>
                  </a:solidFill>
                  <a:latin typeface="微软雅黑" pitchFamily="34" charset="-122"/>
                  <a:ea typeface="微软雅黑" pitchFamily="34" charset="-122"/>
                  <a:sym typeface="华文细黑" charset="-122"/>
                </a:rPr>
                <a:t>QoS</a:t>
              </a:r>
              <a:endParaRPr lang="zh-CN" altLang="en-US" sz="1700" dirty="0">
                <a:solidFill>
                  <a:schemeClr val="accent3">
                    <a:lumMod val="50000"/>
                  </a:schemeClr>
                </a:solidFill>
                <a:latin typeface="微软雅黑" pitchFamily="34" charset="-122"/>
                <a:ea typeface="微软雅黑" pitchFamily="34" charset="-122"/>
                <a:sym typeface="华文细黑" charset="-122"/>
              </a:endParaRPr>
            </a:p>
          </p:txBody>
        </p:sp>
        <p:sp>
          <p:nvSpPr>
            <p:cNvPr id="24" name="AutoShape 24"/>
            <p:cNvSpPr>
              <a:spLocks/>
            </p:cNvSpPr>
            <p:nvPr/>
          </p:nvSpPr>
          <p:spPr bwMode="auto">
            <a:xfrm>
              <a:off x="0" y="660"/>
              <a:ext cx="2759" cy="341"/>
            </a:xfrm>
            <a:prstGeom prst="roundRect">
              <a:avLst>
                <a:gd name="adj" fmla="val 35310"/>
              </a:avLst>
            </a:prstGeom>
            <a:solidFill>
              <a:srgbClr val="C8C84F"/>
            </a:solidFill>
            <a:ln w="25400">
              <a:noFill/>
              <a:round/>
              <a:headEnd type="none" w="med" len="med"/>
              <a:tailEnd type="none" w="med" len="med"/>
            </a:ln>
            <a:effectLst>
              <a:outerShdw dist="76199" dir="2700000" algn="ctr" rotWithShape="0">
                <a:schemeClr val="bg2">
                  <a:alpha val="75000"/>
                </a:schemeClr>
              </a:outerShdw>
            </a:effectLst>
          </p:spPr>
          <p:txBody>
            <a:bodyPr lIns="0" tIns="0" rIns="0" bIns="0" anchor="ctr">
              <a:prstTxWarp prst="textNoShape">
                <a:avLst/>
              </a:prstTxWarp>
            </a:bodyPr>
            <a:lstStyle/>
            <a:p>
              <a:pPr algn="ctr"/>
              <a:r>
                <a:rPr lang="zh-CN" altLang="en-US" sz="1700" dirty="0">
                  <a:solidFill>
                    <a:schemeClr val="accent3">
                      <a:lumMod val="50000"/>
                    </a:schemeClr>
                  </a:solidFill>
                  <a:latin typeface="微软雅黑" pitchFamily="34" charset="-122"/>
                  <a:ea typeface="微软雅黑" pitchFamily="34" charset="-122"/>
                  <a:sym typeface="华文细黑" charset="-122"/>
                </a:rPr>
                <a:t>路由</a:t>
              </a:r>
              <a:r>
                <a:rPr lang="en-US" altLang="zh-CN" sz="1700" dirty="0">
                  <a:solidFill>
                    <a:schemeClr val="accent3">
                      <a:lumMod val="50000"/>
                    </a:schemeClr>
                  </a:solidFill>
                  <a:latin typeface="微软雅黑" pitchFamily="34" charset="-122"/>
                  <a:ea typeface="微软雅黑" pitchFamily="34" charset="-122"/>
                  <a:sym typeface="华文细黑" charset="-122"/>
                </a:rPr>
                <a:t>, </a:t>
              </a:r>
              <a:r>
                <a:rPr lang="zh-CN" altLang="en-US" sz="1700" dirty="0">
                  <a:solidFill>
                    <a:schemeClr val="accent3">
                      <a:lumMod val="50000"/>
                    </a:schemeClr>
                  </a:solidFill>
                  <a:latin typeface="微软雅黑" pitchFamily="34" charset="-122"/>
                  <a:ea typeface="微软雅黑" pitchFamily="34" charset="-122"/>
                  <a:sym typeface="华文细黑" charset="-122"/>
                </a:rPr>
                <a:t>状态跟踪和地址转换</a:t>
              </a:r>
            </a:p>
          </p:txBody>
        </p:sp>
        <p:sp>
          <p:nvSpPr>
            <p:cNvPr id="25" name="AutoShape 25"/>
            <p:cNvSpPr>
              <a:spLocks/>
            </p:cNvSpPr>
            <p:nvPr/>
          </p:nvSpPr>
          <p:spPr bwMode="auto">
            <a:xfrm>
              <a:off x="0" y="1134"/>
              <a:ext cx="2759" cy="340"/>
            </a:xfrm>
            <a:prstGeom prst="roundRect">
              <a:avLst>
                <a:gd name="adj" fmla="val 35310"/>
              </a:avLst>
            </a:prstGeom>
            <a:solidFill>
              <a:srgbClr val="C9C94F"/>
            </a:solidFill>
            <a:ln w="25400">
              <a:noFill/>
              <a:round/>
              <a:headEnd type="none" w="med" len="med"/>
              <a:tailEnd type="none" w="med" len="med"/>
            </a:ln>
            <a:effectLst>
              <a:outerShdw dist="76199" dir="2700000" algn="ctr" rotWithShape="0">
                <a:schemeClr val="bg2">
                  <a:alpha val="75000"/>
                </a:schemeClr>
              </a:outerShdw>
            </a:effectLst>
          </p:spPr>
          <p:txBody>
            <a:bodyPr lIns="0" tIns="0" rIns="0" bIns="0" anchor="ctr">
              <a:prstTxWarp prst="textNoShape">
                <a:avLst/>
              </a:prstTxWarp>
            </a:bodyPr>
            <a:lstStyle/>
            <a:p>
              <a:pPr algn="ctr"/>
              <a:r>
                <a:rPr lang="zh-CN" altLang="en-US" sz="1700" dirty="0">
                  <a:solidFill>
                    <a:schemeClr val="accent3">
                      <a:lumMod val="50000"/>
                    </a:schemeClr>
                  </a:solidFill>
                  <a:latin typeface="微软雅黑" pitchFamily="34" charset="-122"/>
                  <a:ea typeface="微软雅黑" pitchFamily="34" charset="-122"/>
                  <a:sym typeface="华文细黑" charset="-122"/>
                </a:rPr>
                <a:t>流量统计</a:t>
              </a:r>
            </a:p>
          </p:txBody>
        </p:sp>
        <p:sp>
          <p:nvSpPr>
            <p:cNvPr id="26" name="AutoShape 26"/>
            <p:cNvSpPr>
              <a:spLocks/>
            </p:cNvSpPr>
            <p:nvPr/>
          </p:nvSpPr>
          <p:spPr bwMode="auto">
            <a:xfrm>
              <a:off x="0" y="189"/>
              <a:ext cx="2759" cy="340"/>
            </a:xfrm>
            <a:prstGeom prst="roundRect">
              <a:avLst>
                <a:gd name="adj" fmla="val 35310"/>
              </a:avLst>
            </a:prstGeom>
            <a:solidFill>
              <a:srgbClr val="C9C94F"/>
            </a:solidFill>
            <a:ln w="25400">
              <a:noFill/>
              <a:round/>
              <a:headEnd type="none" w="med" len="med"/>
              <a:tailEnd type="none" w="med" len="med"/>
            </a:ln>
            <a:effectLst>
              <a:outerShdw dist="76199" dir="2700000" algn="ctr" rotWithShape="0">
                <a:schemeClr val="bg2">
                  <a:alpha val="75000"/>
                </a:schemeClr>
              </a:outerShdw>
            </a:effectLst>
          </p:spPr>
          <p:txBody>
            <a:bodyPr lIns="0" tIns="0" rIns="0" bIns="0" anchor="ctr">
              <a:prstTxWarp prst="textNoShape">
                <a:avLst/>
              </a:prstTxWarp>
            </a:bodyPr>
            <a:lstStyle/>
            <a:p>
              <a:pPr algn="ctr"/>
              <a:r>
                <a:rPr lang="zh-CN" altLang="en-US" sz="1700" dirty="0">
                  <a:solidFill>
                    <a:schemeClr val="accent3">
                      <a:lumMod val="50000"/>
                    </a:schemeClr>
                  </a:solidFill>
                  <a:latin typeface="微软雅黑" pitchFamily="34" charset="-122"/>
                  <a:ea typeface="微软雅黑" pitchFamily="34" charset="-122"/>
                  <a:sym typeface="华文细黑" charset="-122"/>
                </a:rPr>
                <a:t>流量分类和提取</a:t>
              </a:r>
              <a:endParaRPr lang="en-US" altLang="zh-CN" sz="1700" dirty="0">
                <a:solidFill>
                  <a:schemeClr val="accent3">
                    <a:lumMod val="50000"/>
                  </a:schemeClr>
                </a:solidFill>
                <a:latin typeface="微软雅黑" pitchFamily="34" charset="-122"/>
                <a:ea typeface="微软雅黑" pitchFamily="34" charset="-122"/>
                <a:sym typeface="华文细黑" charset="-122"/>
              </a:endParaRPr>
            </a:p>
          </p:txBody>
        </p:sp>
      </p:grpSp>
      <p:sp>
        <p:nvSpPr>
          <p:cNvPr id="27" name="Rectangle 27"/>
          <p:cNvSpPr>
            <a:spLocks/>
          </p:cNvSpPr>
          <p:nvPr/>
        </p:nvSpPr>
        <p:spPr bwMode="auto">
          <a:xfrm>
            <a:off x="7427939" y="1643050"/>
            <a:ext cx="930275" cy="3511550"/>
          </a:xfrm>
          <a:prstGeom prst="rect">
            <a:avLst/>
          </a:prstGeom>
          <a:solidFill>
            <a:srgbClr val="918CC6"/>
          </a:solidFill>
          <a:ln w="25400">
            <a:noFill/>
            <a:miter lim="800000"/>
            <a:headEnd type="none" w="med" len="med"/>
            <a:tailEnd type="none" w="med" len="med"/>
          </a:ln>
          <a:effectLst>
            <a:outerShdw dist="76199" dir="2700000" algn="ctr" rotWithShape="0">
              <a:schemeClr val="bg2">
                <a:alpha val="75000"/>
              </a:schemeClr>
            </a:outerShdw>
          </a:effectLst>
        </p:spPr>
        <p:txBody>
          <a:bodyPr lIns="0" tIns="0" rIns="0" bIns="0" anchor="ctr">
            <a:prstTxWarp prst="textNoShape">
              <a:avLst/>
            </a:prstTxWarp>
          </a:bodyPr>
          <a:lstStyle/>
          <a:p>
            <a:pPr algn="ctr">
              <a:lnSpc>
                <a:spcPct val="200000"/>
              </a:lnSpc>
            </a:pPr>
            <a:r>
              <a:rPr lang="zh-CN" altLang="en-US" sz="2000" dirty="0">
                <a:latin typeface="微软雅黑" pitchFamily="34" charset="-122"/>
                <a:ea typeface="微软雅黑" pitchFamily="34" charset="-122"/>
                <a:sym typeface="Helvetica Neue Bold Condensed" charset="0"/>
              </a:rPr>
              <a:t>控制</a:t>
            </a:r>
            <a:endParaRPr lang="en-US" altLang="zh-CN" sz="2000" dirty="0">
              <a:latin typeface="微软雅黑" pitchFamily="34" charset="-122"/>
              <a:ea typeface="微软雅黑" pitchFamily="34" charset="-122"/>
              <a:sym typeface="Helvetica Neue Bold Condensed" charset="0"/>
            </a:endParaRPr>
          </a:p>
          <a:p>
            <a:pPr algn="ctr">
              <a:lnSpc>
                <a:spcPct val="200000"/>
              </a:lnSpc>
            </a:pPr>
            <a:r>
              <a:rPr lang="zh-CN" altLang="en-US" sz="2000" dirty="0">
                <a:latin typeface="微软雅黑" pitchFamily="34" charset="-122"/>
                <a:ea typeface="微软雅黑" pitchFamily="34" charset="-122"/>
                <a:sym typeface="Helvetica Neue Bold Condensed" charset="0"/>
              </a:rPr>
              <a:t>平面</a:t>
            </a:r>
            <a:endParaRPr lang="en-US" altLang="zh-CN" sz="2000" dirty="0">
              <a:latin typeface="微软雅黑" pitchFamily="34" charset="-122"/>
              <a:ea typeface="微软雅黑" pitchFamily="34" charset="-122"/>
              <a:sym typeface="Helvetica Neue Bold Condensed" charset="0"/>
            </a:endParaRPr>
          </a:p>
        </p:txBody>
      </p:sp>
      <p:sp>
        <p:nvSpPr>
          <p:cNvPr id="35" name="Line 36"/>
          <p:cNvSpPr>
            <a:spLocks noChangeShapeType="1"/>
          </p:cNvSpPr>
          <p:nvPr/>
        </p:nvSpPr>
        <p:spPr bwMode="auto">
          <a:xfrm flipH="1">
            <a:off x="6446864" y="3494078"/>
            <a:ext cx="814387" cy="0"/>
          </a:xfrm>
          <a:prstGeom prst="line">
            <a:avLst/>
          </a:prstGeom>
          <a:noFill/>
          <a:ln w="101600">
            <a:solidFill>
              <a:srgbClr val="918CC6"/>
            </a:solidFill>
            <a:prstDash val="sysDot"/>
            <a:round/>
            <a:headEnd type="none" w="med" len="med"/>
            <a:tailEnd type="triangle" w="med" len="med"/>
          </a:ln>
          <a:effectLst>
            <a:outerShdw dist="76199" dir="2700000" algn="ctr" rotWithShape="0">
              <a:schemeClr val="bg2">
                <a:alpha val="75000"/>
              </a:schemeClr>
            </a:outerShdw>
          </a:effectLst>
        </p:spPr>
        <p:txBody>
          <a:bodyPr lIns="64291" tIns="32146" rIns="64291" bIns="32146"/>
          <a:lstStyle/>
          <a:p>
            <a:pPr algn="ctr" fontAlgn="auto">
              <a:spcBef>
                <a:spcPts val="0"/>
              </a:spcBef>
              <a:spcAft>
                <a:spcPts val="0"/>
              </a:spcAft>
              <a:defRPr/>
            </a:pPr>
            <a:endParaRPr lang="zh-CN" altLang="en-US">
              <a:latin typeface="微软雅黑" pitchFamily="34" charset="-122"/>
              <a:ea typeface="微软雅黑" pitchFamily="34" charset="-122"/>
              <a:cs typeface="+mn-cs"/>
            </a:endParaRPr>
          </a:p>
        </p:txBody>
      </p:sp>
      <p:sp>
        <p:nvSpPr>
          <p:cNvPr id="37" name="Line 38"/>
          <p:cNvSpPr>
            <a:spLocks noChangeShapeType="1"/>
          </p:cNvSpPr>
          <p:nvPr/>
        </p:nvSpPr>
        <p:spPr bwMode="auto">
          <a:xfrm flipH="1">
            <a:off x="3786182" y="3500438"/>
            <a:ext cx="800100" cy="0"/>
          </a:xfrm>
          <a:prstGeom prst="line">
            <a:avLst/>
          </a:prstGeom>
          <a:noFill/>
          <a:ln w="101600">
            <a:solidFill>
              <a:srgbClr val="92D050"/>
            </a:solidFill>
            <a:prstDash val="sysDot"/>
            <a:round/>
            <a:headEnd type="stealth" w="med" len="med"/>
            <a:tailEnd type="triangle" w="med" len="med"/>
          </a:ln>
          <a:effectLst>
            <a:outerShdw dist="76199" dir="2700000" algn="ctr" rotWithShape="0">
              <a:schemeClr val="bg2">
                <a:alpha val="75000"/>
              </a:schemeClr>
            </a:outerShdw>
          </a:effectLst>
        </p:spPr>
        <p:txBody>
          <a:bodyPr lIns="64291" tIns="32146" rIns="64291" bIns="32146"/>
          <a:lstStyle/>
          <a:p>
            <a:pPr algn="ctr" fontAlgn="auto">
              <a:spcBef>
                <a:spcPts val="0"/>
              </a:spcBef>
              <a:spcAft>
                <a:spcPts val="0"/>
              </a:spcAft>
              <a:defRPr/>
            </a:pPr>
            <a:endParaRPr lang="zh-CN" altLang="en-US">
              <a:latin typeface="微软雅黑" pitchFamily="34" charset="-122"/>
              <a:ea typeface="微软雅黑" pitchFamily="34" charset="-122"/>
              <a:cs typeface="+mn-cs"/>
            </a:endParaRPr>
          </a:p>
        </p:txBody>
      </p:sp>
      <p:sp>
        <p:nvSpPr>
          <p:cNvPr id="38" name="Oval 39"/>
          <p:cNvSpPr>
            <a:spLocks/>
          </p:cNvSpPr>
          <p:nvPr/>
        </p:nvSpPr>
        <p:spPr bwMode="auto">
          <a:xfrm>
            <a:off x="6746901" y="3194040"/>
            <a:ext cx="204788" cy="204788"/>
          </a:xfrm>
          <a:prstGeom prst="ellipse">
            <a:avLst/>
          </a:prstGeom>
          <a:solidFill>
            <a:srgbClr val="918CC6"/>
          </a:solidFill>
          <a:ln w="25400">
            <a:noFill/>
            <a:round/>
            <a:headEnd/>
            <a:tailEnd/>
          </a:ln>
        </p:spPr>
        <p:txBody>
          <a:bodyPr lIns="0" tIns="0" rIns="0" bIns="0" anchor="ctr">
            <a:prstTxWarp prst="textNoShape">
              <a:avLst/>
            </a:prstTxWarp>
          </a:bodyPr>
          <a:lstStyle/>
          <a:p>
            <a:pPr algn="ctr"/>
            <a:r>
              <a:rPr lang="en-US" altLang="zh-CN" sz="700">
                <a:latin typeface="微软雅黑" pitchFamily="34" charset="-122"/>
                <a:ea typeface="微软雅黑" pitchFamily="34" charset="-122"/>
                <a:sym typeface="华文细黑" charset="-122"/>
              </a:rPr>
              <a:t>4</a:t>
            </a:r>
          </a:p>
        </p:txBody>
      </p:sp>
      <p:sp>
        <p:nvSpPr>
          <p:cNvPr id="39" name="Oval 40"/>
          <p:cNvSpPr>
            <a:spLocks/>
          </p:cNvSpPr>
          <p:nvPr/>
        </p:nvSpPr>
        <p:spPr bwMode="auto">
          <a:xfrm>
            <a:off x="6746901" y="4252903"/>
            <a:ext cx="204788" cy="206375"/>
          </a:xfrm>
          <a:prstGeom prst="ellipse">
            <a:avLst/>
          </a:prstGeom>
          <a:solidFill>
            <a:srgbClr val="918CC6"/>
          </a:solidFill>
          <a:ln w="25400">
            <a:noFill/>
            <a:round/>
            <a:headEnd/>
            <a:tailEnd/>
          </a:ln>
        </p:spPr>
        <p:txBody>
          <a:bodyPr lIns="0" tIns="0" rIns="0" bIns="0" anchor="ctr">
            <a:prstTxWarp prst="textNoShape">
              <a:avLst/>
            </a:prstTxWarp>
          </a:bodyPr>
          <a:lstStyle/>
          <a:p>
            <a:pPr algn="ctr"/>
            <a:r>
              <a:rPr lang="en-US" altLang="zh-CN" sz="700">
                <a:latin typeface="微软雅黑" pitchFamily="34" charset="-122"/>
                <a:ea typeface="微软雅黑" pitchFamily="34" charset="-122"/>
                <a:sym typeface="华文细黑" charset="-122"/>
              </a:rPr>
              <a:t>4</a:t>
            </a:r>
          </a:p>
        </p:txBody>
      </p:sp>
      <p:sp>
        <p:nvSpPr>
          <p:cNvPr id="40" name="Oval 41"/>
          <p:cNvSpPr>
            <a:spLocks/>
          </p:cNvSpPr>
          <p:nvPr/>
        </p:nvSpPr>
        <p:spPr bwMode="auto">
          <a:xfrm>
            <a:off x="4286248" y="3071810"/>
            <a:ext cx="206375" cy="204787"/>
          </a:xfrm>
          <a:prstGeom prst="ellipse">
            <a:avLst/>
          </a:prstGeom>
          <a:solidFill>
            <a:schemeClr val="accent2"/>
          </a:solidFill>
          <a:ln w="25400">
            <a:noFill/>
            <a:round/>
            <a:headEnd/>
            <a:tailEnd/>
          </a:ln>
        </p:spPr>
        <p:txBody>
          <a:bodyPr lIns="0" tIns="0" rIns="0" bIns="0" anchor="ctr">
            <a:prstTxWarp prst="textNoShape">
              <a:avLst/>
            </a:prstTxWarp>
          </a:bodyPr>
          <a:lstStyle/>
          <a:p>
            <a:pPr algn="ctr"/>
            <a:r>
              <a:rPr lang="en-US" altLang="zh-CN" sz="700" dirty="0">
                <a:solidFill>
                  <a:srgbClr val="010001"/>
                </a:solidFill>
                <a:latin typeface="微软雅黑" pitchFamily="34" charset="-122"/>
                <a:ea typeface="微软雅黑" pitchFamily="34" charset="-122"/>
                <a:sym typeface="华文细黑" charset="-122"/>
              </a:rPr>
              <a:t>2</a:t>
            </a:r>
          </a:p>
        </p:txBody>
      </p:sp>
      <p:sp>
        <p:nvSpPr>
          <p:cNvPr id="41" name="Oval 42"/>
          <p:cNvSpPr>
            <a:spLocks/>
          </p:cNvSpPr>
          <p:nvPr/>
        </p:nvSpPr>
        <p:spPr bwMode="auto">
          <a:xfrm>
            <a:off x="3365493" y="4986328"/>
            <a:ext cx="206375" cy="206375"/>
          </a:xfrm>
          <a:prstGeom prst="ellipse">
            <a:avLst/>
          </a:prstGeom>
          <a:solidFill>
            <a:schemeClr val="accent2"/>
          </a:solidFill>
          <a:ln w="25400">
            <a:noFill/>
            <a:round/>
            <a:headEnd/>
            <a:tailEnd/>
          </a:ln>
        </p:spPr>
        <p:txBody>
          <a:bodyPr lIns="0" tIns="0" rIns="0" bIns="0" anchor="ctr">
            <a:prstTxWarp prst="textNoShape">
              <a:avLst/>
            </a:prstTxWarp>
          </a:bodyPr>
          <a:lstStyle/>
          <a:p>
            <a:pPr algn="ctr"/>
            <a:r>
              <a:rPr lang="en-US" altLang="zh-CN" sz="700" dirty="0">
                <a:solidFill>
                  <a:srgbClr val="010001"/>
                </a:solidFill>
                <a:latin typeface="微软雅黑" pitchFamily="34" charset="-122"/>
                <a:ea typeface="微软雅黑" pitchFamily="34" charset="-122"/>
                <a:sym typeface="华文细黑" charset="-122"/>
              </a:rPr>
              <a:t>3</a:t>
            </a:r>
          </a:p>
        </p:txBody>
      </p:sp>
      <p:sp>
        <p:nvSpPr>
          <p:cNvPr id="42" name="Line 43"/>
          <p:cNvSpPr>
            <a:spLocks noChangeShapeType="1"/>
          </p:cNvSpPr>
          <p:nvPr/>
        </p:nvSpPr>
        <p:spPr bwMode="auto">
          <a:xfrm flipH="1">
            <a:off x="4786314" y="5572140"/>
            <a:ext cx="819150" cy="0"/>
          </a:xfrm>
          <a:prstGeom prst="line">
            <a:avLst/>
          </a:prstGeom>
          <a:noFill/>
          <a:ln w="165100">
            <a:solidFill>
              <a:srgbClr val="918CC6"/>
            </a:solidFill>
            <a:prstDash val="solid"/>
            <a:round/>
            <a:headEnd type="none" w="med" len="med"/>
            <a:tailEnd type="none" w="med" len="med"/>
          </a:ln>
          <a:effectLst>
            <a:outerShdw dist="76199" dir="2700000" algn="ctr" rotWithShape="0">
              <a:schemeClr val="bg2">
                <a:alpha val="75000"/>
              </a:schemeClr>
            </a:outerShdw>
          </a:effectLst>
        </p:spPr>
        <p:txBody>
          <a:bodyPr lIns="64291" tIns="32146" rIns="64291" bIns="32146"/>
          <a:lstStyle/>
          <a:p>
            <a:pPr algn="ctr" fontAlgn="auto">
              <a:spcBef>
                <a:spcPts val="0"/>
              </a:spcBef>
              <a:spcAft>
                <a:spcPts val="0"/>
              </a:spcAft>
              <a:defRPr/>
            </a:pPr>
            <a:endParaRPr lang="zh-CN" altLang="en-US">
              <a:latin typeface="微软雅黑" pitchFamily="34" charset="-122"/>
              <a:ea typeface="微软雅黑" pitchFamily="34" charset="-122"/>
              <a:cs typeface="+mn-cs"/>
            </a:endParaRPr>
          </a:p>
        </p:txBody>
      </p:sp>
      <p:sp>
        <p:nvSpPr>
          <p:cNvPr id="43" name="Rectangle 44"/>
          <p:cNvSpPr>
            <a:spLocks/>
          </p:cNvSpPr>
          <p:nvPr/>
        </p:nvSpPr>
        <p:spPr bwMode="auto">
          <a:xfrm>
            <a:off x="5704906" y="5459244"/>
            <a:ext cx="2257029" cy="246221"/>
          </a:xfrm>
          <a:prstGeom prst="rect">
            <a:avLst/>
          </a:prstGeom>
          <a:noFill/>
          <a:ln w="12700">
            <a:noFill/>
            <a:miter lim="800000"/>
            <a:headEnd/>
            <a:tailEnd/>
          </a:ln>
        </p:spPr>
        <p:txBody>
          <a:bodyPr wrap="none" lIns="0" tIns="0" rIns="0" bIns="0" anchor="b">
            <a:prstTxWarp prst="textNoShape">
              <a:avLst/>
            </a:prstTxWarp>
            <a:spAutoFit/>
          </a:bodyPr>
          <a:lstStyle/>
          <a:p>
            <a:pPr algn="ctr"/>
            <a:r>
              <a:rPr lang="zh-CN" altLang="en-US" sz="1600" dirty="0">
                <a:latin typeface="微软雅黑" pitchFamily="34" charset="-122"/>
                <a:ea typeface="微软雅黑" pitchFamily="34" charset="-122"/>
                <a:sym typeface="华文细黑" charset="-122"/>
              </a:rPr>
              <a:t>未知会话由控制平面处理</a:t>
            </a:r>
          </a:p>
        </p:txBody>
      </p:sp>
      <p:sp>
        <p:nvSpPr>
          <p:cNvPr id="44" name="Line 45"/>
          <p:cNvSpPr>
            <a:spLocks noChangeShapeType="1"/>
          </p:cNvSpPr>
          <p:nvPr/>
        </p:nvSpPr>
        <p:spPr bwMode="auto">
          <a:xfrm>
            <a:off x="1578001" y="4995853"/>
            <a:ext cx="0" cy="760412"/>
          </a:xfrm>
          <a:prstGeom prst="line">
            <a:avLst/>
          </a:prstGeom>
          <a:noFill/>
          <a:ln w="139700">
            <a:solidFill>
              <a:srgbClr val="918CC6"/>
            </a:solidFill>
            <a:prstDash val="sysDot"/>
            <a:round/>
            <a:headEnd type="triangle" w="med" len="med"/>
            <a:tailEnd type="none" w="med" len="med"/>
          </a:ln>
          <a:effectLst>
            <a:outerShdw dist="76199" dir="2700000" algn="ctr" rotWithShape="0">
              <a:schemeClr val="bg2">
                <a:alpha val="75000"/>
              </a:schemeClr>
            </a:outerShdw>
          </a:effectLst>
        </p:spPr>
        <p:txBody>
          <a:bodyPr lIns="64291" tIns="32146" rIns="64291" bIns="32146"/>
          <a:lstStyle/>
          <a:p>
            <a:pPr algn="ctr" fontAlgn="auto">
              <a:spcBef>
                <a:spcPts val="0"/>
              </a:spcBef>
              <a:spcAft>
                <a:spcPts val="0"/>
              </a:spcAft>
              <a:defRPr/>
            </a:pPr>
            <a:endParaRPr lang="zh-CN" altLang="en-US">
              <a:latin typeface="微软雅黑" pitchFamily="34" charset="-122"/>
              <a:ea typeface="微软雅黑" pitchFamily="34" charset="-122"/>
              <a:cs typeface="+mn-cs"/>
            </a:endParaRPr>
          </a:p>
        </p:txBody>
      </p:sp>
      <p:sp>
        <p:nvSpPr>
          <p:cNvPr id="45" name="Line 46"/>
          <p:cNvSpPr>
            <a:spLocks noChangeShapeType="1"/>
          </p:cNvSpPr>
          <p:nvPr/>
        </p:nvSpPr>
        <p:spPr bwMode="auto">
          <a:xfrm rot="10800000" flipH="1">
            <a:off x="2427314" y="4973628"/>
            <a:ext cx="0" cy="790575"/>
          </a:xfrm>
          <a:prstGeom prst="line">
            <a:avLst/>
          </a:prstGeom>
          <a:noFill/>
          <a:ln w="139700">
            <a:solidFill>
              <a:srgbClr val="92D050"/>
            </a:solidFill>
            <a:prstDash val="sysDot"/>
            <a:round/>
            <a:headEnd type="none" w="med" len="med"/>
            <a:tailEnd type="triangle" w="med" len="med"/>
          </a:ln>
          <a:effectLst>
            <a:outerShdw dist="76199" dir="2700000" algn="ctr" rotWithShape="0">
              <a:schemeClr val="bg2">
                <a:alpha val="75000"/>
              </a:schemeClr>
            </a:outerShdw>
          </a:effectLst>
        </p:spPr>
        <p:txBody>
          <a:bodyPr lIns="64291" tIns="32146" rIns="64291" bIns="32146"/>
          <a:lstStyle/>
          <a:p>
            <a:pPr algn="ctr" fontAlgn="auto">
              <a:spcBef>
                <a:spcPts val="0"/>
              </a:spcBef>
              <a:spcAft>
                <a:spcPts val="0"/>
              </a:spcAft>
              <a:defRPr/>
            </a:pPr>
            <a:endParaRPr lang="zh-CN" altLang="en-US">
              <a:latin typeface="微软雅黑" pitchFamily="34" charset="-122"/>
              <a:ea typeface="微软雅黑" pitchFamily="34" charset="-122"/>
              <a:cs typeface="+mn-cs"/>
            </a:endParaRPr>
          </a:p>
        </p:txBody>
      </p:sp>
      <p:sp>
        <p:nvSpPr>
          <p:cNvPr id="47" name="Line 50"/>
          <p:cNvSpPr>
            <a:spLocks noChangeShapeType="1"/>
          </p:cNvSpPr>
          <p:nvPr/>
        </p:nvSpPr>
        <p:spPr bwMode="auto">
          <a:xfrm rot="10800000" flipH="1" flipV="1">
            <a:off x="4000496" y="2357430"/>
            <a:ext cx="3354387" cy="42862"/>
          </a:xfrm>
          <a:prstGeom prst="line">
            <a:avLst/>
          </a:prstGeom>
          <a:noFill/>
          <a:ln w="114300">
            <a:solidFill>
              <a:srgbClr val="918CC6"/>
            </a:solidFill>
            <a:prstDash val="sysDot"/>
            <a:round/>
            <a:headEnd type="none" w="med" len="med"/>
            <a:tailEnd type="triangle" w="med" len="med"/>
          </a:ln>
          <a:effectLst>
            <a:outerShdw dist="76199" dir="2700000" algn="ctr" rotWithShape="0">
              <a:schemeClr val="bg2">
                <a:alpha val="75000"/>
              </a:schemeClr>
            </a:outerShdw>
          </a:effectLst>
        </p:spPr>
        <p:txBody>
          <a:bodyPr lIns="64291" tIns="32146" rIns="64291" bIns="32146"/>
          <a:lstStyle/>
          <a:p>
            <a:pPr algn="ctr" fontAlgn="auto">
              <a:spcBef>
                <a:spcPts val="0"/>
              </a:spcBef>
              <a:spcAft>
                <a:spcPts val="0"/>
              </a:spcAft>
              <a:defRPr/>
            </a:pPr>
            <a:endParaRPr lang="zh-CN" altLang="en-US">
              <a:latin typeface="微软雅黑" pitchFamily="34" charset="-122"/>
              <a:ea typeface="微软雅黑" pitchFamily="34" charset="-122"/>
              <a:cs typeface="+mn-cs"/>
            </a:endParaRPr>
          </a:p>
        </p:txBody>
      </p:sp>
      <p:sp>
        <p:nvSpPr>
          <p:cNvPr id="46" name="Line 47"/>
          <p:cNvSpPr>
            <a:spLocks noChangeShapeType="1"/>
          </p:cNvSpPr>
          <p:nvPr/>
        </p:nvSpPr>
        <p:spPr bwMode="auto">
          <a:xfrm rot="10800000" flipH="1">
            <a:off x="3168676" y="4973628"/>
            <a:ext cx="0" cy="790575"/>
          </a:xfrm>
          <a:prstGeom prst="line">
            <a:avLst/>
          </a:prstGeom>
          <a:noFill/>
          <a:ln w="139700">
            <a:solidFill>
              <a:srgbClr val="92D050"/>
            </a:solidFill>
            <a:prstDash val="sysDot"/>
            <a:round/>
            <a:headEnd type="triangle" w="med" len="med"/>
            <a:tailEnd type="none" w="med" len="med"/>
          </a:ln>
          <a:effectLst>
            <a:outerShdw dist="76199" dir="2700000" algn="ctr" rotWithShape="0">
              <a:schemeClr val="bg2">
                <a:alpha val="75000"/>
              </a:schemeClr>
            </a:outerShdw>
          </a:effectLst>
        </p:spPr>
        <p:txBody>
          <a:bodyPr lIns="64291" tIns="32146" rIns="64291" bIns="32146"/>
          <a:lstStyle/>
          <a:p>
            <a:pPr algn="ctr" fontAlgn="auto">
              <a:spcBef>
                <a:spcPts val="0"/>
              </a:spcBef>
              <a:spcAft>
                <a:spcPts val="0"/>
              </a:spcAft>
              <a:defRPr/>
            </a:pPr>
            <a:endParaRPr lang="zh-CN" altLang="en-US">
              <a:latin typeface="微软雅黑" pitchFamily="34" charset="-122"/>
              <a:ea typeface="微软雅黑" pitchFamily="34" charset="-122"/>
              <a:cs typeface="+mn-cs"/>
            </a:endParaRPr>
          </a:p>
        </p:txBody>
      </p:sp>
      <p:sp>
        <p:nvSpPr>
          <p:cNvPr id="48" name="Oval 51"/>
          <p:cNvSpPr>
            <a:spLocks/>
          </p:cNvSpPr>
          <p:nvPr/>
        </p:nvSpPr>
        <p:spPr bwMode="auto">
          <a:xfrm>
            <a:off x="5419751" y="1785926"/>
            <a:ext cx="206375" cy="206375"/>
          </a:xfrm>
          <a:prstGeom prst="ellipse">
            <a:avLst/>
          </a:prstGeom>
          <a:solidFill>
            <a:srgbClr val="918CC6"/>
          </a:solidFill>
          <a:ln w="25400">
            <a:noFill/>
            <a:round/>
            <a:headEnd/>
            <a:tailEnd/>
          </a:ln>
        </p:spPr>
        <p:txBody>
          <a:bodyPr lIns="0" tIns="0" rIns="0" bIns="0" anchor="ctr">
            <a:prstTxWarp prst="textNoShape">
              <a:avLst/>
            </a:prstTxWarp>
          </a:bodyPr>
          <a:lstStyle/>
          <a:p>
            <a:pPr algn="ctr"/>
            <a:r>
              <a:rPr lang="en-US" altLang="zh-CN" sz="700">
                <a:latin typeface="微软雅黑" pitchFamily="34" charset="-122"/>
                <a:ea typeface="微软雅黑" pitchFamily="34" charset="-122"/>
                <a:sym typeface="华文细黑" charset="-122"/>
              </a:rPr>
              <a:t>2</a:t>
            </a:r>
          </a:p>
        </p:txBody>
      </p:sp>
      <p:sp>
        <p:nvSpPr>
          <p:cNvPr id="28" name="Rectangle 29"/>
          <p:cNvSpPr>
            <a:spLocks/>
          </p:cNvSpPr>
          <p:nvPr/>
        </p:nvSpPr>
        <p:spPr bwMode="auto">
          <a:xfrm>
            <a:off x="4714876" y="2214554"/>
            <a:ext cx="1570063" cy="428628"/>
          </a:xfrm>
          <a:prstGeom prst="rect">
            <a:avLst/>
          </a:prstGeom>
          <a:solidFill>
            <a:srgbClr val="B89C0D"/>
          </a:solidFill>
          <a:ln w="12700">
            <a:solidFill>
              <a:schemeClr val="tx1"/>
            </a:solidFill>
            <a:prstDash val="solid"/>
            <a:miter lim="800000"/>
            <a:headEnd type="none" w="med" len="med"/>
            <a:tailEnd type="none" w="med" len="med"/>
          </a:ln>
          <a:effectLst>
            <a:outerShdw dist="76199" dir="2700000" algn="ctr" rotWithShape="0">
              <a:schemeClr val="bg2">
                <a:alpha val="75000"/>
              </a:schemeClr>
            </a:outerShdw>
          </a:effectLst>
        </p:spPr>
        <p:txBody>
          <a:bodyPr lIns="0" tIns="0" rIns="0" bIns="0" anchor="ctr">
            <a:prstTxWarp prst="textNoShape">
              <a:avLst/>
            </a:prstTxWarp>
          </a:bodyPr>
          <a:lstStyle/>
          <a:p>
            <a:pPr algn="ctr"/>
            <a:r>
              <a:rPr lang="zh-CN" altLang="en-US" sz="1300" dirty="0">
                <a:latin typeface="微软雅黑" pitchFamily="34" charset="-122"/>
                <a:ea typeface="微软雅黑" pitchFamily="34" charset="-122"/>
                <a:sym typeface="华文细黑" charset="-122"/>
              </a:rPr>
              <a:t>流转发表</a:t>
            </a:r>
          </a:p>
        </p:txBody>
      </p:sp>
      <p:sp>
        <p:nvSpPr>
          <p:cNvPr id="29" name="Rectangle 30"/>
          <p:cNvSpPr>
            <a:spLocks/>
          </p:cNvSpPr>
          <p:nvPr/>
        </p:nvSpPr>
        <p:spPr bwMode="auto">
          <a:xfrm>
            <a:off x="4714876" y="2643182"/>
            <a:ext cx="1570063" cy="350830"/>
          </a:xfrm>
          <a:prstGeom prst="rect">
            <a:avLst/>
          </a:prstGeom>
          <a:solidFill>
            <a:srgbClr val="B89C0D"/>
          </a:solidFill>
          <a:ln w="12700">
            <a:solidFill>
              <a:schemeClr val="tx1"/>
            </a:solidFill>
            <a:prstDash val="solid"/>
            <a:miter lim="800000"/>
            <a:headEnd type="none" w="med" len="med"/>
            <a:tailEnd type="none" w="med" len="med"/>
          </a:ln>
          <a:effectLst>
            <a:outerShdw dist="76199" dir="2700000" algn="ctr" rotWithShape="0">
              <a:schemeClr val="bg2">
                <a:alpha val="75000"/>
              </a:schemeClr>
            </a:outerShdw>
          </a:effectLst>
        </p:spPr>
        <p:txBody>
          <a:bodyPr lIns="0" tIns="0" rIns="0" bIns="0" anchor="ctr"/>
          <a:lstStyle/>
          <a:p>
            <a:pPr algn="ctr">
              <a:defRPr/>
            </a:pPr>
            <a:r>
              <a:rPr lang="en-US" altLang="zh-CN" sz="1300" dirty="0">
                <a:latin typeface="微软雅黑" pitchFamily="34" charset="-122"/>
                <a:ea typeface="微软雅黑" pitchFamily="34" charset="-122"/>
                <a:cs typeface="宋体" pitchFamily="-109" charset="-122"/>
                <a:sym typeface="华文细黑" charset="-122"/>
              </a:rPr>
              <a:t>5-tuple</a:t>
            </a:r>
          </a:p>
        </p:txBody>
      </p:sp>
      <p:sp>
        <p:nvSpPr>
          <p:cNvPr id="30" name="Rectangle 31"/>
          <p:cNvSpPr>
            <a:spLocks/>
          </p:cNvSpPr>
          <p:nvPr/>
        </p:nvSpPr>
        <p:spPr bwMode="auto">
          <a:xfrm>
            <a:off x="4714876" y="3000372"/>
            <a:ext cx="642942" cy="428628"/>
          </a:xfrm>
          <a:prstGeom prst="rect">
            <a:avLst/>
          </a:prstGeom>
          <a:solidFill>
            <a:srgbClr val="B89C0D"/>
          </a:solidFill>
          <a:ln w="12700">
            <a:solidFill>
              <a:schemeClr val="tx1"/>
            </a:solidFill>
            <a:prstDash val="solid"/>
            <a:miter lim="800000"/>
            <a:headEnd type="none" w="med" len="med"/>
            <a:tailEnd type="none" w="med" len="med"/>
          </a:ln>
          <a:effectLst>
            <a:outerShdw dist="76199" dir="2700000" algn="ctr" rotWithShape="0">
              <a:schemeClr val="bg2">
                <a:alpha val="75000"/>
              </a:schemeClr>
            </a:outerShdw>
          </a:effectLst>
        </p:spPr>
        <p:txBody>
          <a:bodyPr lIns="0" tIns="0" rIns="0" bIns="0" anchor="ctr"/>
          <a:lstStyle/>
          <a:p>
            <a:pPr algn="ctr">
              <a:defRPr/>
            </a:pPr>
            <a:r>
              <a:rPr lang="en-US" altLang="zh-CN" sz="1300" dirty="0">
                <a:latin typeface="微软雅黑" pitchFamily="34" charset="-122"/>
                <a:ea typeface="微软雅黑" pitchFamily="34" charset="-122"/>
                <a:cs typeface="宋体" pitchFamily="-109" charset="-122"/>
                <a:sym typeface="华文细黑" charset="-122"/>
              </a:rPr>
              <a:t>egress </a:t>
            </a:r>
            <a:r>
              <a:rPr lang="en-US" altLang="zh-CN" sz="1300" dirty="0" err="1">
                <a:latin typeface="微软雅黑" pitchFamily="34" charset="-122"/>
                <a:ea typeface="微软雅黑" pitchFamily="34" charset="-122"/>
                <a:cs typeface="宋体" pitchFamily="-109" charset="-122"/>
                <a:sym typeface="华文细黑" charset="-122"/>
              </a:rPr>
              <a:t>i</a:t>
            </a:r>
            <a:r>
              <a:rPr lang="en-US" altLang="zh-CN" sz="1300" dirty="0">
                <a:latin typeface="微软雅黑" pitchFamily="34" charset="-122"/>
                <a:ea typeface="微软雅黑" pitchFamily="34" charset="-122"/>
                <a:cs typeface="宋体" pitchFamily="-109" charset="-122"/>
                <a:sym typeface="华文细黑" charset="-122"/>
              </a:rPr>
              <a:t>/f</a:t>
            </a:r>
          </a:p>
        </p:txBody>
      </p:sp>
      <p:sp>
        <p:nvSpPr>
          <p:cNvPr id="31" name="Rectangle 32"/>
          <p:cNvSpPr>
            <a:spLocks/>
          </p:cNvSpPr>
          <p:nvPr/>
        </p:nvSpPr>
        <p:spPr bwMode="auto">
          <a:xfrm>
            <a:off x="5357818" y="3000372"/>
            <a:ext cx="927121" cy="428628"/>
          </a:xfrm>
          <a:prstGeom prst="rect">
            <a:avLst/>
          </a:prstGeom>
          <a:solidFill>
            <a:srgbClr val="B89C0D"/>
          </a:solidFill>
          <a:ln w="12700">
            <a:solidFill>
              <a:schemeClr val="tx1"/>
            </a:solidFill>
            <a:prstDash val="solid"/>
            <a:miter lim="800000"/>
            <a:headEnd type="none" w="med" len="med"/>
            <a:tailEnd type="none" w="med" len="med"/>
          </a:ln>
          <a:effectLst>
            <a:outerShdw dist="76199" dir="2700000" algn="ctr" rotWithShape="0">
              <a:schemeClr val="bg2">
                <a:alpha val="75000"/>
              </a:schemeClr>
            </a:outerShdw>
          </a:effectLst>
        </p:spPr>
        <p:txBody>
          <a:bodyPr lIns="0" tIns="0" rIns="0" bIns="0" anchor="ctr"/>
          <a:lstStyle/>
          <a:p>
            <a:pPr algn="ctr">
              <a:defRPr/>
            </a:pPr>
            <a:r>
              <a:rPr lang="en-US" altLang="zh-CN" sz="1300" dirty="0">
                <a:latin typeface="微软雅黑" pitchFamily="34" charset="-122"/>
                <a:ea typeface="微软雅黑" pitchFamily="34" charset="-122"/>
                <a:cs typeface="宋体" pitchFamily="-109" charset="-122"/>
                <a:sym typeface="华文细黑" charset="-122"/>
              </a:rPr>
              <a:t>next-hop</a:t>
            </a:r>
          </a:p>
        </p:txBody>
      </p:sp>
      <p:sp>
        <p:nvSpPr>
          <p:cNvPr id="32" name="Rectangle 33"/>
          <p:cNvSpPr>
            <a:spLocks/>
          </p:cNvSpPr>
          <p:nvPr/>
        </p:nvSpPr>
        <p:spPr bwMode="auto">
          <a:xfrm>
            <a:off x="4714876" y="3429000"/>
            <a:ext cx="1571636" cy="428628"/>
          </a:xfrm>
          <a:prstGeom prst="rect">
            <a:avLst/>
          </a:prstGeom>
          <a:solidFill>
            <a:srgbClr val="B89C0D"/>
          </a:solidFill>
          <a:ln w="12700">
            <a:solidFill>
              <a:schemeClr val="tx1"/>
            </a:solidFill>
            <a:prstDash val="solid"/>
            <a:miter lim="800000"/>
            <a:headEnd type="none" w="med" len="med"/>
            <a:tailEnd type="none" w="med" len="med"/>
          </a:ln>
          <a:effectLst>
            <a:outerShdw dist="76199" dir="2700000" algn="ctr" rotWithShape="0">
              <a:schemeClr val="bg2">
                <a:alpha val="75000"/>
              </a:schemeClr>
            </a:outerShdw>
          </a:effectLst>
        </p:spPr>
        <p:txBody>
          <a:bodyPr lIns="0" tIns="0" rIns="0" bIns="0" anchor="ctr"/>
          <a:lstStyle/>
          <a:p>
            <a:pPr algn="ctr">
              <a:defRPr/>
            </a:pPr>
            <a:r>
              <a:rPr lang="en-US" altLang="zh-CN" sz="1300" dirty="0" err="1">
                <a:latin typeface="微软雅黑" pitchFamily="34" charset="-122"/>
                <a:ea typeface="微软雅黑" pitchFamily="34" charset="-122"/>
                <a:cs typeface="宋体" pitchFamily="-109" charset="-122"/>
                <a:sym typeface="华文细黑" charset="-122"/>
              </a:rPr>
              <a:t>nat</a:t>
            </a:r>
            <a:r>
              <a:rPr lang="en-US" altLang="zh-CN" sz="1300" dirty="0">
                <a:latin typeface="微软雅黑" pitchFamily="34" charset="-122"/>
                <a:ea typeface="微软雅黑" pitchFamily="34" charset="-122"/>
                <a:cs typeface="宋体" pitchFamily="-109" charset="-122"/>
                <a:sym typeface="华文细黑" charset="-122"/>
              </a:rPr>
              <a:t> information</a:t>
            </a:r>
          </a:p>
        </p:txBody>
      </p:sp>
      <p:sp>
        <p:nvSpPr>
          <p:cNvPr id="33" name="Rectangle 34"/>
          <p:cNvSpPr>
            <a:spLocks/>
          </p:cNvSpPr>
          <p:nvPr/>
        </p:nvSpPr>
        <p:spPr bwMode="auto">
          <a:xfrm>
            <a:off x="4714876" y="3857628"/>
            <a:ext cx="785818" cy="428628"/>
          </a:xfrm>
          <a:prstGeom prst="rect">
            <a:avLst/>
          </a:prstGeom>
          <a:solidFill>
            <a:srgbClr val="B89C0D"/>
          </a:solidFill>
          <a:ln w="12700">
            <a:solidFill>
              <a:schemeClr val="tx1"/>
            </a:solidFill>
            <a:prstDash val="solid"/>
            <a:miter lim="800000"/>
            <a:headEnd type="none" w="med" len="med"/>
            <a:tailEnd type="none" w="med" len="med"/>
          </a:ln>
          <a:effectLst>
            <a:outerShdw dist="76199" dir="2700000" algn="ctr" rotWithShape="0">
              <a:schemeClr val="bg2">
                <a:alpha val="75000"/>
              </a:schemeClr>
            </a:outerShdw>
          </a:effectLst>
        </p:spPr>
        <p:txBody>
          <a:bodyPr lIns="0" tIns="0" rIns="0" bIns="0" anchor="ctr"/>
          <a:lstStyle/>
          <a:p>
            <a:pPr algn="ctr">
              <a:defRPr/>
            </a:pPr>
            <a:r>
              <a:rPr lang="en-US" altLang="zh-CN" sz="1300" dirty="0">
                <a:latin typeface="微软雅黑" pitchFamily="34" charset="-122"/>
                <a:ea typeface="微软雅黑" pitchFamily="34" charset="-122"/>
                <a:cs typeface="宋体" pitchFamily="-109" charset="-122"/>
                <a:sym typeface="华文细黑" charset="-122"/>
              </a:rPr>
              <a:t>stating</a:t>
            </a:r>
          </a:p>
        </p:txBody>
      </p:sp>
      <p:sp>
        <p:nvSpPr>
          <p:cNvPr id="34" name="Rectangle 35"/>
          <p:cNvSpPr>
            <a:spLocks/>
          </p:cNvSpPr>
          <p:nvPr/>
        </p:nvSpPr>
        <p:spPr bwMode="auto">
          <a:xfrm>
            <a:off x="5500694" y="3857628"/>
            <a:ext cx="785818" cy="428628"/>
          </a:xfrm>
          <a:prstGeom prst="rect">
            <a:avLst/>
          </a:prstGeom>
          <a:solidFill>
            <a:srgbClr val="B89C0D"/>
          </a:solidFill>
          <a:ln w="12700">
            <a:solidFill>
              <a:schemeClr val="tx1"/>
            </a:solidFill>
            <a:prstDash val="solid"/>
            <a:miter lim="800000"/>
            <a:headEnd type="none" w="med" len="med"/>
            <a:tailEnd type="none" w="med" len="med"/>
          </a:ln>
          <a:effectLst>
            <a:outerShdw dist="76199" dir="2700000" algn="ctr" rotWithShape="0">
              <a:schemeClr val="bg2">
                <a:alpha val="75000"/>
              </a:schemeClr>
            </a:outerShdw>
          </a:effectLst>
        </p:spPr>
        <p:txBody>
          <a:bodyPr lIns="0" tIns="0" rIns="0" bIns="0" anchor="ctr"/>
          <a:lstStyle/>
          <a:p>
            <a:pPr algn="ctr">
              <a:defRPr/>
            </a:pPr>
            <a:r>
              <a:rPr lang="en-US" altLang="zh-CN" sz="1300" dirty="0" err="1">
                <a:latin typeface="微软雅黑" pitchFamily="34" charset="-122"/>
                <a:ea typeface="微软雅黑" pitchFamily="34" charset="-122"/>
                <a:cs typeface="宋体" pitchFamily="-109" charset="-122"/>
                <a:sym typeface="华文细黑" charset="-122"/>
              </a:rPr>
              <a:t>qos</a:t>
            </a:r>
            <a:endParaRPr lang="en-US" altLang="zh-CN" sz="1300" dirty="0">
              <a:latin typeface="微软雅黑" pitchFamily="34" charset="-122"/>
              <a:ea typeface="微软雅黑" pitchFamily="34" charset="-122"/>
              <a:cs typeface="宋体" pitchFamily="-109" charset="-122"/>
              <a:sym typeface="华文细黑" charset="-122"/>
            </a:endParaRPr>
          </a:p>
        </p:txBody>
      </p:sp>
      <p:sp>
        <p:nvSpPr>
          <p:cNvPr id="36" name="Rectangle 37"/>
          <p:cNvSpPr>
            <a:spLocks/>
          </p:cNvSpPr>
          <p:nvPr/>
        </p:nvSpPr>
        <p:spPr bwMode="auto">
          <a:xfrm>
            <a:off x="4714876" y="4286256"/>
            <a:ext cx="785818" cy="428628"/>
          </a:xfrm>
          <a:prstGeom prst="rect">
            <a:avLst/>
          </a:prstGeom>
          <a:solidFill>
            <a:srgbClr val="B89C0D"/>
          </a:solidFill>
          <a:ln w="12700">
            <a:solidFill>
              <a:schemeClr val="tx1"/>
            </a:solidFill>
            <a:prstDash val="solid"/>
            <a:miter lim="800000"/>
            <a:headEnd type="none" w="med" len="med"/>
            <a:tailEnd type="none" w="med" len="med"/>
          </a:ln>
          <a:effectLst>
            <a:outerShdw dist="76199" dir="2700000" algn="ctr" rotWithShape="0">
              <a:schemeClr val="bg2">
                <a:alpha val="75000"/>
              </a:schemeClr>
            </a:outerShdw>
          </a:effectLst>
        </p:spPr>
        <p:txBody>
          <a:bodyPr lIns="0" tIns="0" rIns="0" bIns="0" anchor="ctr"/>
          <a:lstStyle/>
          <a:p>
            <a:pPr algn="ctr">
              <a:defRPr/>
            </a:pPr>
            <a:r>
              <a:rPr lang="en-US" altLang="zh-CN" sz="1300" dirty="0">
                <a:latin typeface="微软雅黑" pitchFamily="34" charset="-122"/>
                <a:ea typeface="微软雅黑" pitchFamily="34" charset="-122"/>
                <a:cs typeface="宋体" pitchFamily="-109" charset="-122"/>
                <a:sym typeface="华文细黑" charset="-122"/>
              </a:rPr>
              <a:t>host</a:t>
            </a:r>
          </a:p>
        </p:txBody>
      </p:sp>
      <p:sp>
        <p:nvSpPr>
          <p:cNvPr id="49" name="Rectangle 37"/>
          <p:cNvSpPr>
            <a:spLocks/>
          </p:cNvSpPr>
          <p:nvPr/>
        </p:nvSpPr>
        <p:spPr bwMode="auto">
          <a:xfrm>
            <a:off x="5500694" y="4286256"/>
            <a:ext cx="785818" cy="428628"/>
          </a:xfrm>
          <a:prstGeom prst="rect">
            <a:avLst/>
          </a:prstGeom>
          <a:solidFill>
            <a:srgbClr val="B89C0D"/>
          </a:solidFill>
          <a:ln w="12700">
            <a:solidFill>
              <a:schemeClr val="tx1"/>
            </a:solidFill>
            <a:prstDash val="solid"/>
            <a:miter lim="800000"/>
            <a:headEnd type="none" w="med" len="med"/>
            <a:tailEnd type="none" w="med" len="med"/>
          </a:ln>
          <a:effectLst>
            <a:outerShdw dist="76199" dir="2700000" algn="ctr" rotWithShape="0">
              <a:schemeClr val="bg2">
                <a:alpha val="75000"/>
              </a:schemeClr>
            </a:outerShdw>
          </a:effectLst>
        </p:spPr>
        <p:txBody>
          <a:bodyPr lIns="0" tIns="0" rIns="0" bIns="0" anchor="ctr"/>
          <a:lstStyle/>
          <a:p>
            <a:pPr algn="ctr">
              <a:defRPr/>
            </a:pPr>
            <a:r>
              <a:rPr lang="en-US" altLang="zh-CN" sz="1300" dirty="0">
                <a:latin typeface="微软雅黑" pitchFamily="34" charset="-122"/>
                <a:ea typeface="微软雅黑" pitchFamily="34" charset="-122"/>
                <a:cs typeface="宋体" pitchFamily="-109" charset="-122"/>
                <a:sym typeface="华文细黑" charset="-122"/>
              </a:rPr>
              <a:t>mirror</a:t>
            </a:r>
          </a:p>
        </p:txBody>
      </p:sp>
      <p:sp>
        <p:nvSpPr>
          <p:cNvPr id="50" name="TextBox 49"/>
          <p:cNvSpPr txBox="1"/>
          <p:nvPr/>
        </p:nvSpPr>
        <p:spPr>
          <a:xfrm>
            <a:off x="7358082" y="1785926"/>
            <a:ext cx="1050288" cy="707886"/>
          </a:xfrm>
          <a:prstGeom prst="rect">
            <a:avLst/>
          </a:prstGeom>
          <a:noFill/>
        </p:spPr>
        <p:txBody>
          <a:bodyPr wrap="none" rtlCol="0">
            <a:spAutoFit/>
          </a:bodyPr>
          <a:lstStyle/>
          <a:p>
            <a:pPr algn="ctr"/>
            <a:r>
              <a:rPr lang="en-US" altLang="zh-CN" sz="2000" dirty="0" smtClean="0">
                <a:latin typeface="微软雅黑" pitchFamily="34" charset="-122"/>
                <a:ea typeface="微软雅黑" pitchFamily="34" charset="-122"/>
              </a:rPr>
              <a:t>Core </a:t>
            </a:r>
          </a:p>
          <a:p>
            <a:pPr algn="ctr"/>
            <a:r>
              <a:rPr lang="en-US" altLang="zh-CN" sz="2000" dirty="0" smtClean="0">
                <a:latin typeface="微软雅黑" pitchFamily="34" charset="-122"/>
                <a:ea typeface="微软雅黑" pitchFamily="34" charset="-122"/>
              </a:rPr>
              <a:t>n+1..m</a:t>
            </a:r>
            <a:endParaRPr lang="zh-CN" altLang="en-US" sz="2000" dirty="0">
              <a:latin typeface="微软雅黑" pitchFamily="34" charset="-122"/>
              <a:ea typeface="微软雅黑"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ppt_x"/>
                                          </p:val>
                                        </p:tav>
                                        <p:tav tm="100000">
                                          <p:val>
                                            <p:strVal val="#ppt_x"/>
                                          </p:val>
                                        </p:tav>
                                      </p:tavLst>
                                    </p:anim>
                                    <p:anim calcmode="lin" valueType="num">
                                      <p:cBhvr additive="base">
                                        <p:cTn id="8" dur="500" fill="hold"/>
                                        <p:tgtEl>
                                          <p:spTgt spid="4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48"/>
                                        </p:tgtEl>
                                        <p:attrNameLst>
                                          <p:attrName>style.visibility</p:attrName>
                                        </p:attrNameLst>
                                      </p:cBhvr>
                                      <p:to>
                                        <p:strVal val="visible"/>
                                      </p:to>
                                    </p:set>
                                    <p:anim calcmode="lin" valueType="num">
                                      <p:cBhvr additive="base">
                                        <p:cTn id="17" dur="500" fill="hold"/>
                                        <p:tgtEl>
                                          <p:spTgt spid="48"/>
                                        </p:tgtEl>
                                        <p:attrNameLst>
                                          <p:attrName>ppt_x</p:attrName>
                                        </p:attrNameLst>
                                      </p:cBhvr>
                                      <p:tavLst>
                                        <p:tav tm="0">
                                          <p:val>
                                            <p:strVal val="0-#ppt_w/2"/>
                                          </p:val>
                                        </p:tav>
                                        <p:tav tm="100000">
                                          <p:val>
                                            <p:strVal val="#ppt_x"/>
                                          </p:val>
                                        </p:tav>
                                      </p:tavLst>
                                    </p:anim>
                                    <p:anim calcmode="lin" valueType="num">
                                      <p:cBhvr additive="base">
                                        <p:cTn id="18" dur="500" fill="hold"/>
                                        <p:tgtEl>
                                          <p:spTgt spid="48"/>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additive="base">
                                        <p:cTn id="21" dur="500" fill="hold"/>
                                        <p:tgtEl>
                                          <p:spTgt spid="47"/>
                                        </p:tgtEl>
                                        <p:attrNameLst>
                                          <p:attrName>ppt_x</p:attrName>
                                        </p:attrNameLst>
                                      </p:cBhvr>
                                      <p:tavLst>
                                        <p:tav tm="0">
                                          <p:val>
                                            <p:strVal val="0-#ppt_w/2"/>
                                          </p:val>
                                        </p:tav>
                                        <p:tav tm="100000">
                                          <p:val>
                                            <p:strVal val="#ppt_x"/>
                                          </p:val>
                                        </p:tav>
                                      </p:tavLst>
                                    </p:anim>
                                    <p:anim calcmode="lin" valueType="num">
                                      <p:cBhvr additive="base">
                                        <p:cTn id="22" dur="500" fill="hold"/>
                                        <p:tgtEl>
                                          <p:spTgt spid="47"/>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grpId="0" nodeType="clickEffect">
                                  <p:stCondLst>
                                    <p:cond delay="0"/>
                                  </p:stCondLst>
                                  <p:childTnLst>
                                    <p:set>
                                      <p:cBhvr>
                                        <p:cTn id="26" dur="1" fill="hold">
                                          <p:stCondLst>
                                            <p:cond delay="0"/>
                                          </p:stCondLst>
                                        </p:cTn>
                                        <p:tgtEl>
                                          <p:spTgt spid="38"/>
                                        </p:tgtEl>
                                        <p:attrNameLst>
                                          <p:attrName>style.visibility</p:attrName>
                                        </p:attrNameLst>
                                      </p:cBhvr>
                                      <p:to>
                                        <p:strVal val="visible"/>
                                      </p:to>
                                    </p:set>
                                    <p:anim calcmode="lin" valueType="num">
                                      <p:cBhvr additive="base">
                                        <p:cTn id="27" dur="500" fill="hold"/>
                                        <p:tgtEl>
                                          <p:spTgt spid="38"/>
                                        </p:tgtEl>
                                        <p:attrNameLst>
                                          <p:attrName>ppt_x</p:attrName>
                                        </p:attrNameLst>
                                      </p:cBhvr>
                                      <p:tavLst>
                                        <p:tav tm="0">
                                          <p:val>
                                            <p:strVal val="1+#ppt_w/2"/>
                                          </p:val>
                                        </p:tav>
                                        <p:tav tm="100000">
                                          <p:val>
                                            <p:strVal val="#ppt_x"/>
                                          </p:val>
                                        </p:tav>
                                      </p:tavLst>
                                    </p:anim>
                                    <p:anim calcmode="lin" valueType="num">
                                      <p:cBhvr additive="base">
                                        <p:cTn id="28" dur="500" fill="hold"/>
                                        <p:tgtEl>
                                          <p:spTgt spid="38"/>
                                        </p:tgtEl>
                                        <p:attrNameLst>
                                          <p:attrName>ppt_y</p:attrName>
                                        </p:attrNameLst>
                                      </p:cBhvr>
                                      <p:tavLst>
                                        <p:tav tm="0">
                                          <p:val>
                                            <p:strVal val="#ppt_y"/>
                                          </p:val>
                                        </p:tav>
                                        <p:tav tm="100000">
                                          <p:val>
                                            <p:strVal val="#ppt_y"/>
                                          </p:val>
                                        </p:tav>
                                      </p:tavLst>
                                    </p:anim>
                                  </p:childTnLst>
                                </p:cTn>
                              </p:par>
                              <p:par>
                                <p:cTn id="29" presetID="2" presetClass="entr" presetSubtype="2" fill="hold" nodeType="with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additive="base">
                                        <p:cTn id="31" dur="500" fill="hold"/>
                                        <p:tgtEl>
                                          <p:spTgt spid="35"/>
                                        </p:tgtEl>
                                        <p:attrNameLst>
                                          <p:attrName>ppt_x</p:attrName>
                                        </p:attrNameLst>
                                      </p:cBhvr>
                                      <p:tavLst>
                                        <p:tav tm="0">
                                          <p:val>
                                            <p:strVal val="1+#ppt_w/2"/>
                                          </p:val>
                                        </p:tav>
                                        <p:tav tm="100000">
                                          <p:val>
                                            <p:strVal val="#ppt_x"/>
                                          </p:val>
                                        </p:tav>
                                      </p:tavLst>
                                    </p:anim>
                                    <p:anim calcmode="lin" valueType="num">
                                      <p:cBhvr additive="base">
                                        <p:cTn id="32" dur="500" fill="hold"/>
                                        <p:tgtEl>
                                          <p:spTgt spid="35"/>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39"/>
                                        </p:tgtEl>
                                        <p:attrNameLst>
                                          <p:attrName>style.visibility</p:attrName>
                                        </p:attrNameLst>
                                      </p:cBhvr>
                                      <p:to>
                                        <p:strVal val="visible"/>
                                      </p:to>
                                    </p:set>
                                    <p:anim calcmode="lin" valueType="num">
                                      <p:cBhvr additive="base">
                                        <p:cTn id="35" dur="500" fill="hold"/>
                                        <p:tgtEl>
                                          <p:spTgt spid="39"/>
                                        </p:tgtEl>
                                        <p:attrNameLst>
                                          <p:attrName>ppt_x</p:attrName>
                                        </p:attrNameLst>
                                      </p:cBhvr>
                                      <p:tavLst>
                                        <p:tav tm="0">
                                          <p:val>
                                            <p:strVal val="1+#ppt_w/2"/>
                                          </p:val>
                                        </p:tav>
                                        <p:tav tm="100000">
                                          <p:val>
                                            <p:strVal val="#ppt_x"/>
                                          </p:val>
                                        </p:tav>
                                      </p:tavLst>
                                    </p:anim>
                                    <p:anim calcmode="lin" valueType="num">
                                      <p:cBhvr additive="base">
                                        <p:cTn id="36" dur="500" fill="hold"/>
                                        <p:tgtEl>
                                          <p:spTgt spid="39"/>
                                        </p:tgtEl>
                                        <p:attrNameLst>
                                          <p:attrName>ppt_y</p:attrName>
                                        </p:attrNameLst>
                                      </p:cBhvr>
                                      <p:tavLst>
                                        <p:tav tm="0">
                                          <p:val>
                                            <p:strVal val="#ppt_y"/>
                                          </p:val>
                                        </p:tav>
                                        <p:tav tm="100000">
                                          <p:val>
                                            <p:strVal val="#ppt_y"/>
                                          </p:val>
                                        </p:tav>
                                      </p:tavLst>
                                    </p:anim>
                                  </p:childTnLst>
                                </p:cTn>
                              </p:par>
                              <p:par>
                                <p:cTn id="37" presetID="2" presetClass="entr" presetSubtype="2" fill="hold" nodeType="with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additive="base">
                                        <p:cTn id="39" dur="500" fill="hold"/>
                                        <p:tgtEl>
                                          <p:spTgt spid="13"/>
                                        </p:tgtEl>
                                        <p:attrNameLst>
                                          <p:attrName>ppt_x</p:attrName>
                                        </p:attrNameLst>
                                      </p:cBhvr>
                                      <p:tavLst>
                                        <p:tav tm="0">
                                          <p:val>
                                            <p:strVal val="1+#ppt_w/2"/>
                                          </p:val>
                                        </p:tav>
                                        <p:tav tm="100000">
                                          <p:val>
                                            <p:strVal val="#ppt_x"/>
                                          </p:val>
                                        </p:tav>
                                      </p:tavLst>
                                    </p:anim>
                                    <p:anim calcmode="lin" valueType="num">
                                      <p:cBhvr additive="base">
                                        <p:cTn id="40"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additive="base">
                                        <p:cTn id="45" dur="500" fill="hold"/>
                                        <p:tgtEl>
                                          <p:spTgt spid="45"/>
                                        </p:tgtEl>
                                        <p:attrNameLst>
                                          <p:attrName>ppt_x</p:attrName>
                                        </p:attrNameLst>
                                      </p:cBhvr>
                                      <p:tavLst>
                                        <p:tav tm="0">
                                          <p:val>
                                            <p:strVal val="#ppt_x"/>
                                          </p:val>
                                        </p:tav>
                                        <p:tav tm="100000">
                                          <p:val>
                                            <p:strVal val="#ppt_x"/>
                                          </p:val>
                                        </p:tav>
                                      </p:tavLst>
                                    </p:anim>
                                    <p:anim calcmode="lin" valueType="num">
                                      <p:cBhvr additive="base">
                                        <p:cTn id="46" dur="500" fill="hold"/>
                                        <p:tgtEl>
                                          <p:spTgt spid="45"/>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7"/>
                                        </p:tgtEl>
                                        <p:attrNameLst>
                                          <p:attrName>style.visibility</p:attrName>
                                        </p:attrNameLst>
                                      </p:cBhvr>
                                      <p:to>
                                        <p:strVal val="visible"/>
                                      </p:to>
                                    </p:set>
                                    <p:anim calcmode="lin" valueType="num">
                                      <p:cBhvr additive="base">
                                        <p:cTn id="49" dur="500" fill="hold"/>
                                        <p:tgtEl>
                                          <p:spTgt spid="7"/>
                                        </p:tgtEl>
                                        <p:attrNameLst>
                                          <p:attrName>ppt_x</p:attrName>
                                        </p:attrNameLst>
                                      </p:cBhvr>
                                      <p:tavLst>
                                        <p:tav tm="0">
                                          <p:val>
                                            <p:strVal val="#ppt_x"/>
                                          </p:val>
                                        </p:tav>
                                        <p:tav tm="100000">
                                          <p:val>
                                            <p:strVal val="#ppt_x"/>
                                          </p:val>
                                        </p:tav>
                                      </p:tavLst>
                                    </p:anim>
                                    <p:anim calcmode="lin" valueType="num">
                                      <p:cBhvr additive="base">
                                        <p:cTn id="5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5" presetClass="entr" presetSubtype="10" fill="hold" nodeType="click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checkerboard(across)">
                                      <p:cBhvr>
                                        <p:cTn id="55" dur="500"/>
                                        <p:tgtEl>
                                          <p:spTgt spid="37"/>
                                        </p:tgtEl>
                                      </p:cBhvr>
                                    </p:animEffect>
                                  </p:childTnLst>
                                </p:cTn>
                              </p:par>
                              <p:par>
                                <p:cTn id="56" presetID="5" presetClass="entr" presetSubtype="10" fill="hold" grpId="0" nodeType="withEffect">
                                  <p:stCondLst>
                                    <p:cond delay="0"/>
                                  </p:stCondLst>
                                  <p:childTnLst>
                                    <p:set>
                                      <p:cBhvr>
                                        <p:cTn id="57" dur="1" fill="hold">
                                          <p:stCondLst>
                                            <p:cond delay="0"/>
                                          </p:stCondLst>
                                        </p:cTn>
                                        <p:tgtEl>
                                          <p:spTgt spid="40"/>
                                        </p:tgtEl>
                                        <p:attrNameLst>
                                          <p:attrName>style.visibility</p:attrName>
                                        </p:attrNameLst>
                                      </p:cBhvr>
                                      <p:to>
                                        <p:strVal val="visible"/>
                                      </p:to>
                                    </p:set>
                                    <p:animEffect transition="in" filter="checkerboard(across)">
                                      <p:cBhvr>
                                        <p:cTn id="58" dur="500"/>
                                        <p:tgtEl>
                                          <p:spTgt spid="40"/>
                                        </p:tgtEl>
                                      </p:cBhvr>
                                    </p:animEffect>
                                  </p:childTnLst>
                                </p:cTn>
                              </p:par>
                            </p:childTnLst>
                          </p:cTn>
                        </p:par>
                      </p:childTnLst>
                    </p:cTn>
                  </p:par>
                  <p:par>
                    <p:cTn id="59" fill="hold">
                      <p:stCondLst>
                        <p:cond delay="indefinite"/>
                      </p:stCondLst>
                      <p:childTnLst>
                        <p:par>
                          <p:cTn id="60" fill="hold">
                            <p:stCondLst>
                              <p:cond delay="0"/>
                            </p:stCondLst>
                            <p:childTnLst>
                              <p:par>
                                <p:cTn id="61" presetID="2" presetClass="entr" presetSubtype="1" fill="hold" nodeType="clickEffect">
                                  <p:stCondLst>
                                    <p:cond delay="0"/>
                                  </p:stCondLst>
                                  <p:childTnLst>
                                    <p:set>
                                      <p:cBhvr>
                                        <p:cTn id="62" dur="1" fill="hold">
                                          <p:stCondLst>
                                            <p:cond delay="0"/>
                                          </p:stCondLst>
                                        </p:cTn>
                                        <p:tgtEl>
                                          <p:spTgt spid="46"/>
                                        </p:tgtEl>
                                        <p:attrNameLst>
                                          <p:attrName>style.visibility</p:attrName>
                                        </p:attrNameLst>
                                      </p:cBhvr>
                                      <p:to>
                                        <p:strVal val="visible"/>
                                      </p:to>
                                    </p:set>
                                    <p:anim calcmode="lin" valueType="num">
                                      <p:cBhvr additive="base">
                                        <p:cTn id="63" dur="500" fill="hold"/>
                                        <p:tgtEl>
                                          <p:spTgt spid="46"/>
                                        </p:tgtEl>
                                        <p:attrNameLst>
                                          <p:attrName>ppt_x</p:attrName>
                                        </p:attrNameLst>
                                      </p:cBhvr>
                                      <p:tavLst>
                                        <p:tav tm="0">
                                          <p:val>
                                            <p:strVal val="#ppt_x"/>
                                          </p:val>
                                        </p:tav>
                                        <p:tav tm="100000">
                                          <p:val>
                                            <p:strVal val="#ppt_x"/>
                                          </p:val>
                                        </p:tav>
                                      </p:tavLst>
                                    </p:anim>
                                    <p:anim calcmode="lin" valueType="num">
                                      <p:cBhvr additive="base">
                                        <p:cTn id="64" dur="500" fill="hold"/>
                                        <p:tgtEl>
                                          <p:spTgt spid="46"/>
                                        </p:tgtEl>
                                        <p:attrNameLst>
                                          <p:attrName>ppt_y</p:attrName>
                                        </p:attrNameLst>
                                      </p:cBhvr>
                                      <p:tavLst>
                                        <p:tav tm="0">
                                          <p:val>
                                            <p:strVal val="0-#ppt_h/2"/>
                                          </p:val>
                                        </p:tav>
                                        <p:tav tm="100000">
                                          <p:val>
                                            <p:strVal val="#ppt_y"/>
                                          </p:val>
                                        </p:tav>
                                      </p:tavLst>
                                    </p:anim>
                                  </p:childTnLst>
                                </p:cTn>
                              </p:par>
                              <p:par>
                                <p:cTn id="65" presetID="2" presetClass="entr" presetSubtype="1"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ppt_x"/>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38" grpId="0" animBg="1"/>
      <p:bldP spid="39" grpId="0" animBg="1"/>
      <p:bldP spid="40" grpId="0" animBg="1"/>
      <p:bldP spid="41" grpId="0" animBg="1"/>
      <p:bldP spid="4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标题 1"/>
          <p:cNvSpPr>
            <a:spLocks noGrp="1"/>
          </p:cNvSpPr>
          <p:nvPr>
            <p:ph type="title"/>
          </p:nvPr>
        </p:nvSpPr>
        <p:spPr/>
        <p:txBody>
          <a:bodyPr/>
          <a:lstStyle/>
          <a:p>
            <a:pPr eaLnBrk="1" hangingPunct="1"/>
            <a:r>
              <a:rPr lang="zh-CN" altLang="en-US" dirty="0" smtClean="0"/>
              <a:t>开放、完整的软件解决方案</a:t>
            </a:r>
          </a:p>
        </p:txBody>
      </p:sp>
      <p:sp>
        <p:nvSpPr>
          <p:cNvPr id="10243" name="内容占位符 2"/>
          <p:cNvSpPr>
            <a:spLocks noGrp="1"/>
          </p:cNvSpPr>
          <p:nvPr>
            <p:ph idx="1"/>
          </p:nvPr>
        </p:nvSpPr>
        <p:spPr>
          <a:xfrm>
            <a:off x="468313" y="1914527"/>
            <a:ext cx="8229600" cy="3943365"/>
          </a:xfrm>
        </p:spPr>
        <p:txBody>
          <a:bodyPr/>
          <a:lstStyle/>
          <a:p>
            <a:pPr eaLnBrk="1" hangingPunct="1">
              <a:lnSpc>
                <a:spcPct val="150000"/>
              </a:lnSpc>
            </a:pPr>
            <a:r>
              <a:rPr lang="zh-CN" altLang="en-US" sz="2000" b="1" dirty="0" smtClean="0">
                <a:solidFill>
                  <a:schemeClr val="accent1"/>
                </a:solidFill>
                <a:latin typeface="微软雅黑" pitchFamily="34" charset="-122"/>
                <a:ea typeface="微软雅黑" pitchFamily="34" charset="-122"/>
              </a:rPr>
              <a:t>兼容</a:t>
            </a:r>
            <a:r>
              <a:rPr lang="en-US" altLang="zh-CN" sz="2000" b="1" dirty="0" smtClean="0">
                <a:solidFill>
                  <a:schemeClr val="accent1"/>
                </a:solidFill>
                <a:latin typeface="微软雅黑" pitchFamily="34" charset="-122"/>
                <a:ea typeface="微软雅黑" pitchFamily="34" charset="-122"/>
              </a:rPr>
              <a:t>Linux</a:t>
            </a:r>
            <a:r>
              <a:rPr lang="zh-CN" altLang="en-US" sz="2000" b="1" dirty="0" smtClean="0">
                <a:solidFill>
                  <a:schemeClr val="accent1"/>
                </a:solidFill>
                <a:latin typeface="微软雅黑" pitchFamily="34" charset="-122"/>
                <a:ea typeface="微软雅黑" pitchFamily="34" charset="-122"/>
              </a:rPr>
              <a:t>下的各种网络接口之间的报文转发</a:t>
            </a:r>
            <a:endParaRPr lang="en-US" altLang="zh-CN" sz="2000" b="1" dirty="0" smtClean="0">
              <a:solidFill>
                <a:schemeClr val="accent1"/>
              </a:solidFill>
              <a:latin typeface="微软雅黑" pitchFamily="34" charset="-122"/>
              <a:ea typeface="微软雅黑" pitchFamily="34" charset="-122"/>
            </a:endParaRPr>
          </a:p>
          <a:p>
            <a:pPr eaLnBrk="1" hangingPunct="1">
              <a:lnSpc>
                <a:spcPct val="150000"/>
              </a:lnSpc>
              <a:buNone/>
            </a:pPr>
            <a:r>
              <a:rPr lang="en-US" altLang="zh-CN" sz="1800" dirty="0" smtClean="0">
                <a:latin typeface="微软雅黑" pitchFamily="34" charset="-122"/>
                <a:ea typeface="微软雅黑" pitchFamily="34" charset="-122"/>
              </a:rPr>
              <a:t>	</a:t>
            </a:r>
            <a:r>
              <a:rPr lang="zh-CN" altLang="en-US" sz="1800" dirty="0" smtClean="0">
                <a:latin typeface="微软雅黑" pitchFamily="34" charset="-122"/>
                <a:ea typeface="微软雅黑" pitchFamily="34" charset="-122"/>
              </a:rPr>
              <a:t>以太接口、</a:t>
            </a:r>
            <a:r>
              <a:rPr lang="en-US" altLang="zh-CN" sz="1800" dirty="0" smtClean="0">
                <a:latin typeface="微软雅黑" pitchFamily="34" charset="-122"/>
                <a:ea typeface="微软雅黑" pitchFamily="34" charset="-122"/>
              </a:rPr>
              <a:t>VLAN</a:t>
            </a:r>
            <a:r>
              <a:rPr lang="zh-CN" altLang="en-US" sz="1800" dirty="0" smtClean="0">
                <a:latin typeface="微软雅黑" pitchFamily="34" charset="-122"/>
                <a:ea typeface="微软雅黑" pitchFamily="34" charset="-122"/>
              </a:rPr>
              <a:t>接口、</a:t>
            </a:r>
            <a:r>
              <a:rPr lang="en-US" altLang="zh-CN" sz="1800" dirty="0" smtClean="0">
                <a:latin typeface="微软雅黑" pitchFamily="34" charset="-122"/>
                <a:ea typeface="微软雅黑" pitchFamily="34" charset="-122"/>
              </a:rPr>
              <a:t>Bridge</a:t>
            </a:r>
            <a:r>
              <a:rPr lang="zh-CN" altLang="en-US" sz="1800" dirty="0" smtClean="0">
                <a:latin typeface="微软雅黑" pitchFamily="34" charset="-122"/>
                <a:ea typeface="微软雅黑" pitchFamily="34" charset="-122"/>
              </a:rPr>
              <a:t>桥接口、</a:t>
            </a:r>
            <a:r>
              <a:rPr lang="en-US" altLang="zh-CN" sz="1800" dirty="0" smtClean="0">
                <a:latin typeface="微软雅黑" pitchFamily="34" charset="-122"/>
                <a:ea typeface="微软雅黑" pitchFamily="34" charset="-122"/>
              </a:rPr>
              <a:t>PPPOE</a:t>
            </a:r>
            <a:r>
              <a:rPr lang="zh-CN" altLang="en-US" sz="1800" dirty="0" smtClean="0">
                <a:latin typeface="微软雅黑" pitchFamily="34" charset="-122"/>
                <a:ea typeface="微软雅黑" pitchFamily="34" charset="-122"/>
              </a:rPr>
              <a:t>拨号接口。</a:t>
            </a:r>
            <a:endParaRPr lang="en-US" altLang="zh-CN" sz="1800" dirty="0" smtClean="0">
              <a:latin typeface="微软雅黑" pitchFamily="34" charset="-122"/>
              <a:ea typeface="微软雅黑" pitchFamily="34" charset="-122"/>
            </a:endParaRPr>
          </a:p>
          <a:p>
            <a:pPr eaLnBrk="1" hangingPunct="1">
              <a:lnSpc>
                <a:spcPct val="150000"/>
              </a:lnSpc>
            </a:pPr>
            <a:r>
              <a:rPr lang="zh-CN" altLang="en-US" sz="2000" b="1" dirty="0" smtClean="0">
                <a:solidFill>
                  <a:schemeClr val="accent1"/>
                </a:solidFill>
                <a:latin typeface="微软雅黑" pitchFamily="34" charset="-122"/>
                <a:ea typeface="微软雅黑" pitchFamily="34" charset="-122"/>
              </a:rPr>
              <a:t>兼容</a:t>
            </a:r>
            <a:r>
              <a:rPr lang="en-US" altLang="zh-CN" sz="2000" b="1" dirty="0" smtClean="0">
                <a:solidFill>
                  <a:schemeClr val="accent1"/>
                </a:solidFill>
                <a:latin typeface="微软雅黑" pitchFamily="34" charset="-122"/>
                <a:ea typeface="微软雅黑" pitchFamily="34" charset="-122"/>
              </a:rPr>
              <a:t>Linux</a:t>
            </a:r>
            <a:r>
              <a:rPr lang="zh-CN" altLang="en-US" sz="2000" b="1" dirty="0" smtClean="0">
                <a:solidFill>
                  <a:schemeClr val="accent1"/>
                </a:solidFill>
                <a:latin typeface="微软雅黑" pitchFamily="34" charset="-122"/>
                <a:ea typeface="微软雅黑" pitchFamily="34" charset="-122"/>
              </a:rPr>
              <a:t>下路由和</a:t>
            </a:r>
            <a:r>
              <a:rPr lang="en-US" altLang="zh-CN" sz="2000" b="1" dirty="0" smtClean="0">
                <a:solidFill>
                  <a:schemeClr val="accent1"/>
                </a:solidFill>
                <a:latin typeface="微软雅黑" pitchFamily="34" charset="-122"/>
                <a:ea typeface="微软雅黑" pitchFamily="34" charset="-122"/>
              </a:rPr>
              <a:t>NAT</a:t>
            </a:r>
            <a:r>
              <a:rPr lang="zh-CN" altLang="en-US" sz="2000" b="1" dirty="0" smtClean="0">
                <a:solidFill>
                  <a:schemeClr val="accent1"/>
                </a:solidFill>
                <a:latin typeface="微软雅黑" pitchFamily="34" charset="-122"/>
                <a:ea typeface="微软雅黑" pitchFamily="34" charset="-122"/>
              </a:rPr>
              <a:t>功能</a:t>
            </a:r>
            <a:endParaRPr lang="en-US" altLang="zh-CN" sz="2000" b="1" dirty="0" smtClean="0">
              <a:solidFill>
                <a:schemeClr val="accent1"/>
              </a:solidFill>
              <a:latin typeface="微软雅黑" pitchFamily="34" charset="-122"/>
              <a:ea typeface="微软雅黑" pitchFamily="34" charset="-122"/>
            </a:endParaRPr>
          </a:p>
          <a:p>
            <a:pPr eaLnBrk="1" hangingPunct="1">
              <a:lnSpc>
                <a:spcPct val="150000"/>
              </a:lnSpc>
              <a:buNone/>
            </a:pPr>
            <a:r>
              <a:rPr lang="en-US" altLang="zh-CN" sz="1800" dirty="0" smtClean="0">
                <a:latin typeface="微软雅黑" pitchFamily="34" charset="-122"/>
                <a:ea typeface="微软雅黑" pitchFamily="34" charset="-122"/>
              </a:rPr>
              <a:t>	</a:t>
            </a:r>
            <a:r>
              <a:rPr lang="zh-CN" altLang="en-US" sz="1800" dirty="0" smtClean="0">
                <a:latin typeface="微软雅黑" pitchFamily="34" charset="-122"/>
                <a:ea typeface="微软雅黑" pitchFamily="34" charset="-122"/>
              </a:rPr>
              <a:t>全面支持</a:t>
            </a:r>
            <a:r>
              <a:rPr lang="en-US" altLang="zh-CN" sz="1800" dirty="0" smtClean="0">
                <a:latin typeface="微软雅黑" pitchFamily="34" charset="-122"/>
                <a:ea typeface="微软雅黑" pitchFamily="34" charset="-122"/>
              </a:rPr>
              <a:t>Linux</a:t>
            </a:r>
            <a:r>
              <a:rPr lang="zh-CN" altLang="en-US" sz="1800" dirty="0" smtClean="0">
                <a:latin typeface="微软雅黑" pitchFamily="34" charset="-122"/>
                <a:ea typeface="微软雅黑" pitchFamily="34" charset="-122"/>
              </a:rPr>
              <a:t>下静态路由，高级路由等，</a:t>
            </a:r>
            <a:r>
              <a:rPr lang="zh-CN" altLang="en-US" sz="1800" dirty="0" smtClean="0">
                <a:latin typeface="微软雅黑" pitchFamily="34" charset="-122"/>
                <a:ea typeface="微软雅黑" pitchFamily="34" charset="-122"/>
              </a:rPr>
              <a:t>支持一对一</a:t>
            </a:r>
            <a:r>
              <a:rPr lang="zh-CN" altLang="en-US" sz="1800" dirty="0" smtClean="0">
                <a:latin typeface="微软雅黑" pitchFamily="34" charset="-122"/>
                <a:ea typeface="微软雅黑" pitchFamily="34" charset="-122"/>
              </a:rPr>
              <a:t>、多对一、多对多</a:t>
            </a:r>
            <a:r>
              <a:rPr lang="en-US" altLang="zh-CN" sz="1800" dirty="0" smtClean="0">
                <a:latin typeface="微软雅黑" pitchFamily="34" charset="-122"/>
                <a:ea typeface="微软雅黑" pitchFamily="34" charset="-122"/>
              </a:rPr>
              <a:t>NAT</a:t>
            </a:r>
            <a:r>
              <a:rPr lang="zh-CN" altLang="en-US" sz="1800" dirty="0" smtClean="0">
                <a:latin typeface="微软雅黑" pitchFamily="34" charset="-122"/>
                <a:ea typeface="微软雅黑" pitchFamily="34" charset="-122"/>
              </a:rPr>
              <a:t>转换。</a:t>
            </a:r>
            <a:endParaRPr lang="en-US" altLang="zh-CN" sz="1800" dirty="0" smtClean="0">
              <a:latin typeface="微软雅黑" pitchFamily="34" charset="-122"/>
              <a:ea typeface="微软雅黑" pitchFamily="34" charset="-122"/>
            </a:endParaRPr>
          </a:p>
          <a:p>
            <a:pPr eaLnBrk="1" hangingPunct="1">
              <a:lnSpc>
                <a:spcPct val="150000"/>
              </a:lnSpc>
            </a:pPr>
            <a:r>
              <a:rPr lang="zh-CN" altLang="en-US" sz="2000" b="1" dirty="0" smtClean="0">
                <a:solidFill>
                  <a:schemeClr val="accent1"/>
                </a:solidFill>
                <a:latin typeface="微软雅黑" pitchFamily="34" charset="-122"/>
                <a:ea typeface="微软雅黑" pitchFamily="34" charset="-122"/>
              </a:rPr>
              <a:t>兼容</a:t>
            </a:r>
            <a:r>
              <a:rPr lang="en-US" altLang="zh-CN" sz="2000" b="1" dirty="0" smtClean="0">
                <a:solidFill>
                  <a:schemeClr val="accent1"/>
                </a:solidFill>
                <a:latin typeface="微软雅黑" pitchFamily="34" charset="-122"/>
                <a:ea typeface="微软雅黑" pitchFamily="34" charset="-122"/>
              </a:rPr>
              <a:t>Linux</a:t>
            </a:r>
            <a:r>
              <a:rPr lang="zh-CN" altLang="en-US" sz="2000" b="1" dirty="0" smtClean="0">
                <a:solidFill>
                  <a:schemeClr val="accent1"/>
                </a:solidFill>
                <a:latin typeface="微软雅黑" pitchFamily="34" charset="-122"/>
                <a:ea typeface="微软雅黑" pitchFamily="34" charset="-122"/>
              </a:rPr>
              <a:t>下</a:t>
            </a:r>
            <a:r>
              <a:rPr lang="en-US" altLang="zh-CN" sz="2000" b="1" dirty="0" err="1" smtClean="0">
                <a:solidFill>
                  <a:schemeClr val="accent1"/>
                </a:solidFill>
                <a:latin typeface="微软雅黑" pitchFamily="34" charset="-122"/>
                <a:ea typeface="微软雅黑" pitchFamily="34" charset="-122"/>
              </a:rPr>
              <a:t>Netfilter</a:t>
            </a:r>
            <a:r>
              <a:rPr lang="zh-CN" altLang="en-US" sz="2000" b="1" dirty="0" smtClean="0">
                <a:solidFill>
                  <a:schemeClr val="accent1"/>
                </a:solidFill>
                <a:latin typeface="微软雅黑" pitchFamily="34" charset="-122"/>
                <a:ea typeface="微软雅黑" pitchFamily="34" charset="-122"/>
              </a:rPr>
              <a:t>架构</a:t>
            </a:r>
            <a:endParaRPr lang="en-US" altLang="zh-CN" sz="2000" b="1" dirty="0" smtClean="0">
              <a:solidFill>
                <a:schemeClr val="accent1"/>
              </a:solidFill>
              <a:latin typeface="微软雅黑" pitchFamily="34" charset="-122"/>
              <a:ea typeface="微软雅黑" pitchFamily="34" charset="-122"/>
            </a:endParaRPr>
          </a:p>
          <a:p>
            <a:pPr eaLnBrk="1" hangingPunct="1">
              <a:lnSpc>
                <a:spcPct val="150000"/>
              </a:lnSpc>
              <a:buNone/>
            </a:pPr>
            <a:r>
              <a:rPr lang="en-US" altLang="zh-CN" sz="1800" dirty="0" smtClean="0">
                <a:latin typeface="微软雅黑" pitchFamily="34" charset="-122"/>
                <a:ea typeface="微软雅黑" pitchFamily="34" charset="-122"/>
              </a:rPr>
              <a:t>	</a:t>
            </a:r>
            <a:r>
              <a:rPr lang="zh-CN" altLang="en-US" sz="1800" dirty="0" smtClean="0">
                <a:latin typeface="微软雅黑" pitchFamily="34" charset="-122"/>
                <a:ea typeface="微软雅黑" pitchFamily="34" charset="-122"/>
              </a:rPr>
              <a:t>支持</a:t>
            </a:r>
            <a:r>
              <a:rPr lang="en-US" altLang="zh-CN" sz="1800" dirty="0" err="1" smtClean="0">
                <a:latin typeface="微软雅黑" pitchFamily="34" charset="-122"/>
                <a:ea typeface="微软雅黑" pitchFamily="34" charset="-122"/>
              </a:rPr>
              <a:t>Netfilter</a:t>
            </a:r>
            <a:r>
              <a:rPr lang="zh-CN" altLang="en-US" sz="1800" dirty="0" smtClean="0">
                <a:latin typeface="微软雅黑" pitchFamily="34" charset="-122"/>
                <a:ea typeface="微软雅黑" pitchFamily="34" charset="-122"/>
              </a:rPr>
              <a:t>下</a:t>
            </a:r>
            <a:r>
              <a:rPr lang="zh-CN" altLang="en-US" sz="1800" dirty="0" smtClean="0">
                <a:latin typeface="微软雅黑" pitchFamily="34" charset="-122"/>
                <a:ea typeface="微软雅黑" pitchFamily="34" charset="-122"/>
              </a:rPr>
              <a:t>各种的匹配</a:t>
            </a:r>
            <a:r>
              <a:rPr lang="zh-CN" altLang="en-US" sz="1800" dirty="0" smtClean="0">
                <a:latin typeface="微软雅黑" pitchFamily="34" charset="-122"/>
                <a:ea typeface="微软雅黑" pitchFamily="34" charset="-122"/>
              </a:rPr>
              <a:t>和策略模块，支持</a:t>
            </a:r>
            <a:r>
              <a:rPr lang="en-US" altLang="zh-CN" sz="1800" dirty="0" err="1" smtClean="0">
                <a:latin typeface="微软雅黑" pitchFamily="34" charset="-122"/>
                <a:ea typeface="微软雅黑" pitchFamily="34" charset="-122"/>
              </a:rPr>
              <a:t>Netfilter</a:t>
            </a:r>
            <a:r>
              <a:rPr lang="en-US" altLang="zh-CN" sz="1800" dirty="0" smtClean="0">
                <a:latin typeface="微软雅黑" pitchFamily="34" charset="-122"/>
                <a:ea typeface="微软雅黑" pitchFamily="34" charset="-122"/>
              </a:rPr>
              <a:t>  </a:t>
            </a:r>
            <a:r>
              <a:rPr lang="en-US" altLang="zh-CN" sz="1800" dirty="0" err="1" smtClean="0">
                <a:latin typeface="微软雅黑" pitchFamily="34" charset="-122"/>
                <a:ea typeface="微软雅黑" pitchFamily="34" charset="-122"/>
              </a:rPr>
              <a:t>Conntrack</a:t>
            </a:r>
            <a:r>
              <a:rPr lang="zh-CN" altLang="en-US" sz="1800" dirty="0" smtClean="0">
                <a:latin typeface="微软雅黑" pitchFamily="34" charset="-122"/>
                <a:ea typeface="微软雅黑" pitchFamily="34" charset="-122"/>
              </a:rPr>
              <a:t>状态跟踪机制，支持动态端口协议跟踪。</a:t>
            </a:r>
            <a:endParaRPr lang="en-US" altLang="zh-CN" sz="1800" dirty="0" smtClean="0">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标题 1"/>
          <p:cNvSpPr>
            <a:spLocks noGrp="1"/>
          </p:cNvSpPr>
          <p:nvPr>
            <p:ph type="title"/>
          </p:nvPr>
        </p:nvSpPr>
        <p:spPr>
          <a:xfrm>
            <a:off x="457200" y="504825"/>
            <a:ext cx="8472518" cy="990600"/>
          </a:xfrm>
        </p:spPr>
        <p:txBody>
          <a:bodyPr/>
          <a:lstStyle/>
          <a:p>
            <a:pPr eaLnBrk="1" hangingPunct="1"/>
            <a:r>
              <a:rPr lang="zh-CN" altLang="en-US" dirty="0" smtClean="0"/>
              <a:t>对网络流量处理应用提供基础软件支持</a:t>
            </a:r>
          </a:p>
        </p:txBody>
      </p:sp>
      <p:sp>
        <p:nvSpPr>
          <p:cNvPr id="10243" name="内容占位符 2"/>
          <p:cNvSpPr>
            <a:spLocks noGrp="1"/>
          </p:cNvSpPr>
          <p:nvPr>
            <p:ph idx="1"/>
          </p:nvPr>
        </p:nvSpPr>
        <p:spPr>
          <a:xfrm>
            <a:off x="468313" y="1714488"/>
            <a:ext cx="8229600" cy="4300555"/>
          </a:xfrm>
        </p:spPr>
        <p:txBody>
          <a:bodyPr/>
          <a:lstStyle/>
          <a:p>
            <a:pPr eaLnBrk="1" hangingPunct="1">
              <a:lnSpc>
                <a:spcPct val="150000"/>
              </a:lnSpc>
            </a:pPr>
            <a:r>
              <a:rPr lang="zh-CN" altLang="en-US" sz="2000" b="1" dirty="0" smtClean="0">
                <a:solidFill>
                  <a:schemeClr val="accent1"/>
                </a:solidFill>
                <a:latin typeface="微软雅黑" pitchFamily="34" charset="-122"/>
                <a:ea typeface="微软雅黑" pitchFamily="34" charset="-122"/>
              </a:rPr>
              <a:t>提供报文镜像</a:t>
            </a:r>
            <a:endParaRPr lang="en-US" altLang="zh-CN" sz="2000" b="1" dirty="0" smtClean="0">
              <a:solidFill>
                <a:schemeClr val="accent1"/>
              </a:solidFill>
              <a:latin typeface="微软雅黑" pitchFamily="34" charset="-122"/>
              <a:ea typeface="微软雅黑" pitchFamily="34" charset="-122"/>
            </a:endParaRPr>
          </a:p>
          <a:p>
            <a:pPr eaLnBrk="1" hangingPunct="1">
              <a:lnSpc>
                <a:spcPct val="150000"/>
              </a:lnSpc>
              <a:buNone/>
            </a:pPr>
            <a:r>
              <a:rPr lang="en-US" altLang="zh-CN" sz="1800" dirty="0" smtClean="0">
                <a:latin typeface="微软雅黑" pitchFamily="34" charset="-122"/>
                <a:ea typeface="微软雅黑" pitchFamily="34" charset="-122"/>
              </a:rPr>
              <a:t>	</a:t>
            </a:r>
            <a:r>
              <a:rPr lang="zh-CN" altLang="en-US" sz="1800" dirty="0" smtClean="0">
                <a:latin typeface="微软雅黑" pitchFamily="34" charset="-122"/>
                <a:ea typeface="微软雅黑" pitchFamily="34" charset="-122"/>
              </a:rPr>
              <a:t>报文</a:t>
            </a:r>
            <a:r>
              <a:rPr lang="zh-CN" altLang="en-US" sz="1800" dirty="0" smtClean="0">
                <a:latin typeface="微软雅黑" pitchFamily="34" charset="-122"/>
                <a:ea typeface="微软雅黑" pitchFamily="34" charset="-122"/>
              </a:rPr>
              <a:t>在数据</a:t>
            </a:r>
            <a:r>
              <a:rPr lang="zh-CN" altLang="en-US" sz="1800" dirty="0" smtClean="0">
                <a:latin typeface="微软雅黑" pitchFamily="34" charset="-122"/>
                <a:ea typeface="微软雅黑" pitchFamily="34" charset="-122"/>
              </a:rPr>
              <a:t>平面的快速路径进行转发</a:t>
            </a:r>
            <a:r>
              <a:rPr lang="zh-CN" altLang="en-US" sz="1800" dirty="0" smtClean="0">
                <a:latin typeface="微软雅黑" pitchFamily="34" charset="-122"/>
                <a:ea typeface="微软雅黑" pitchFamily="34" charset="-122"/>
              </a:rPr>
              <a:t>的同时，可以根据控制</a:t>
            </a:r>
            <a:r>
              <a:rPr lang="zh-CN" altLang="en-US" sz="1800" dirty="0" smtClean="0">
                <a:latin typeface="微软雅黑" pitchFamily="34" charset="-122"/>
                <a:ea typeface="微软雅黑" pitchFamily="34" charset="-122"/>
              </a:rPr>
              <a:t>平面预设的策略将报文同时镜像到控制平面进行数据分析</a:t>
            </a:r>
            <a:r>
              <a:rPr lang="zh-CN" altLang="en-US" sz="1800" dirty="0" smtClean="0">
                <a:latin typeface="微软雅黑" pitchFamily="34" charset="-122"/>
                <a:ea typeface="微软雅黑" pitchFamily="34" charset="-122"/>
              </a:rPr>
              <a:t>工作</a:t>
            </a:r>
            <a:endParaRPr lang="en-US" altLang="zh-CN" sz="1800" dirty="0" smtClean="0">
              <a:latin typeface="微软雅黑" pitchFamily="34" charset="-122"/>
              <a:ea typeface="微软雅黑" pitchFamily="34" charset="-122"/>
            </a:endParaRPr>
          </a:p>
          <a:p>
            <a:pPr eaLnBrk="1" hangingPunct="1">
              <a:lnSpc>
                <a:spcPct val="150000"/>
              </a:lnSpc>
            </a:pPr>
            <a:r>
              <a:rPr lang="zh-CN" altLang="en-US" sz="2000" b="1" dirty="0" smtClean="0">
                <a:solidFill>
                  <a:schemeClr val="accent1"/>
                </a:solidFill>
                <a:latin typeface="微软雅黑" pitchFamily="34" charset="-122"/>
                <a:ea typeface="微软雅黑" pitchFamily="34" charset="-122"/>
              </a:rPr>
              <a:t>提供报文统计</a:t>
            </a:r>
            <a:endParaRPr lang="en-US" altLang="zh-CN" sz="2000" b="1" dirty="0" smtClean="0">
              <a:solidFill>
                <a:schemeClr val="accent1"/>
              </a:solidFill>
              <a:latin typeface="微软雅黑" pitchFamily="34" charset="-122"/>
              <a:ea typeface="微软雅黑" pitchFamily="34" charset="-122"/>
            </a:endParaRPr>
          </a:p>
          <a:p>
            <a:pPr eaLnBrk="1" hangingPunct="1">
              <a:lnSpc>
                <a:spcPct val="150000"/>
              </a:lnSpc>
              <a:buNone/>
            </a:pPr>
            <a:r>
              <a:rPr lang="en-US" altLang="zh-CN" sz="1800" dirty="0" smtClean="0">
                <a:latin typeface="微软雅黑" pitchFamily="34" charset="-122"/>
                <a:ea typeface="微软雅黑" pitchFamily="34" charset="-122"/>
              </a:rPr>
              <a:t>	</a:t>
            </a:r>
            <a:r>
              <a:rPr lang="zh-CN" altLang="en-US" sz="1800" dirty="0" smtClean="0">
                <a:latin typeface="微软雅黑" pitchFamily="34" charset="-122"/>
                <a:ea typeface="微软雅黑" pitchFamily="34" charset="-122"/>
              </a:rPr>
              <a:t>数据平面的快速路径进行报文转发时还可以对</a:t>
            </a:r>
            <a:r>
              <a:rPr lang="zh-CN" altLang="en-US" sz="1800" dirty="0" smtClean="0">
                <a:latin typeface="微软雅黑" pitchFamily="34" charset="-122"/>
                <a:ea typeface="微软雅黑" pitchFamily="34" charset="-122"/>
              </a:rPr>
              <a:t>连接</a:t>
            </a:r>
            <a:r>
              <a:rPr lang="zh-CN" altLang="en-US" sz="1800" dirty="0" smtClean="0">
                <a:latin typeface="微软雅黑" pitchFamily="34" charset="-122"/>
                <a:ea typeface="微软雅黑" pitchFamily="34" charset="-122"/>
              </a:rPr>
              <a:t>进行统计，</a:t>
            </a:r>
            <a:r>
              <a:rPr lang="zh-CN" altLang="en-US" sz="1800" dirty="0" smtClean="0">
                <a:latin typeface="微软雅黑" pitchFamily="34" charset="-122"/>
                <a:ea typeface="微软雅黑" pitchFamily="34" charset="-122"/>
              </a:rPr>
              <a:t>记录下</a:t>
            </a:r>
            <a:r>
              <a:rPr lang="zh-CN" altLang="en-US" sz="1800" dirty="0" smtClean="0">
                <a:latin typeface="微软雅黑" pitchFamily="34" charset="-122"/>
                <a:ea typeface="微软雅黑" pitchFamily="34" charset="-122"/>
              </a:rPr>
              <a:t>通过的报文</a:t>
            </a:r>
            <a:r>
              <a:rPr lang="zh-CN" altLang="en-US" sz="1800" dirty="0" smtClean="0">
                <a:latin typeface="微软雅黑" pitchFamily="34" charset="-122"/>
                <a:ea typeface="微软雅黑" pitchFamily="34" charset="-122"/>
              </a:rPr>
              <a:t>数量</a:t>
            </a:r>
            <a:r>
              <a:rPr lang="zh-CN" altLang="en-US" sz="1800" dirty="0" smtClean="0">
                <a:latin typeface="微软雅黑" pitchFamily="34" charset="-122"/>
                <a:ea typeface="微软雅黑" pitchFamily="34" charset="-122"/>
              </a:rPr>
              <a:t>和报文大小保存到会话表项，然后定时将信息同步</a:t>
            </a:r>
            <a:r>
              <a:rPr lang="zh-CN" altLang="en-US" sz="1800" dirty="0" smtClean="0">
                <a:latin typeface="微软雅黑" pitchFamily="34" charset="-122"/>
                <a:ea typeface="微软雅黑" pitchFamily="34" charset="-122"/>
              </a:rPr>
              <a:t>给</a:t>
            </a:r>
            <a:r>
              <a:rPr lang="zh-CN" altLang="en-US" sz="1800" dirty="0" smtClean="0">
                <a:latin typeface="微软雅黑" pitchFamily="34" charset="-122"/>
                <a:ea typeface="微软雅黑" pitchFamily="34" charset="-122"/>
              </a:rPr>
              <a:t>控制平面进行流量统计和流量分析</a:t>
            </a:r>
            <a:r>
              <a:rPr lang="zh-CN" altLang="en-US" sz="1800" dirty="0" smtClean="0">
                <a:latin typeface="微软雅黑" pitchFamily="34" charset="-122"/>
                <a:ea typeface="微软雅黑" pitchFamily="34" charset="-122"/>
              </a:rPr>
              <a:t>工作。</a:t>
            </a:r>
            <a:endParaRPr lang="en-US" altLang="zh-CN" sz="1800" dirty="0" smtClean="0">
              <a:latin typeface="微软雅黑" pitchFamily="34" charset="-122"/>
              <a:ea typeface="微软雅黑" pitchFamily="34" charset="-122"/>
            </a:endParaRPr>
          </a:p>
          <a:p>
            <a:pPr eaLnBrk="1" hangingPunct="1">
              <a:lnSpc>
                <a:spcPct val="150000"/>
              </a:lnSpc>
            </a:pPr>
            <a:r>
              <a:rPr lang="zh-CN" altLang="en-US" sz="2000" b="1" dirty="0" smtClean="0">
                <a:solidFill>
                  <a:schemeClr val="accent1"/>
                </a:solidFill>
                <a:latin typeface="微软雅黑" pitchFamily="34" charset="-122"/>
                <a:ea typeface="微软雅黑" pitchFamily="34" charset="-122"/>
              </a:rPr>
              <a:t>提供</a:t>
            </a:r>
            <a:r>
              <a:rPr lang="en-US" altLang="zh-CN" sz="2000" b="1" dirty="0" smtClean="0">
                <a:solidFill>
                  <a:schemeClr val="accent1"/>
                </a:solidFill>
                <a:latin typeface="微软雅黑" pitchFamily="34" charset="-122"/>
                <a:ea typeface="微软雅黑" pitchFamily="34" charset="-122"/>
              </a:rPr>
              <a:t>QOS</a:t>
            </a:r>
            <a:r>
              <a:rPr lang="zh-CN" altLang="en-US" sz="2000" b="1" dirty="0" smtClean="0">
                <a:solidFill>
                  <a:schemeClr val="accent1"/>
                </a:solidFill>
                <a:latin typeface="微软雅黑" pitchFamily="34" charset="-122"/>
                <a:ea typeface="微软雅黑" pitchFamily="34" charset="-122"/>
              </a:rPr>
              <a:t>带宽管理支持</a:t>
            </a:r>
            <a:endParaRPr lang="en-US" altLang="zh-CN" sz="2000" b="1" dirty="0" smtClean="0">
              <a:solidFill>
                <a:schemeClr val="accent1"/>
              </a:solidFill>
              <a:latin typeface="微软雅黑" pitchFamily="34" charset="-122"/>
              <a:ea typeface="微软雅黑" pitchFamily="34" charset="-122"/>
            </a:endParaRPr>
          </a:p>
          <a:p>
            <a:pPr eaLnBrk="1" hangingPunct="1">
              <a:lnSpc>
                <a:spcPct val="150000"/>
              </a:lnSpc>
              <a:buNone/>
            </a:pPr>
            <a:r>
              <a:rPr lang="en-US" altLang="zh-CN" sz="1800" dirty="0" smtClean="0">
                <a:latin typeface="微软雅黑" pitchFamily="34" charset="-122"/>
                <a:ea typeface="微软雅黑" pitchFamily="34" charset="-122"/>
              </a:rPr>
              <a:t>	</a:t>
            </a:r>
            <a:r>
              <a:rPr lang="zh-CN" altLang="en-US" sz="1800" dirty="0" smtClean="0">
                <a:latin typeface="微软雅黑" pitchFamily="34" charset="-122"/>
                <a:ea typeface="微软雅黑" pitchFamily="34" charset="-122"/>
              </a:rPr>
              <a:t>支持</a:t>
            </a:r>
            <a:r>
              <a:rPr lang="en-US" altLang="zh-CN" sz="1800" dirty="0" smtClean="0">
                <a:latin typeface="微软雅黑" pitchFamily="34" charset="-122"/>
                <a:ea typeface="微软雅黑" pitchFamily="34" charset="-122"/>
              </a:rPr>
              <a:t>Linux</a:t>
            </a:r>
            <a:r>
              <a:rPr lang="zh-CN" altLang="en-US" sz="1800" dirty="0" smtClean="0">
                <a:latin typeface="微软雅黑" pitchFamily="34" charset="-122"/>
                <a:ea typeface="微软雅黑" pitchFamily="34" charset="-122"/>
              </a:rPr>
              <a:t>系统</a:t>
            </a:r>
            <a:r>
              <a:rPr lang="zh-CN" altLang="en-US" sz="1800" dirty="0" smtClean="0">
                <a:latin typeface="微软雅黑" pitchFamily="34" charset="-122"/>
                <a:ea typeface="微软雅黑" pitchFamily="34" charset="-122"/>
              </a:rPr>
              <a:t>开</a:t>
            </a:r>
            <a:r>
              <a:rPr lang="zh-CN" altLang="en-US" sz="1800" dirty="0" smtClean="0">
                <a:latin typeface="微软雅黑" pitchFamily="34" charset="-122"/>
                <a:ea typeface="微软雅黑" pitchFamily="34" charset="-122"/>
              </a:rPr>
              <a:t>源</a:t>
            </a:r>
            <a:r>
              <a:rPr lang="en-US" altLang="zh-CN" sz="1800" dirty="0" smtClean="0">
                <a:latin typeface="微软雅黑" pitchFamily="34" charset="-122"/>
                <a:ea typeface="微软雅黑" pitchFamily="34" charset="-122"/>
              </a:rPr>
              <a:t>QOS</a:t>
            </a:r>
            <a:r>
              <a:rPr lang="zh-CN" altLang="en-US" sz="1800" dirty="0" smtClean="0">
                <a:latin typeface="微软雅黑" pitchFamily="34" charset="-122"/>
                <a:ea typeface="微软雅黑" pitchFamily="34" charset="-122"/>
              </a:rPr>
              <a:t>工具，</a:t>
            </a:r>
            <a:r>
              <a:rPr lang="zh-CN" altLang="en-US" sz="1800" dirty="0" smtClean="0">
                <a:latin typeface="微软雅黑" pitchFamily="34" charset="-122"/>
                <a:ea typeface="微软雅黑" pitchFamily="34" charset="-122"/>
              </a:rPr>
              <a:t>在数据</a:t>
            </a:r>
            <a:r>
              <a:rPr lang="zh-CN" altLang="en-US" sz="1800" dirty="0" smtClean="0">
                <a:latin typeface="微软雅黑" pitchFamily="34" charset="-122"/>
                <a:ea typeface="微软雅黑" pitchFamily="34" charset="-122"/>
              </a:rPr>
              <a:t>平面转发报文同时可以对其进行</a:t>
            </a:r>
            <a:r>
              <a:rPr lang="zh-CN" altLang="en-US" sz="1800" dirty="0" smtClean="0">
                <a:latin typeface="微软雅黑" pitchFamily="34" charset="-122"/>
                <a:ea typeface="微软雅黑" pitchFamily="34" charset="-122"/>
              </a:rPr>
              <a:t>细粒度的</a:t>
            </a:r>
            <a:r>
              <a:rPr lang="en-US" altLang="zh-CN" sz="1800" dirty="0" smtClean="0">
                <a:latin typeface="微软雅黑" pitchFamily="34" charset="-122"/>
                <a:ea typeface="微软雅黑" pitchFamily="34" charset="-122"/>
              </a:rPr>
              <a:t>QOS</a:t>
            </a:r>
            <a:r>
              <a:rPr lang="zh-CN" altLang="en-US" sz="1800" dirty="0" smtClean="0">
                <a:latin typeface="微软雅黑" pitchFamily="34" charset="-122"/>
                <a:ea typeface="微软雅黑" pitchFamily="34" charset="-122"/>
              </a:rPr>
              <a:t>带宽管理控制。</a:t>
            </a:r>
            <a:endParaRPr lang="en-US" altLang="zh-CN" sz="1800" dirty="0" smtClean="0">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安全产品方案选型</a:t>
            </a:r>
            <a:endParaRPr lang="zh-CN" altLang="en-US" dirty="0"/>
          </a:p>
        </p:txBody>
      </p:sp>
      <p:graphicFrame>
        <p:nvGraphicFramePr>
          <p:cNvPr id="4" name="内容占位符 3"/>
          <p:cNvGraphicFramePr>
            <a:graphicFrameLocks noGrp="1"/>
          </p:cNvGraphicFramePr>
          <p:nvPr>
            <p:ph idx="1"/>
          </p:nvPr>
        </p:nvGraphicFramePr>
        <p:xfrm>
          <a:off x="428596" y="1428736"/>
          <a:ext cx="7961339" cy="43719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内容占位符 2"/>
          <p:cNvSpPr>
            <a:spLocks noGrp="1"/>
          </p:cNvSpPr>
          <p:nvPr>
            <p:ph idx="1"/>
          </p:nvPr>
        </p:nvSpPr>
        <p:spPr>
          <a:xfrm>
            <a:off x="468313" y="1914527"/>
            <a:ext cx="8229600" cy="4300555"/>
          </a:xfrm>
        </p:spPr>
        <p:txBody>
          <a:bodyPr/>
          <a:lstStyle/>
          <a:p>
            <a:pPr eaLnBrk="1" hangingPunct="1">
              <a:lnSpc>
                <a:spcPct val="150000"/>
              </a:lnSpc>
            </a:pPr>
            <a:r>
              <a:rPr lang="zh-CN" altLang="en-US" sz="2000" b="1" dirty="0" smtClean="0">
                <a:solidFill>
                  <a:schemeClr val="accent1"/>
                </a:solidFill>
                <a:latin typeface="微软雅黑" pitchFamily="34" charset="-122"/>
                <a:ea typeface="微软雅黑" pitchFamily="34" charset="-122"/>
              </a:rPr>
              <a:t>报文零拷贝技术</a:t>
            </a:r>
            <a:endParaRPr lang="en-US" altLang="zh-CN" sz="2000" b="1" dirty="0" smtClean="0">
              <a:solidFill>
                <a:schemeClr val="accent1"/>
              </a:solidFill>
              <a:latin typeface="微软雅黑" pitchFamily="34" charset="-122"/>
              <a:ea typeface="微软雅黑" pitchFamily="34" charset="-122"/>
            </a:endParaRPr>
          </a:p>
          <a:p>
            <a:pPr eaLnBrk="1" hangingPunct="1">
              <a:lnSpc>
                <a:spcPct val="150000"/>
              </a:lnSpc>
              <a:buNone/>
            </a:pPr>
            <a:r>
              <a:rPr lang="en-US" altLang="zh-CN" sz="1800" dirty="0" smtClean="0">
                <a:latin typeface="微软雅黑" pitchFamily="34" charset="-122"/>
                <a:ea typeface="微软雅黑" pitchFamily="34" charset="-122"/>
              </a:rPr>
              <a:t>	</a:t>
            </a:r>
            <a:r>
              <a:rPr lang="zh-CN" altLang="en-US" sz="1800" dirty="0" smtClean="0">
                <a:latin typeface="微软雅黑" pitchFamily="34" charset="-122"/>
                <a:ea typeface="微软雅黑" pitchFamily="34" charset="-122"/>
              </a:rPr>
              <a:t>通过数据</a:t>
            </a:r>
            <a:r>
              <a:rPr lang="zh-CN" altLang="en-US" sz="1800" dirty="0" smtClean="0">
                <a:latin typeface="微软雅黑" pitchFamily="34" charset="-122"/>
                <a:ea typeface="微软雅黑" pitchFamily="34" charset="-122"/>
              </a:rPr>
              <a:t>平面统一分配</a:t>
            </a:r>
            <a:r>
              <a:rPr lang="zh-CN" altLang="en-US" sz="1800" dirty="0" smtClean="0">
                <a:latin typeface="微软雅黑" pitchFamily="34" charset="-122"/>
                <a:ea typeface="微软雅黑" pitchFamily="34" charset="-122"/>
              </a:rPr>
              <a:t>管理报文</a:t>
            </a:r>
            <a:r>
              <a:rPr lang="zh-CN" altLang="en-US" sz="1800" dirty="0" smtClean="0">
                <a:latin typeface="微软雅黑" pitchFamily="34" charset="-122"/>
                <a:ea typeface="微软雅黑" pitchFamily="34" charset="-122"/>
              </a:rPr>
              <a:t>，在系统的任何位置都可以直接通过物理地址轻松访问数据报文。</a:t>
            </a:r>
            <a:endParaRPr lang="en-US" altLang="zh-CN" sz="1800" dirty="0" smtClean="0">
              <a:latin typeface="微软雅黑" pitchFamily="34" charset="-122"/>
              <a:ea typeface="微软雅黑" pitchFamily="34" charset="-122"/>
            </a:endParaRPr>
          </a:p>
          <a:p>
            <a:pPr eaLnBrk="1" hangingPunct="1">
              <a:lnSpc>
                <a:spcPct val="150000"/>
              </a:lnSpc>
            </a:pPr>
            <a:r>
              <a:rPr lang="zh-CN" altLang="en-US" sz="2000" b="1" dirty="0" smtClean="0">
                <a:solidFill>
                  <a:schemeClr val="accent1"/>
                </a:solidFill>
                <a:latin typeface="微软雅黑" pitchFamily="34" charset="-122"/>
                <a:ea typeface="微软雅黑" pitchFamily="34" charset="-122"/>
              </a:rPr>
              <a:t>独立的硬件加密、解密单元</a:t>
            </a:r>
            <a:endParaRPr lang="en-US" altLang="zh-CN" sz="2000" b="1" dirty="0" smtClean="0">
              <a:solidFill>
                <a:schemeClr val="accent1"/>
              </a:solidFill>
              <a:latin typeface="微软雅黑" pitchFamily="34" charset="-122"/>
              <a:ea typeface="微软雅黑" pitchFamily="34" charset="-122"/>
            </a:endParaRPr>
          </a:p>
          <a:p>
            <a:pPr eaLnBrk="1" hangingPunct="1">
              <a:lnSpc>
                <a:spcPct val="150000"/>
              </a:lnSpc>
              <a:buNone/>
            </a:pPr>
            <a:r>
              <a:rPr lang="en-US" altLang="zh-CN" sz="1800" dirty="0" smtClean="0">
                <a:latin typeface="微软雅黑" pitchFamily="34" charset="-122"/>
                <a:ea typeface="微软雅黑" pitchFamily="34" charset="-122"/>
              </a:rPr>
              <a:t>	</a:t>
            </a:r>
            <a:r>
              <a:rPr lang="zh-CN" altLang="en-US" sz="1800" dirty="0" smtClean="0">
                <a:latin typeface="微软雅黑" pitchFamily="34" charset="-122"/>
                <a:ea typeface="微软雅黑" pitchFamily="34" charset="-122"/>
              </a:rPr>
              <a:t>提供基于</a:t>
            </a:r>
            <a:r>
              <a:rPr lang="en-US" altLang="zh-CN" sz="1800" dirty="0" err="1" smtClean="0">
                <a:latin typeface="微软雅黑" pitchFamily="34" charset="-122"/>
                <a:ea typeface="微软雅黑" pitchFamily="34" charset="-122"/>
              </a:rPr>
              <a:t>Cavium</a:t>
            </a:r>
            <a:r>
              <a:rPr lang="zh-CN" altLang="en-US" sz="1800" dirty="0" smtClean="0">
                <a:latin typeface="微软雅黑" pitchFamily="34" charset="-122"/>
                <a:ea typeface="微软雅黑" pitchFamily="34" charset="-122"/>
              </a:rPr>
              <a:t>多核网络处理器的硬件加密、解密引擎</a:t>
            </a:r>
            <a:r>
              <a:rPr lang="en-US" altLang="zh-CN" sz="1800" dirty="0" smtClean="0">
                <a:latin typeface="微软雅黑" pitchFamily="34" charset="-122"/>
                <a:ea typeface="微软雅黑" pitchFamily="34" charset="-122"/>
              </a:rPr>
              <a:t>API</a:t>
            </a:r>
            <a:r>
              <a:rPr lang="zh-CN" altLang="en-US" sz="1800" dirty="0" smtClean="0">
                <a:latin typeface="微软雅黑" pitchFamily="34" charset="-122"/>
                <a:ea typeface="微软雅黑" pitchFamily="34" charset="-122"/>
              </a:rPr>
              <a:t>，支持</a:t>
            </a:r>
            <a:r>
              <a:rPr lang="en-US" altLang="zh-CN" sz="1800" dirty="0" smtClean="0">
                <a:latin typeface="微软雅黑" pitchFamily="34" charset="-122"/>
                <a:ea typeface="微软雅黑" pitchFamily="34" charset="-122"/>
              </a:rPr>
              <a:t>MD5</a:t>
            </a:r>
            <a:r>
              <a:rPr lang="zh-CN" altLang="en-US" sz="1800" dirty="0" smtClean="0">
                <a:latin typeface="微软雅黑" pitchFamily="34" charset="-122"/>
                <a:ea typeface="微软雅黑" pitchFamily="34" charset="-122"/>
              </a:rPr>
              <a:t>、</a:t>
            </a:r>
            <a:r>
              <a:rPr lang="en-US" altLang="zh-CN" sz="1800" dirty="0" smtClean="0">
                <a:latin typeface="微软雅黑" pitchFamily="34" charset="-122"/>
                <a:ea typeface="微软雅黑" pitchFamily="34" charset="-122"/>
              </a:rPr>
              <a:t>DES</a:t>
            </a:r>
            <a:r>
              <a:rPr lang="zh-CN" altLang="en-US" sz="1800" dirty="0" smtClean="0">
                <a:latin typeface="微软雅黑" pitchFamily="34" charset="-122"/>
                <a:ea typeface="微软雅黑" pitchFamily="34" charset="-122"/>
              </a:rPr>
              <a:t>、</a:t>
            </a:r>
            <a:r>
              <a:rPr lang="en-US" altLang="zh-CN" sz="1800" dirty="0" smtClean="0">
                <a:latin typeface="微软雅黑" pitchFamily="34" charset="-122"/>
                <a:ea typeface="微软雅黑" pitchFamily="34" charset="-122"/>
              </a:rPr>
              <a:t>3DES</a:t>
            </a:r>
            <a:r>
              <a:rPr lang="zh-CN" altLang="en-US" sz="1800" dirty="0" smtClean="0">
                <a:latin typeface="微软雅黑" pitchFamily="34" charset="-122"/>
                <a:ea typeface="微软雅黑" pitchFamily="34" charset="-122"/>
              </a:rPr>
              <a:t>等常见加密、解密算法。</a:t>
            </a:r>
            <a:endParaRPr lang="en-US" altLang="zh-CN" sz="1800" dirty="0" smtClean="0">
              <a:latin typeface="微软雅黑" pitchFamily="34" charset="-122"/>
              <a:ea typeface="微软雅黑" pitchFamily="34" charset="-122"/>
            </a:endParaRPr>
          </a:p>
        </p:txBody>
      </p:sp>
      <p:sp>
        <p:nvSpPr>
          <p:cNvPr id="5" name="标题 4"/>
          <p:cNvSpPr>
            <a:spLocks noGrp="1"/>
          </p:cNvSpPr>
          <p:nvPr>
            <p:ph type="title"/>
          </p:nvPr>
        </p:nvSpPr>
        <p:spPr>
          <a:xfrm>
            <a:off x="457200" y="504825"/>
            <a:ext cx="8258204" cy="990600"/>
          </a:xfrm>
        </p:spPr>
        <p:txBody>
          <a:bodyPr/>
          <a:lstStyle/>
          <a:p>
            <a:pPr lvl="0"/>
            <a:r>
              <a:rPr lang="zh-CN" altLang="en-US" dirty="0" smtClean="0">
                <a:latin typeface="+mj-ea"/>
              </a:rPr>
              <a:t>对网络流量处理应用提供基础软件支持</a:t>
            </a:r>
            <a:endParaRPr lang="zh-CN" altLang="en-US" dirty="0">
              <a:latin typeface="+mj-ea"/>
            </a:endParaRPr>
          </a:p>
        </p:txBody>
      </p:sp>
      <p:sp>
        <p:nvSpPr>
          <p:cNvPr id="6" name="标题 1"/>
          <p:cNvSpPr txBox="1">
            <a:spLocks/>
          </p:cNvSpPr>
          <p:nvPr/>
        </p:nvSpPr>
        <p:spPr bwMode="auto">
          <a:xfrm>
            <a:off x="457200" y="504825"/>
            <a:ext cx="8472518"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3600" b="0" i="0" u="none" strike="noStrike" kern="0" cap="none" spc="0" normalizeH="0" baseline="0" noProof="0" dirty="0" smtClean="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What’s inside the SDK</a:t>
            </a:r>
            <a:endParaRPr lang="zh-CN" altLang="en-US" dirty="0"/>
          </a:p>
        </p:txBody>
      </p:sp>
      <p:sp>
        <p:nvSpPr>
          <p:cNvPr id="3" name="内容占位符 2"/>
          <p:cNvSpPr>
            <a:spLocks noGrp="1"/>
          </p:cNvSpPr>
          <p:nvPr>
            <p:ph idx="1"/>
          </p:nvPr>
        </p:nvSpPr>
        <p:spPr/>
        <p:txBody>
          <a:bodyPr anchor="ctr" anchorCtr="0"/>
          <a:lstStyle/>
          <a:p>
            <a:pPr>
              <a:lnSpc>
                <a:spcPct val="150000"/>
              </a:lnSpc>
            </a:pPr>
            <a:r>
              <a:rPr lang="zh-CN" altLang="en-US" sz="1800" b="1" dirty="0" smtClean="0">
                <a:solidFill>
                  <a:schemeClr val="accent1"/>
                </a:solidFill>
                <a:latin typeface="微软雅黑" pitchFamily="34" charset="-122"/>
                <a:ea typeface="微软雅黑" pitchFamily="34" charset="-122"/>
              </a:rPr>
              <a:t>恒扬科技提供配套多核网络流量处理平台的</a:t>
            </a:r>
            <a:r>
              <a:rPr lang="en-US" altLang="zh-CN" sz="1800" b="1" dirty="0" smtClean="0">
                <a:solidFill>
                  <a:schemeClr val="accent1"/>
                </a:solidFill>
                <a:latin typeface="微软雅黑" pitchFamily="34" charset="-122"/>
                <a:ea typeface="微软雅黑" pitchFamily="34" charset="-122"/>
              </a:rPr>
              <a:t>64</a:t>
            </a:r>
            <a:r>
              <a:rPr lang="zh-CN" altLang="en-US" sz="1800" b="1" dirty="0" smtClean="0">
                <a:solidFill>
                  <a:schemeClr val="accent1"/>
                </a:solidFill>
                <a:latin typeface="微软雅黑" pitchFamily="34" charset="-122"/>
                <a:ea typeface="微软雅黑" pitchFamily="34" charset="-122"/>
              </a:rPr>
              <a:t>位开发工具链。</a:t>
            </a:r>
            <a:endParaRPr lang="en-US" altLang="zh-CN" sz="1800" b="1" dirty="0" smtClean="0">
              <a:solidFill>
                <a:schemeClr val="accent1"/>
              </a:solidFill>
              <a:latin typeface="微软雅黑" pitchFamily="34" charset="-122"/>
              <a:ea typeface="微软雅黑" pitchFamily="34" charset="-122"/>
            </a:endParaRPr>
          </a:p>
          <a:p>
            <a:pPr>
              <a:lnSpc>
                <a:spcPct val="150000"/>
              </a:lnSpc>
            </a:pPr>
            <a:r>
              <a:rPr lang="zh-CN" altLang="en-US" sz="1800" b="1" dirty="0" smtClean="0">
                <a:solidFill>
                  <a:schemeClr val="accent1"/>
                </a:solidFill>
                <a:latin typeface="微软雅黑" pitchFamily="34" charset="-122"/>
                <a:ea typeface="微软雅黑" pitchFamily="34" charset="-122"/>
              </a:rPr>
              <a:t>恒扬科技维护一套兼容</a:t>
            </a:r>
            <a:r>
              <a:rPr lang="en-US" altLang="zh-CN" sz="1800" b="1" dirty="0" err="1" smtClean="0">
                <a:solidFill>
                  <a:schemeClr val="accent1"/>
                </a:solidFill>
                <a:latin typeface="微软雅黑" pitchFamily="34" charset="-122"/>
                <a:ea typeface="微软雅黑" pitchFamily="34" charset="-122"/>
              </a:rPr>
              <a:t>Openwrt</a:t>
            </a:r>
            <a:r>
              <a:rPr lang="zh-CN" altLang="en-US" sz="1800" b="1" dirty="0" smtClean="0">
                <a:solidFill>
                  <a:schemeClr val="accent1"/>
                </a:solidFill>
                <a:latin typeface="微软雅黑" pitchFamily="34" charset="-122"/>
                <a:ea typeface="微软雅黑" pitchFamily="34" charset="-122"/>
              </a:rPr>
              <a:t>的</a:t>
            </a:r>
            <a:r>
              <a:rPr lang="en-US" altLang="zh-CN" sz="1800" b="1" dirty="0" smtClean="0">
                <a:solidFill>
                  <a:schemeClr val="accent1"/>
                </a:solidFill>
                <a:latin typeface="微软雅黑" pitchFamily="34" charset="-122"/>
                <a:ea typeface="微软雅黑" pitchFamily="34" charset="-122"/>
              </a:rPr>
              <a:t>Linux</a:t>
            </a:r>
            <a:r>
              <a:rPr lang="zh-CN" altLang="en-US" sz="1800" b="1" dirty="0" smtClean="0">
                <a:solidFill>
                  <a:schemeClr val="accent1"/>
                </a:solidFill>
                <a:latin typeface="微软雅黑" pitchFamily="34" charset="-122"/>
                <a:ea typeface="微软雅黑" pitchFamily="34" charset="-122"/>
              </a:rPr>
              <a:t>发行版本，直接支持</a:t>
            </a:r>
            <a:r>
              <a:rPr lang="en-US" altLang="zh-CN" sz="1800" b="1" dirty="0" smtClean="0">
                <a:solidFill>
                  <a:schemeClr val="accent1"/>
                </a:solidFill>
                <a:latin typeface="微软雅黑" pitchFamily="34" charset="-122"/>
                <a:ea typeface="微软雅黑" pitchFamily="34" charset="-122"/>
              </a:rPr>
              <a:t>MCP</a:t>
            </a:r>
            <a:r>
              <a:rPr lang="zh-CN" altLang="en-US" sz="1800" b="1" dirty="0" smtClean="0">
                <a:solidFill>
                  <a:schemeClr val="accent1"/>
                </a:solidFill>
                <a:latin typeface="微软雅黑" pitchFamily="34" charset="-122"/>
                <a:ea typeface="微软雅黑" pitchFamily="34" charset="-122"/>
              </a:rPr>
              <a:t>系列硬件平台。</a:t>
            </a:r>
            <a:endParaRPr lang="en-US" altLang="zh-CN" sz="1800" b="1" dirty="0" smtClean="0">
              <a:solidFill>
                <a:schemeClr val="accent1"/>
              </a:solidFill>
              <a:latin typeface="微软雅黑" pitchFamily="34" charset="-122"/>
              <a:ea typeface="微软雅黑" pitchFamily="34" charset="-122"/>
            </a:endParaRPr>
          </a:p>
          <a:p>
            <a:pPr lvl="1">
              <a:lnSpc>
                <a:spcPct val="150000"/>
              </a:lnSpc>
            </a:pPr>
            <a:r>
              <a:rPr lang="en-US" altLang="zh-CN" sz="1600" dirty="0" smtClean="0">
                <a:latin typeface="微软雅黑" pitchFamily="34" charset="-122"/>
                <a:ea typeface="微软雅黑" pitchFamily="34" charset="-122"/>
              </a:rPr>
              <a:t>64</a:t>
            </a:r>
            <a:r>
              <a:rPr lang="zh-CN" altLang="en-US" sz="1600" dirty="0" smtClean="0">
                <a:latin typeface="微软雅黑" pitchFamily="34" charset="-122"/>
                <a:ea typeface="微软雅黑" pitchFamily="34" charset="-122"/>
              </a:rPr>
              <a:t>位的内核，</a:t>
            </a:r>
            <a:r>
              <a:rPr lang="en-US" altLang="zh-CN" sz="1600" dirty="0" smtClean="0">
                <a:latin typeface="微软雅黑" pitchFamily="34" charset="-122"/>
                <a:ea typeface="微软雅黑" pitchFamily="34" charset="-122"/>
              </a:rPr>
              <a:t>64</a:t>
            </a:r>
            <a:r>
              <a:rPr lang="zh-CN" altLang="en-US" sz="1600" dirty="0" smtClean="0">
                <a:latin typeface="微软雅黑" pitchFamily="34" charset="-122"/>
                <a:ea typeface="微软雅黑" pitchFamily="34" charset="-122"/>
              </a:rPr>
              <a:t>位的用户空间应用程序。</a:t>
            </a:r>
            <a:endParaRPr lang="en-US" altLang="zh-CN" sz="1600" dirty="0" smtClean="0">
              <a:latin typeface="微软雅黑" pitchFamily="34" charset="-122"/>
              <a:ea typeface="微软雅黑" pitchFamily="34" charset="-122"/>
            </a:endParaRPr>
          </a:p>
          <a:p>
            <a:pPr lvl="1">
              <a:lnSpc>
                <a:spcPct val="150000"/>
              </a:lnSpc>
            </a:pPr>
            <a:r>
              <a:rPr lang="zh-CN" altLang="en-US" sz="1600" dirty="0" smtClean="0">
                <a:latin typeface="微软雅黑" pitchFamily="34" charset="-122"/>
                <a:ea typeface="微软雅黑" pitchFamily="34" charset="-122"/>
              </a:rPr>
              <a:t>成熟的防火墙、路由操作系统。</a:t>
            </a:r>
            <a:endParaRPr lang="en-US" altLang="zh-CN" sz="1600" dirty="0" smtClean="0">
              <a:latin typeface="微软雅黑" pitchFamily="34" charset="-122"/>
              <a:ea typeface="微软雅黑" pitchFamily="34" charset="-122"/>
            </a:endParaRPr>
          </a:p>
          <a:p>
            <a:pPr lvl="1">
              <a:lnSpc>
                <a:spcPct val="150000"/>
              </a:lnSpc>
            </a:pPr>
            <a:r>
              <a:rPr lang="zh-CN" altLang="en-US" sz="1600" dirty="0" smtClean="0">
                <a:latin typeface="微软雅黑" pitchFamily="34" charset="-122"/>
                <a:ea typeface="微软雅黑" pitchFamily="34" charset="-122"/>
              </a:rPr>
              <a:t>简单易用的应用开发环境，方便集成新的应用程序。</a:t>
            </a:r>
            <a:endParaRPr lang="en-US" altLang="zh-CN" sz="1600" dirty="0" smtClean="0">
              <a:latin typeface="微软雅黑" pitchFamily="34" charset="-122"/>
              <a:ea typeface="微软雅黑" pitchFamily="34" charset="-122"/>
            </a:endParaRPr>
          </a:p>
          <a:p>
            <a:pPr lvl="1">
              <a:lnSpc>
                <a:spcPct val="150000"/>
              </a:lnSpc>
            </a:pPr>
            <a:r>
              <a:rPr lang="zh-CN" altLang="en-US" sz="1600" dirty="0" smtClean="0">
                <a:latin typeface="微软雅黑" pitchFamily="34" charset="-122"/>
                <a:ea typeface="微软雅黑" pitchFamily="34" charset="-122"/>
              </a:rPr>
              <a:t>丰富的开源生态环境，集成了丰富的开源应用软件。</a:t>
            </a:r>
            <a:endParaRPr lang="en-US" altLang="zh-CN" sz="1600" dirty="0" smtClean="0">
              <a:latin typeface="微软雅黑" pitchFamily="34" charset="-122"/>
              <a:ea typeface="微软雅黑" pitchFamily="34" charset="-122"/>
            </a:endParaRPr>
          </a:p>
          <a:p>
            <a:pPr>
              <a:lnSpc>
                <a:spcPct val="150000"/>
              </a:lnSpc>
            </a:pPr>
            <a:r>
              <a:rPr lang="zh-CN" altLang="en-US" sz="1800" b="1" dirty="0" smtClean="0">
                <a:solidFill>
                  <a:schemeClr val="accent1"/>
                </a:solidFill>
                <a:latin typeface="微软雅黑" pitchFamily="34" charset="-122"/>
                <a:ea typeface="微软雅黑" pitchFamily="34" charset="-122"/>
              </a:rPr>
              <a:t>厂商应用软件移植简单快捷</a:t>
            </a:r>
            <a:endParaRPr lang="en-US" altLang="zh-CN" sz="1800" b="1" dirty="0" smtClean="0">
              <a:solidFill>
                <a:schemeClr val="accent1"/>
              </a:solidFill>
              <a:latin typeface="微软雅黑" pitchFamily="34" charset="-122"/>
              <a:ea typeface="微软雅黑" pitchFamily="34" charset="-122"/>
            </a:endParaRPr>
          </a:p>
          <a:p>
            <a:pPr>
              <a:lnSpc>
                <a:spcPct val="150000"/>
              </a:lnSpc>
              <a:buNone/>
            </a:pPr>
            <a:r>
              <a:rPr lang="en-US" altLang="zh-CN" sz="1800" dirty="0" smtClean="0">
                <a:latin typeface="微软雅黑" pitchFamily="34" charset="-122"/>
                <a:ea typeface="微软雅黑" pitchFamily="34" charset="-122"/>
              </a:rPr>
              <a:t>	</a:t>
            </a:r>
            <a:r>
              <a:rPr lang="zh-CN" altLang="en-US" sz="1800" dirty="0" smtClean="0">
                <a:latin typeface="微软雅黑" pitchFamily="34" charset="-122"/>
                <a:ea typeface="微软雅黑" pitchFamily="34" charset="-122"/>
              </a:rPr>
              <a:t>无需针对多核处理器</a:t>
            </a:r>
            <a:r>
              <a:rPr lang="zh-CN" altLang="en-US" sz="1800" dirty="0" smtClean="0">
                <a:latin typeface="微软雅黑" pitchFamily="34" charset="-122"/>
                <a:ea typeface="微软雅黑" pitchFamily="34" charset="-122"/>
              </a:rPr>
              <a:t>对应用程序针对多</a:t>
            </a:r>
            <a:r>
              <a:rPr lang="zh-CN" altLang="en-US" sz="1800" dirty="0" smtClean="0">
                <a:latin typeface="微软雅黑" pitchFamily="34" charset="-122"/>
                <a:ea typeface="微软雅黑" pitchFamily="34" charset="-122"/>
              </a:rPr>
              <a:t>核</a:t>
            </a:r>
            <a:r>
              <a:rPr lang="zh-CN" altLang="en-US" sz="1800" dirty="0" smtClean="0">
                <a:latin typeface="微软雅黑" pitchFamily="34" charset="-122"/>
                <a:ea typeface="微软雅黑" pitchFamily="34" charset="-122"/>
              </a:rPr>
              <a:t>处理器特性</a:t>
            </a:r>
            <a:r>
              <a:rPr lang="zh-CN" altLang="en-US" sz="1800" dirty="0" smtClean="0">
                <a:latin typeface="微软雅黑" pitchFamily="34" charset="-122"/>
                <a:ea typeface="微软雅黑" pitchFamily="34" charset="-122"/>
              </a:rPr>
              <a:t>进行</a:t>
            </a:r>
            <a:r>
              <a:rPr lang="zh-CN" altLang="en-US" sz="1800" dirty="0" smtClean="0">
                <a:latin typeface="微软雅黑" pitchFamily="34" charset="-122"/>
                <a:ea typeface="微软雅黑" pitchFamily="34" charset="-122"/>
              </a:rPr>
              <a:t>代码</a:t>
            </a:r>
            <a:r>
              <a:rPr lang="zh-CN" altLang="en-US" sz="1800" dirty="0" smtClean="0">
                <a:latin typeface="微软雅黑" pitchFamily="34" charset="-122"/>
                <a:ea typeface="微软雅黑" pitchFamily="34" charset="-122"/>
              </a:rPr>
              <a:t>重构和优化，开发多核产品就像开发</a:t>
            </a:r>
            <a:r>
              <a:rPr lang="en-US" altLang="zh-CN" sz="1800" dirty="0" smtClean="0">
                <a:latin typeface="微软雅黑" pitchFamily="34" charset="-122"/>
                <a:ea typeface="微软雅黑" pitchFamily="34" charset="-122"/>
              </a:rPr>
              <a:t>X86</a:t>
            </a:r>
            <a:r>
              <a:rPr lang="zh-CN" altLang="en-US" sz="1800" dirty="0" smtClean="0">
                <a:latin typeface="微软雅黑" pitchFamily="34" charset="-122"/>
                <a:ea typeface="微软雅黑" pitchFamily="34" charset="-122"/>
              </a:rPr>
              <a:t>一样简单，只需要简单集成工作就可以享受多核带来无与伦比的性能。</a:t>
            </a:r>
            <a:endParaRPr lang="zh-CN" altLang="en-US" sz="1800" dirty="0">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What’s inside the SDK</a:t>
            </a:r>
            <a:endParaRPr lang="zh-CN" altLang="en-US" dirty="0"/>
          </a:p>
        </p:txBody>
      </p:sp>
      <p:sp>
        <p:nvSpPr>
          <p:cNvPr id="36" name="圆角矩形 35"/>
          <p:cNvSpPr/>
          <p:nvPr/>
        </p:nvSpPr>
        <p:spPr bwMode="auto">
          <a:xfrm>
            <a:off x="500034" y="5786454"/>
            <a:ext cx="8215370" cy="500066"/>
          </a:xfrm>
          <a:prstGeom prst="roundRect">
            <a:avLst/>
          </a:prstGeom>
          <a:solidFill>
            <a:srgbClr val="0070C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dirty="0" smtClean="0">
                <a:ln>
                  <a:noFill/>
                </a:ln>
                <a:solidFill>
                  <a:srgbClr val="000000"/>
                </a:solidFill>
                <a:effectLst/>
                <a:latin typeface="微软雅黑" pitchFamily="34" charset="-122"/>
                <a:ea typeface="微软雅黑" pitchFamily="34" charset="-122"/>
              </a:rPr>
              <a:t>MCP Platform</a:t>
            </a:r>
            <a:endParaRPr kumimoji="0" lang="zh-CN" altLang="en-US" sz="1600" b="0" i="0" u="none" strike="noStrike" cap="none" normalizeH="0" baseline="0" dirty="0" smtClean="0">
              <a:ln>
                <a:noFill/>
              </a:ln>
              <a:solidFill>
                <a:srgbClr val="000000"/>
              </a:solidFill>
              <a:effectLst/>
              <a:latin typeface="微软雅黑" pitchFamily="34" charset="-122"/>
              <a:ea typeface="微软雅黑" pitchFamily="34" charset="-122"/>
            </a:endParaRPr>
          </a:p>
        </p:txBody>
      </p:sp>
      <p:sp>
        <p:nvSpPr>
          <p:cNvPr id="37" name="圆角矩形 36"/>
          <p:cNvSpPr/>
          <p:nvPr/>
        </p:nvSpPr>
        <p:spPr bwMode="auto">
          <a:xfrm>
            <a:off x="2643174" y="5357826"/>
            <a:ext cx="6072230" cy="357190"/>
          </a:xfrm>
          <a:prstGeom prst="roundRect">
            <a:avLst/>
          </a:prstGeom>
          <a:solidFill>
            <a:srgbClr val="00B0F0"/>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US" altLang="zh-CN" sz="1600" dirty="0" smtClean="0">
                <a:solidFill>
                  <a:srgbClr val="000000"/>
                </a:solidFill>
                <a:latin typeface="微软雅黑" pitchFamily="34" charset="-122"/>
                <a:ea typeface="微软雅黑" pitchFamily="34" charset="-122"/>
              </a:rPr>
              <a:t>Linux Kernel &amp; Driver</a:t>
            </a:r>
            <a:endParaRPr kumimoji="0" lang="zh-CN" altLang="en-US" sz="1600" b="0" i="0" u="none" strike="noStrike" cap="none" normalizeH="0" baseline="0" dirty="0" smtClean="0">
              <a:ln>
                <a:noFill/>
              </a:ln>
              <a:solidFill>
                <a:srgbClr val="000000"/>
              </a:solidFill>
              <a:effectLst/>
              <a:latin typeface="微软雅黑" pitchFamily="34" charset="-122"/>
              <a:ea typeface="微软雅黑" pitchFamily="34" charset="-122"/>
            </a:endParaRPr>
          </a:p>
        </p:txBody>
      </p:sp>
      <p:sp>
        <p:nvSpPr>
          <p:cNvPr id="38" name="圆角矩形 37"/>
          <p:cNvSpPr/>
          <p:nvPr/>
        </p:nvSpPr>
        <p:spPr bwMode="auto">
          <a:xfrm>
            <a:off x="2643174" y="4857760"/>
            <a:ext cx="6072230" cy="428628"/>
          </a:xfrm>
          <a:prstGeom prst="roundRect">
            <a:avLst/>
          </a:prstGeom>
          <a:solidFill>
            <a:schemeClr val="tx2">
              <a:lumMod val="75000"/>
            </a:schemeClr>
          </a:soli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just" defTabSz="914400" rtl="0" eaLnBrk="1" fontAlgn="base" latinLnBrk="0" hangingPunct="1">
              <a:lnSpc>
                <a:spcPct val="100000"/>
              </a:lnSpc>
              <a:spcBef>
                <a:spcPct val="0"/>
              </a:spcBef>
              <a:spcAft>
                <a:spcPct val="0"/>
              </a:spcAft>
              <a:buClrTx/>
              <a:buSzTx/>
              <a:buFontTx/>
              <a:buNone/>
              <a:tabLst/>
            </a:pPr>
            <a:r>
              <a:rPr lang="en-US" altLang="zh-CN" sz="1600" dirty="0" smtClean="0">
                <a:solidFill>
                  <a:srgbClr val="000000"/>
                </a:solidFill>
                <a:latin typeface="微软雅黑" pitchFamily="34" charset="-122"/>
                <a:ea typeface="微软雅黑" pitchFamily="34" charset="-122"/>
              </a:rPr>
              <a:t>WAN/LAN </a:t>
            </a:r>
            <a:r>
              <a:rPr lang="zh-CN" altLang="en-US" sz="1600" dirty="0" smtClean="0">
                <a:solidFill>
                  <a:srgbClr val="000000"/>
                </a:solidFill>
                <a:latin typeface="微软雅黑" pitchFamily="34" charset="-122"/>
                <a:ea typeface="微软雅黑" pitchFamily="34" charset="-122"/>
              </a:rPr>
              <a:t>接口</a:t>
            </a:r>
            <a:endParaRPr lang="en-US" altLang="zh-CN" sz="1600" dirty="0" smtClean="0">
              <a:solidFill>
                <a:srgbClr val="000000"/>
              </a:solidFill>
              <a:latin typeface="微软雅黑" pitchFamily="34" charset="-122"/>
              <a:ea typeface="微软雅黑" pitchFamily="34" charset="-122"/>
            </a:endParaRPr>
          </a:p>
        </p:txBody>
      </p:sp>
      <p:sp>
        <p:nvSpPr>
          <p:cNvPr id="39" name="圆角矩形 38"/>
          <p:cNvSpPr/>
          <p:nvPr/>
        </p:nvSpPr>
        <p:spPr bwMode="auto">
          <a:xfrm>
            <a:off x="4572000" y="4929198"/>
            <a:ext cx="1143008" cy="285752"/>
          </a:xfrm>
          <a:prstGeom prst="round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dirty="0" smtClean="0">
                <a:ln>
                  <a:noFill/>
                </a:ln>
                <a:solidFill>
                  <a:srgbClr val="000000"/>
                </a:solidFill>
                <a:effectLst/>
                <a:latin typeface="微软雅黑" pitchFamily="34" charset="-122"/>
                <a:ea typeface="微软雅黑" pitchFamily="34" charset="-122"/>
              </a:rPr>
              <a:t>Ethernet</a:t>
            </a:r>
            <a:endParaRPr kumimoji="0" lang="zh-CN" altLang="en-US" sz="1400" b="0" i="0" u="none" strike="noStrike" cap="none" normalizeH="0" baseline="0" dirty="0" smtClean="0">
              <a:ln>
                <a:noFill/>
              </a:ln>
              <a:solidFill>
                <a:srgbClr val="000000"/>
              </a:solidFill>
              <a:effectLst/>
              <a:latin typeface="微软雅黑" pitchFamily="34" charset="-122"/>
              <a:ea typeface="微软雅黑" pitchFamily="34" charset="-122"/>
            </a:endParaRPr>
          </a:p>
        </p:txBody>
      </p:sp>
      <p:sp>
        <p:nvSpPr>
          <p:cNvPr id="40" name="圆角矩形 39"/>
          <p:cNvSpPr/>
          <p:nvPr/>
        </p:nvSpPr>
        <p:spPr bwMode="auto">
          <a:xfrm>
            <a:off x="6000760" y="4929198"/>
            <a:ext cx="1143008" cy="285752"/>
          </a:xfrm>
          <a:prstGeom prst="round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US" altLang="zh-CN" sz="1400" dirty="0" err="1" smtClean="0">
                <a:solidFill>
                  <a:srgbClr val="000000"/>
                </a:solidFill>
                <a:latin typeface="微软雅黑" pitchFamily="34" charset="-122"/>
                <a:ea typeface="微软雅黑" pitchFamily="34" charset="-122"/>
              </a:rPr>
              <a:t>xDSL</a:t>
            </a:r>
            <a:endParaRPr kumimoji="0" lang="zh-CN" altLang="en-US" sz="1400" b="0" i="0" u="none" strike="noStrike" cap="none" normalizeH="0" baseline="0" dirty="0" smtClean="0">
              <a:ln>
                <a:noFill/>
              </a:ln>
              <a:solidFill>
                <a:srgbClr val="000000"/>
              </a:solidFill>
              <a:effectLst/>
              <a:latin typeface="微软雅黑" pitchFamily="34" charset="-122"/>
              <a:ea typeface="微软雅黑" pitchFamily="34" charset="-122"/>
            </a:endParaRPr>
          </a:p>
        </p:txBody>
      </p:sp>
      <p:sp>
        <p:nvSpPr>
          <p:cNvPr id="41" name="圆角矩形 40"/>
          <p:cNvSpPr/>
          <p:nvPr/>
        </p:nvSpPr>
        <p:spPr bwMode="auto">
          <a:xfrm>
            <a:off x="7429520" y="4929198"/>
            <a:ext cx="1143008" cy="285752"/>
          </a:xfrm>
          <a:prstGeom prst="round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dirty="0" smtClean="0">
                <a:ln>
                  <a:noFill/>
                </a:ln>
                <a:solidFill>
                  <a:srgbClr val="000000"/>
                </a:solidFill>
                <a:effectLst/>
                <a:latin typeface="微软雅黑" pitchFamily="34" charset="-122"/>
                <a:ea typeface="微软雅黑" pitchFamily="34" charset="-122"/>
              </a:rPr>
              <a:t>SFP</a:t>
            </a:r>
            <a:endParaRPr kumimoji="0" lang="zh-CN" altLang="en-US" sz="1400" b="0" i="0" u="none" strike="noStrike" cap="none" normalizeH="0" baseline="0" dirty="0" smtClean="0">
              <a:ln>
                <a:noFill/>
              </a:ln>
              <a:solidFill>
                <a:srgbClr val="000000"/>
              </a:solidFill>
              <a:effectLst/>
              <a:latin typeface="微软雅黑" pitchFamily="34" charset="-122"/>
              <a:ea typeface="微软雅黑" pitchFamily="34" charset="-122"/>
            </a:endParaRPr>
          </a:p>
        </p:txBody>
      </p:sp>
      <p:sp>
        <p:nvSpPr>
          <p:cNvPr id="42" name="圆角矩形 41"/>
          <p:cNvSpPr/>
          <p:nvPr/>
        </p:nvSpPr>
        <p:spPr bwMode="auto">
          <a:xfrm>
            <a:off x="2643174" y="3571876"/>
            <a:ext cx="3071834" cy="1214446"/>
          </a:xfrm>
          <a:prstGeom prst="roundRect">
            <a:avLst/>
          </a:prstGeom>
          <a:solidFill>
            <a:srgbClr val="808080"/>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zh-CN" altLang="en-US" sz="1600" b="0" i="0" u="none" strike="noStrike" cap="none" normalizeH="0" baseline="0" dirty="0" smtClean="0">
                <a:ln>
                  <a:noFill/>
                </a:ln>
                <a:solidFill>
                  <a:srgbClr val="000000"/>
                </a:solidFill>
                <a:effectLst/>
                <a:latin typeface="微软雅黑" pitchFamily="34" charset="-122"/>
                <a:ea typeface="微软雅黑" pitchFamily="34" charset="-122"/>
              </a:rPr>
              <a:t>路由</a:t>
            </a:r>
            <a:endParaRPr kumimoji="0" lang="en-US" altLang="zh-CN" sz="1600" b="0" i="0" u="none" strike="noStrike" cap="none" normalizeH="0" baseline="0" dirty="0" smtClean="0">
              <a:ln>
                <a:noFill/>
              </a:ln>
              <a:solidFill>
                <a:srgbClr val="000000"/>
              </a:solidFill>
              <a:effectLst/>
              <a:latin typeface="微软雅黑" pitchFamily="34" charset="-122"/>
              <a:ea typeface="微软雅黑" pitchFamily="34" charset="-122"/>
            </a:endParaRPr>
          </a:p>
        </p:txBody>
      </p:sp>
      <p:sp>
        <p:nvSpPr>
          <p:cNvPr id="43" name="圆角矩形 42"/>
          <p:cNvSpPr/>
          <p:nvPr/>
        </p:nvSpPr>
        <p:spPr bwMode="auto">
          <a:xfrm>
            <a:off x="2857488" y="4357694"/>
            <a:ext cx="1143008" cy="285752"/>
          </a:xfrm>
          <a:prstGeom prst="round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zh-CN" altLang="en-US" sz="1400" dirty="0" smtClean="0">
                <a:solidFill>
                  <a:srgbClr val="000000"/>
                </a:solidFill>
                <a:latin typeface="微软雅黑" pitchFamily="34" charset="-122"/>
                <a:ea typeface="微软雅黑" pitchFamily="34" charset="-122"/>
              </a:rPr>
              <a:t>静态路由</a:t>
            </a:r>
            <a:endParaRPr kumimoji="0" lang="zh-CN" altLang="en-US" sz="1400" b="0" i="0" u="none" strike="noStrike" cap="none" normalizeH="0" baseline="0" dirty="0" smtClean="0">
              <a:ln>
                <a:noFill/>
              </a:ln>
              <a:solidFill>
                <a:srgbClr val="000000"/>
              </a:solidFill>
              <a:effectLst/>
              <a:latin typeface="微软雅黑" pitchFamily="34" charset="-122"/>
              <a:ea typeface="微软雅黑" pitchFamily="34" charset="-122"/>
            </a:endParaRPr>
          </a:p>
        </p:txBody>
      </p:sp>
      <p:sp>
        <p:nvSpPr>
          <p:cNvPr id="44" name="圆角矩形 43"/>
          <p:cNvSpPr/>
          <p:nvPr/>
        </p:nvSpPr>
        <p:spPr bwMode="auto">
          <a:xfrm>
            <a:off x="2857488" y="4000504"/>
            <a:ext cx="2714644" cy="285752"/>
          </a:xfrm>
          <a:prstGeom prst="round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zh-CN" altLang="en-US" sz="1400" b="0" i="0" u="none" strike="noStrike" cap="none" normalizeH="0" baseline="0" dirty="0" smtClean="0">
                <a:ln>
                  <a:noFill/>
                </a:ln>
                <a:solidFill>
                  <a:srgbClr val="000000"/>
                </a:solidFill>
                <a:effectLst/>
                <a:latin typeface="微软雅黑" pitchFamily="34" charset="-122"/>
                <a:ea typeface="微软雅黑" pitchFamily="34" charset="-122"/>
              </a:rPr>
              <a:t>策略路由</a:t>
            </a:r>
          </a:p>
        </p:txBody>
      </p:sp>
      <p:sp>
        <p:nvSpPr>
          <p:cNvPr id="45" name="圆角矩形 44"/>
          <p:cNvSpPr/>
          <p:nvPr/>
        </p:nvSpPr>
        <p:spPr bwMode="auto">
          <a:xfrm>
            <a:off x="4429124" y="4357694"/>
            <a:ext cx="1143008" cy="285752"/>
          </a:xfrm>
          <a:prstGeom prst="round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zh-CN" altLang="en-US" sz="1400" b="0" i="0" u="none" strike="noStrike" cap="none" normalizeH="0" baseline="0" dirty="0" smtClean="0">
                <a:ln>
                  <a:noFill/>
                </a:ln>
                <a:solidFill>
                  <a:srgbClr val="000000"/>
                </a:solidFill>
                <a:effectLst/>
                <a:latin typeface="微软雅黑" pitchFamily="34" charset="-122"/>
                <a:ea typeface="微软雅黑" pitchFamily="34" charset="-122"/>
              </a:rPr>
              <a:t>均衡路由</a:t>
            </a:r>
          </a:p>
        </p:txBody>
      </p:sp>
      <p:sp>
        <p:nvSpPr>
          <p:cNvPr id="46" name="圆角矩形 45"/>
          <p:cNvSpPr/>
          <p:nvPr/>
        </p:nvSpPr>
        <p:spPr bwMode="auto">
          <a:xfrm>
            <a:off x="5857884" y="3571876"/>
            <a:ext cx="2857520" cy="1214446"/>
          </a:xfrm>
          <a:prstGeom prst="roundRect">
            <a:avLst/>
          </a:prstGeom>
          <a:solidFill>
            <a:srgbClr val="808080"/>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zh-CN" altLang="en-US" sz="1600" dirty="0" smtClean="0">
                <a:solidFill>
                  <a:srgbClr val="000000"/>
                </a:solidFill>
                <a:latin typeface="微软雅黑" pitchFamily="34" charset="-122"/>
                <a:ea typeface="微软雅黑" pitchFamily="34" charset="-122"/>
              </a:rPr>
              <a:t>防火墙</a:t>
            </a:r>
            <a:endParaRPr kumimoji="0" lang="en-US" altLang="zh-CN" sz="1600" b="0" i="0" u="none" strike="noStrike" cap="none" normalizeH="0" baseline="0" dirty="0" smtClean="0">
              <a:ln>
                <a:noFill/>
              </a:ln>
              <a:solidFill>
                <a:srgbClr val="000000"/>
              </a:solidFill>
              <a:effectLst/>
              <a:latin typeface="微软雅黑" pitchFamily="34" charset="-122"/>
              <a:ea typeface="微软雅黑" pitchFamily="34" charset="-122"/>
            </a:endParaRPr>
          </a:p>
        </p:txBody>
      </p:sp>
      <p:sp>
        <p:nvSpPr>
          <p:cNvPr id="47" name="圆角矩形 46"/>
          <p:cNvSpPr/>
          <p:nvPr/>
        </p:nvSpPr>
        <p:spPr bwMode="auto">
          <a:xfrm>
            <a:off x="6000760" y="4000504"/>
            <a:ext cx="2571768" cy="285752"/>
          </a:xfrm>
          <a:prstGeom prst="round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zh-CN" altLang="en-US" sz="1400" b="0" i="0" u="none" strike="noStrike" cap="none" normalizeH="0" baseline="0" dirty="0" smtClean="0">
                <a:ln>
                  <a:noFill/>
                </a:ln>
                <a:solidFill>
                  <a:srgbClr val="000000"/>
                </a:solidFill>
                <a:effectLst/>
                <a:latin typeface="微软雅黑" pitchFamily="34" charset="-122"/>
                <a:ea typeface="微软雅黑" pitchFamily="34" charset="-122"/>
              </a:rPr>
              <a:t>状态检测</a:t>
            </a:r>
          </a:p>
        </p:txBody>
      </p:sp>
      <p:sp>
        <p:nvSpPr>
          <p:cNvPr id="48" name="圆角矩形 47"/>
          <p:cNvSpPr/>
          <p:nvPr/>
        </p:nvSpPr>
        <p:spPr bwMode="auto">
          <a:xfrm>
            <a:off x="6000760" y="4357694"/>
            <a:ext cx="1214446" cy="285752"/>
          </a:xfrm>
          <a:prstGeom prst="round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dirty="0" smtClean="0">
                <a:ln>
                  <a:noFill/>
                </a:ln>
                <a:solidFill>
                  <a:srgbClr val="000000"/>
                </a:solidFill>
                <a:effectLst/>
                <a:latin typeface="微软雅黑" pitchFamily="34" charset="-122"/>
                <a:ea typeface="微软雅黑" pitchFamily="34" charset="-122"/>
              </a:rPr>
              <a:t>NAT</a:t>
            </a:r>
            <a:r>
              <a:rPr lang="en-US" altLang="zh-CN" sz="1400" dirty="0" smtClean="0">
                <a:solidFill>
                  <a:srgbClr val="000000"/>
                </a:solidFill>
                <a:latin typeface="微软雅黑" pitchFamily="34" charset="-122"/>
                <a:ea typeface="微软雅黑" pitchFamily="34" charset="-122"/>
              </a:rPr>
              <a:t>/PAT</a:t>
            </a:r>
            <a:endParaRPr kumimoji="0" lang="zh-CN" altLang="en-US" sz="1400" b="0" i="0" u="none" strike="noStrike" cap="none" normalizeH="0" baseline="0" dirty="0" smtClean="0">
              <a:ln>
                <a:noFill/>
              </a:ln>
              <a:solidFill>
                <a:srgbClr val="000000"/>
              </a:solidFill>
              <a:effectLst/>
              <a:latin typeface="微软雅黑" pitchFamily="34" charset="-122"/>
              <a:ea typeface="微软雅黑" pitchFamily="34" charset="-122"/>
            </a:endParaRPr>
          </a:p>
        </p:txBody>
      </p:sp>
      <p:sp>
        <p:nvSpPr>
          <p:cNvPr id="49" name="圆角矩形 48"/>
          <p:cNvSpPr/>
          <p:nvPr/>
        </p:nvSpPr>
        <p:spPr bwMode="auto">
          <a:xfrm>
            <a:off x="7358082" y="4357694"/>
            <a:ext cx="1214446" cy="285752"/>
          </a:xfrm>
          <a:prstGeom prst="round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zh-CN" altLang="en-US" sz="1400" b="0" i="0" u="none" strike="noStrike" cap="none" normalizeH="0" baseline="0" dirty="0" smtClean="0">
                <a:ln>
                  <a:noFill/>
                </a:ln>
                <a:solidFill>
                  <a:srgbClr val="000000"/>
                </a:solidFill>
                <a:effectLst/>
                <a:latin typeface="微软雅黑" pitchFamily="34" charset="-122"/>
                <a:ea typeface="微软雅黑" pitchFamily="34" charset="-122"/>
              </a:rPr>
              <a:t>链接跟踪</a:t>
            </a:r>
          </a:p>
        </p:txBody>
      </p:sp>
      <p:sp>
        <p:nvSpPr>
          <p:cNvPr id="50" name="圆角矩形 49"/>
          <p:cNvSpPr/>
          <p:nvPr/>
        </p:nvSpPr>
        <p:spPr bwMode="auto">
          <a:xfrm>
            <a:off x="2643174" y="1714488"/>
            <a:ext cx="6072230" cy="1785950"/>
          </a:xfrm>
          <a:prstGeom prst="roundRect">
            <a:avLst/>
          </a:prstGeom>
          <a:solidFill>
            <a:schemeClr val="accent5">
              <a:lumMod val="90000"/>
            </a:schemeClr>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zh-CN" altLang="en-US" sz="1600" b="0" i="0" u="none" strike="noStrike" cap="none" normalizeH="0" baseline="0" dirty="0" smtClean="0">
                <a:ln>
                  <a:noFill/>
                </a:ln>
                <a:solidFill>
                  <a:srgbClr val="000000"/>
                </a:solidFill>
                <a:effectLst/>
                <a:latin typeface="微软雅黑" pitchFamily="34" charset="-122"/>
                <a:ea typeface="微软雅黑" pitchFamily="34" charset="-122"/>
              </a:rPr>
              <a:t>开源生态环境</a:t>
            </a:r>
            <a:endParaRPr kumimoji="0" lang="en-US" altLang="zh-CN" sz="1600" b="0" i="0" u="none" strike="noStrike" cap="none" normalizeH="0" baseline="0" dirty="0" smtClean="0">
              <a:ln>
                <a:noFill/>
              </a:ln>
              <a:solidFill>
                <a:srgbClr val="000000"/>
              </a:solidFill>
              <a:effectLst/>
              <a:latin typeface="微软雅黑" pitchFamily="34" charset="-122"/>
              <a:ea typeface="微软雅黑" pitchFamily="34" charset="-122"/>
            </a:endParaRPr>
          </a:p>
        </p:txBody>
      </p:sp>
      <p:sp>
        <p:nvSpPr>
          <p:cNvPr id="52" name="圆角矩形 51"/>
          <p:cNvSpPr/>
          <p:nvPr/>
        </p:nvSpPr>
        <p:spPr bwMode="auto">
          <a:xfrm>
            <a:off x="3071802" y="2143116"/>
            <a:ext cx="1143008" cy="285752"/>
          </a:xfrm>
          <a:prstGeom prst="roundRect">
            <a:avLst/>
          </a:prstGeom>
          <a:solidFill>
            <a:schemeClr val="accent3">
              <a:lumMod val="60000"/>
              <a:lumOff val="40000"/>
            </a:schemeClr>
          </a:soli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dirty="0" smtClean="0">
                <a:ln>
                  <a:noFill/>
                </a:ln>
                <a:solidFill>
                  <a:srgbClr val="000000"/>
                </a:solidFill>
                <a:effectLst/>
                <a:latin typeface="微软雅黑" pitchFamily="34" charset="-122"/>
                <a:ea typeface="微软雅黑" pitchFamily="34" charset="-122"/>
              </a:rPr>
              <a:t>DHCP</a:t>
            </a:r>
            <a:endParaRPr kumimoji="0" lang="zh-CN" altLang="en-US" sz="1400" b="0" i="0" u="none" strike="noStrike" cap="none" normalizeH="0" baseline="0" dirty="0" smtClean="0">
              <a:ln>
                <a:noFill/>
              </a:ln>
              <a:solidFill>
                <a:srgbClr val="000000"/>
              </a:solidFill>
              <a:effectLst/>
              <a:latin typeface="微软雅黑" pitchFamily="34" charset="-122"/>
              <a:ea typeface="微软雅黑" pitchFamily="34" charset="-122"/>
            </a:endParaRPr>
          </a:p>
        </p:txBody>
      </p:sp>
      <p:sp>
        <p:nvSpPr>
          <p:cNvPr id="53" name="圆角矩形 52"/>
          <p:cNvSpPr/>
          <p:nvPr/>
        </p:nvSpPr>
        <p:spPr bwMode="auto">
          <a:xfrm>
            <a:off x="3071802" y="2571744"/>
            <a:ext cx="1143008" cy="285752"/>
          </a:xfrm>
          <a:prstGeom prst="roundRect">
            <a:avLst/>
          </a:prstGeom>
          <a:solidFill>
            <a:schemeClr val="accent3">
              <a:lumMod val="60000"/>
              <a:lumOff val="40000"/>
            </a:schemeClr>
          </a:soli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dirty="0" smtClean="0">
                <a:ln>
                  <a:noFill/>
                </a:ln>
                <a:solidFill>
                  <a:srgbClr val="000000"/>
                </a:solidFill>
                <a:effectLst/>
                <a:latin typeface="微软雅黑" pitchFamily="34" charset="-122"/>
                <a:ea typeface="微软雅黑" pitchFamily="34" charset="-122"/>
              </a:rPr>
              <a:t>QOS</a:t>
            </a:r>
            <a:endParaRPr kumimoji="0" lang="zh-CN" altLang="en-US" sz="1400" b="0" i="0" u="none" strike="noStrike" cap="none" normalizeH="0" baseline="0" dirty="0" smtClean="0">
              <a:ln>
                <a:noFill/>
              </a:ln>
              <a:solidFill>
                <a:srgbClr val="000000"/>
              </a:solidFill>
              <a:effectLst/>
              <a:latin typeface="微软雅黑" pitchFamily="34" charset="-122"/>
              <a:ea typeface="微软雅黑" pitchFamily="34" charset="-122"/>
            </a:endParaRPr>
          </a:p>
        </p:txBody>
      </p:sp>
      <p:sp>
        <p:nvSpPr>
          <p:cNvPr id="54" name="圆角矩形 53"/>
          <p:cNvSpPr/>
          <p:nvPr/>
        </p:nvSpPr>
        <p:spPr bwMode="auto">
          <a:xfrm>
            <a:off x="3071802" y="3000372"/>
            <a:ext cx="1143008" cy="285752"/>
          </a:xfrm>
          <a:prstGeom prst="roundRect">
            <a:avLst/>
          </a:prstGeom>
          <a:solidFill>
            <a:schemeClr val="accent3">
              <a:lumMod val="60000"/>
              <a:lumOff val="40000"/>
            </a:schemeClr>
          </a:soli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dirty="0" smtClean="0">
                <a:ln>
                  <a:noFill/>
                </a:ln>
                <a:solidFill>
                  <a:srgbClr val="000000"/>
                </a:solidFill>
                <a:effectLst/>
                <a:latin typeface="微软雅黑" pitchFamily="34" charset="-122"/>
                <a:ea typeface="微软雅黑" pitchFamily="34" charset="-122"/>
              </a:rPr>
              <a:t>DDNS</a:t>
            </a:r>
            <a:endParaRPr kumimoji="0" lang="zh-CN" altLang="en-US" sz="1400" b="0" i="0" u="none" strike="noStrike" cap="none" normalizeH="0" baseline="0" dirty="0" smtClean="0">
              <a:ln>
                <a:noFill/>
              </a:ln>
              <a:solidFill>
                <a:srgbClr val="000000"/>
              </a:solidFill>
              <a:effectLst/>
              <a:latin typeface="微软雅黑" pitchFamily="34" charset="-122"/>
              <a:ea typeface="微软雅黑" pitchFamily="34" charset="-122"/>
            </a:endParaRPr>
          </a:p>
        </p:txBody>
      </p:sp>
      <p:sp>
        <p:nvSpPr>
          <p:cNvPr id="55" name="圆角矩形 54"/>
          <p:cNvSpPr/>
          <p:nvPr/>
        </p:nvSpPr>
        <p:spPr bwMode="auto">
          <a:xfrm>
            <a:off x="4500562" y="2143116"/>
            <a:ext cx="1143008" cy="285752"/>
          </a:xfrm>
          <a:prstGeom prst="roundRect">
            <a:avLst/>
          </a:prstGeom>
          <a:solidFill>
            <a:schemeClr val="accent3">
              <a:lumMod val="60000"/>
              <a:lumOff val="40000"/>
            </a:schemeClr>
          </a:soli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zh-CN" altLang="en-US" sz="1400" dirty="0" smtClean="0">
                <a:solidFill>
                  <a:srgbClr val="000000"/>
                </a:solidFill>
                <a:latin typeface="微软雅黑" pitchFamily="34" charset="-122"/>
                <a:ea typeface="微软雅黑" pitchFamily="34" charset="-122"/>
              </a:rPr>
              <a:t>内容过滤</a:t>
            </a:r>
            <a:endParaRPr kumimoji="0" lang="zh-CN" altLang="en-US" sz="1400" b="0" i="0" u="none" strike="noStrike" cap="none" normalizeH="0" baseline="0" dirty="0" smtClean="0">
              <a:ln>
                <a:noFill/>
              </a:ln>
              <a:solidFill>
                <a:srgbClr val="000000"/>
              </a:solidFill>
              <a:effectLst/>
              <a:latin typeface="微软雅黑" pitchFamily="34" charset="-122"/>
              <a:ea typeface="微软雅黑" pitchFamily="34" charset="-122"/>
            </a:endParaRPr>
          </a:p>
        </p:txBody>
      </p:sp>
      <p:sp>
        <p:nvSpPr>
          <p:cNvPr id="56" name="圆角矩形 55"/>
          <p:cNvSpPr/>
          <p:nvPr/>
        </p:nvSpPr>
        <p:spPr bwMode="auto">
          <a:xfrm>
            <a:off x="4500562" y="2571744"/>
            <a:ext cx="1143008" cy="285752"/>
          </a:xfrm>
          <a:prstGeom prst="roundRect">
            <a:avLst/>
          </a:prstGeom>
          <a:solidFill>
            <a:schemeClr val="accent3">
              <a:lumMod val="60000"/>
              <a:lumOff val="40000"/>
            </a:schemeClr>
          </a:soli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zh-CN" altLang="en-US" sz="1400" dirty="0" smtClean="0">
                <a:solidFill>
                  <a:srgbClr val="000000"/>
                </a:solidFill>
                <a:latin typeface="微软雅黑" pitchFamily="34" charset="-122"/>
                <a:ea typeface="微软雅黑" pitchFamily="34" charset="-122"/>
              </a:rPr>
              <a:t>入侵检测</a:t>
            </a:r>
            <a:endParaRPr kumimoji="0" lang="zh-CN" altLang="en-US" sz="1400" b="0" i="0" u="none" strike="noStrike" cap="none" normalizeH="0" baseline="0" dirty="0" smtClean="0">
              <a:ln>
                <a:noFill/>
              </a:ln>
              <a:solidFill>
                <a:srgbClr val="000000"/>
              </a:solidFill>
              <a:effectLst/>
              <a:latin typeface="微软雅黑" pitchFamily="34" charset="-122"/>
              <a:ea typeface="微软雅黑" pitchFamily="34" charset="-122"/>
            </a:endParaRPr>
          </a:p>
        </p:txBody>
      </p:sp>
      <p:sp>
        <p:nvSpPr>
          <p:cNvPr id="57" name="圆角矩形 56"/>
          <p:cNvSpPr/>
          <p:nvPr/>
        </p:nvSpPr>
        <p:spPr bwMode="auto">
          <a:xfrm>
            <a:off x="4500562" y="3000372"/>
            <a:ext cx="1143008" cy="285752"/>
          </a:xfrm>
          <a:prstGeom prst="roundRect">
            <a:avLst/>
          </a:prstGeom>
          <a:solidFill>
            <a:schemeClr val="accent3">
              <a:lumMod val="60000"/>
              <a:lumOff val="40000"/>
            </a:schemeClr>
          </a:soli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zh-CN" altLang="en-US" sz="1400" b="0" i="0" u="none" strike="noStrike" cap="none" normalizeH="0" baseline="0" dirty="0" smtClean="0">
                <a:ln>
                  <a:noFill/>
                </a:ln>
                <a:solidFill>
                  <a:srgbClr val="000000"/>
                </a:solidFill>
                <a:effectLst/>
                <a:latin typeface="微软雅黑" pitchFamily="34" charset="-122"/>
                <a:ea typeface="微软雅黑" pitchFamily="34" charset="-122"/>
              </a:rPr>
              <a:t>蠕虫防护</a:t>
            </a:r>
          </a:p>
        </p:txBody>
      </p:sp>
      <p:sp>
        <p:nvSpPr>
          <p:cNvPr id="58" name="圆角矩形 57"/>
          <p:cNvSpPr/>
          <p:nvPr/>
        </p:nvSpPr>
        <p:spPr bwMode="auto">
          <a:xfrm>
            <a:off x="5929322" y="2143116"/>
            <a:ext cx="1143008" cy="285752"/>
          </a:xfrm>
          <a:prstGeom prst="roundRect">
            <a:avLst/>
          </a:prstGeom>
          <a:solidFill>
            <a:schemeClr val="accent3">
              <a:lumMod val="60000"/>
              <a:lumOff val="40000"/>
            </a:schemeClr>
          </a:soli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dirty="0" smtClean="0">
                <a:ln>
                  <a:noFill/>
                </a:ln>
                <a:solidFill>
                  <a:srgbClr val="000000"/>
                </a:solidFill>
                <a:effectLst/>
                <a:latin typeface="微软雅黑" pitchFamily="34" charset="-122"/>
                <a:ea typeface="微软雅黑" pitchFamily="34" charset="-122"/>
              </a:rPr>
              <a:t>IPSEC</a:t>
            </a:r>
            <a:endParaRPr kumimoji="0" lang="zh-CN" altLang="en-US" sz="1400" b="0" i="0" u="none" strike="noStrike" cap="none" normalizeH="0" baseline="0" dirty="0" smtClean="0">
              <a:ln>
                <a:noFill/>
              </a:ln>
              <a:solidFill>
                <a:srgbClr val="000000"/>
              </a:solidFill>
              <a:effectLst/>
              <a:latin typeface="微软雅黑" pitchFamily="34" charset="-122"/>
              <a:ea typeface="微软雅黑" pitchFamily="34" charset="-122"/>
            </a:endParaRPr>
          </a:p>
        </p:txBody>
      </p:sp>
      <p:sp>
        <p:nvSpPr>
          <p:cNvPr id="59" name="圆角矩形 58"/>
          <p:cNvSpPr/>
          <p:nvPr/>
        </p:nvSpPr>
        <p:spPr bwMode="auto">
          <a:xfrm>
            <a:off x="5929322" y="2571744"/>
            <a:ext cx="1143008" cy="285752"/>
          </a:xfrm>
          <a:prstGeom prst="roundRect">
            <a:avLst/>
          </a:prstGeom>
          <a:solidFill>
            <a:schemeClr val="accent3">
              <a:lumMod val="60000"/>
              <a:lumOff val="40000"/>
            </a:schemeClr>
          </a:soli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dirty="0" smtClean="0">
                <a:ln>
                  <a:noFill/>
                </a:ln>
                <a:solidFill>
                  <a:srgbClr val="000000"/>
                </a:solidFill>
                <a:effectLst/>
                <a:latin typeface="微软雅黑" pitchFamily="34" charset="-122"/>
                <a:ea typeface="微软雅黑" pitchFamily="34" charset="-122"/>
              </a:rPr>
              <a:t>PPTP</a:t>
            </a:r>
            <a:endParaRPr kumimoji="0" lang="zh-CN" altLang="en-US" sz="1400" b="0" i="0" u="none" strike="noStrike" cap="none" normalizeH="0" baseline="0" dirty="0" smtClean="0">
              <a:ln>
                <a:noFill/>
              </a:ln>
              <a:solidFill>
                <a:srgbClr val="000000"/>
              </a:solidFill>
              <a:effectLst/>
              <a:latin typeface="微软雅黑" pitchFamily="34" charset="-122"/>
              <a:ea typeface="微软雅黑" pitchFamily="34" charset="-122"/>
            </a:endParaRPr>
          </a:p>
        </p:txBody>
      </p:sp>
      <p:sp>
        <p:nvSpPr>
          <p:cNvPr id="60" name="圆角矩形 59"/>
          <p:cNvSpPr/>
          <p:nvPr/>
        </p:nvSpPr>
        <p:spPr bwMode="auto">
          <a:xfrm>
            <a:off x="5929322" y="3000372"/>
            <a:ext cx="1143008" cy="285752"/>
          </a:xfrm>
          <a:prstGeom prst="roundRect">
            <a:avLst/>
          </a:prstGeom>
          <a:solidFill>
            <a:schemeClr val="accent3">
              <a:lumMod val="60000"/>
              <a:lumOff val="40000"/>
            </a:schemeClr>
          </a:soli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dirty="0" smtClean="0">
                <a:ln>
                  <a:noFill/>
                </a:ln>
                <a:solidFill>
                  <a:srgbClr val="000000"/>
                </a:solidFill>
                <a:effectLst/>
                <a:latin typeface="微软雅黑" pitchFamily="34" charset="-122"/>
                <a:ea typeface="微软雅黑" pitchFamily="34" charset="-122"/>
              </a:rPr>
              <a:t>L2TP</a:t>
            </a:r>
            <a:endParaRPr kumimoji="0" lang="zh-CN" altLang="en-US" sz="1400" b="0" i="0" u="none" strike="noStrike" cap="none" normalizeH="0" baseline="0" dirty="0" smtClean="0">
              <a:ln>
                <a:noFill/>
              </a:ln>
              <a:solidFill>
                <a:srgbClr val="000000"/>
              </a:solidFill>
              <a:effectLst/>
              <a:latin typeface="微软雅黑" pitchFamily="34" charset="-122"/>
              <a:ea typeface="微软雅黑" pitchFamily="34" charset="-122"/>
            </a:endParaRPr>
          </a:p>
        </p:txBody>
      </p:sp>
      <p:sp>
        <p:nvSpPr>
          <p:cNvPr id="61" name="圆角矩形 60"/>
          <p:cNvSpPr/>
          <p:nvPr/>
        </p:nvSpPr>
        <p:spPr bwMode="auto">
          <a:xfrm>
            <a:off x="7215206" y="2143116"/>
            <a:ext cx="1214446" cy="1143008"/>
          </a:xfrm>
          <a:prstGeom prst="roundRect">
            <a:avLst/>
          </a:prstGeom>
          <a:solidFill>
            <a:schemeClr val="accent3">
              <a:lumMod val="60000"/>
              <a:lumOff val="40000"/>
            </a:schemeClr>
          </a:soli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US" altLang="zh-CN" sz="2000" b="1" dirty="0" smtClean="0">
                <a:solidFill>
                  <a:srgbClr val="000000"/>
                </a:solidFill>
                <a:latin typeface="微软雅黑" pitchFamily="34" charset="-122"/>
                <a:ea typeface="微软雅黑" pitchFamily="34" charset="-122"/>
              </a:rPr>
              <a:t>. . . . . .</a:t>
            </a:r>
            <a:endParaRPr kumimoji="0" lang="zh-CN" altLang="en-US" sz="2000" b="1" i="0" u="none" strike="noStrike" cap="none" normalizeH="0" baseline="0" dirty="0" smtClean="0">
              <a:ln>
                <a:noFill/>
              </a:ln>
              <a:solidFill>
                <a:srgbClr val="000000"/>
              </a:solidFill>
              <a:effectLst/>
              <a:latin typeface="微软雅黑" pitchFamily="34" charset="-122"/>
              <a:ea typeface="微软雅黑" pitchFamily="34" charset="-122"/>
            </a:endParaRPr>
          </a:p>
        </p:txBody>
      </p:sp>
      <p:sp>
        <p:nvSpPr>
          <p:cNvPr id="62" name="圆角矩形 61"/>
          <p:cNvSpPr/>
          <p:nvPr/>
        </p:nvSpPr>
        <p:spPr bwMode="auto">
          <a:xfrm>
            <a:off x="571472" y="5857892"/>
            <a:ext cx="3071834" cy="366714"/>
          </a:xfrm>
          <a:prstGeom prst="roundRect">
            <a:avLst/>
          </a:prstGeom>
          <a:solidFill>
            <a:srgbClr val="7030A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dirty="0" smtClean="0">
                <a:ln>
                  <a:noFill/>
                </a:ln>
                <a:solidFill>
                  <a:srgbClr val="000000"/>
                </a:solidFill>
                <a:effectLst/>
                <a:latin typeface="微软雅黑" pitchFamily="34" charset="-122"/>
                <a:ea typeface="微软雅黑" pitchFamily="34" charset="-122"/>
              </a:rPr>
              <a:t>MCP SDK</a:t>
            </a:r>
            <a:r>
              <a:rPr kumimoji="0" lang="zh-CN" altLang="en-US" sz="1600" b="0" i="0" u="none" strike="noStrike" cap="none" normalizeH="0" baseline="0" dirty="0" smtClean="0">
                <a:ln>
                  <a:noFill/>
                </a:ln>
                <a:solidFill>
                  <a:srgbClr val="000000"/>
                </a:solidFill>
                <a:effectLst/>
                <a:latin typeface="微软雅黑" pitchFamily="34" charset="-122"/>
                <a:ea typeface="微软雅黑" pitchFamily="34" charset="-122"/>
              </a:rPr>
              <a:t>数据平面 </a:t>
            </a:r>
            <a:r>
              <a:rPr kumimoji="0" lang="en-US" altLang="zh-CN" sz="1600" b="0" i="0" u="none" strike="noStrike" cap="none" normalizeH="0" baseline="0" dirty="0" smtClean="0">
                <a:ln>
                  <a:noFill/>
                </a:ln>
                <a:solidFill>
                  <a:srgbClr val="000000"/>
                </a:solidFill>
                <a:effectLst/>
                <a:latin typeface="微软雅黑" pitchFamily="34" charset="-122"/>
                <a:ea typeface="微软雅黑" pitchFamily="34" charset="-122"/>
              </a:rPr>
              <a:t>Core 1..n</a:t>
            </a:r>
            <a:endParaRPr kumimoji="0" lang="zh-CN" altLang="en-US" sz="1600" b="0" i="0" u="none" strike="noStrike" cap="none" normalizeH="0" baseline="0" dirty="0" smtClean="0">
              <a:ln>
                <a:noFill/>
              </a:ln>
              <a:solidFill>
                <a:srgbClr val="000000"/>
              </a:solidFill>
              <a:effectLst/>
              <a:latin typeface="微软雅黑" pitchFamily="34" charset="-122"/>
              <a:ea typeface="微软雅黑" pitchFamily="34" charset="-122"/>
            </a:endParaRPr>
          </a:p>
        </p:txBody>
      </p:sp>
      <p:sp>
        <p:nvSpPr>
          <p:cNvPr id="63" name="圆角矩形 62"/>
          <p:cNvSpPr/>
          <p:nvPr/>
        </p:nvSpPr>
        <p:spPr bwMode="auto">
          <a:xfrm>
            <a:off x="500034" y="1714488"/>
            <a:ext cx="2000264" cy="1785950"/>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err="1" smtClean="0">
                <a:ln>
                  <a:noFill/>
                </a:ln>
                <a:solidFill>
                  <a:srgbClr val="000000"/>
                </a:solidFill>
                <a:effectLst/>
                <a:latin typeface="微软雅黑" pitchFamily="34" charset="-122"/>
                <a:ea typeface="微软雅黑" pitchFamily="34" charset="-122"/>
              </a:rPr>
              <a:t>Toolchain</a:t>
            </a:r>
            <a:endParaRPr kumimoji="0" lang="zh-CN" altLang="en-US" sz="1800" b="0" i="0" u="none" strike="noStrike" cap="none" normalizeH="0" baseline="0" dirty="0" smtClean="0">
              <a:ln>
                <a:noFill/>
              </a:ln>
              <a:solidFill>
                <a:srgbClr val="000000"/>
              </a:solidFill>
              <a:effectLst/>
              <a:latin typeface="微软雅黑" pitchFamily="34" charset="-122"/>
              <a:ea typeface="微软雅黑" pitchFamily="34" charset="-122"/>
            </a:endParaRPr>
          </a:p>
        </p:txBody>
      </p:sp>
      <p:sp>
        <p:nvSpPr>
          <p:cNvPr id="64" name="圆角矩形 63"/>
          <p:cNvSpPr/>
          <p:nvPr/>
        </p:nvSpPr>
        <p:spPr bwMode="auto">
          <a:xfrm>
            <a:off x="500034" y="3571876"/>
            <a:ext cx="2000264" cy="214314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smtClean="0">
                <a:ln>
                  <a:noFill/>
                </a:ln>
                <a:solidFill>
                  <a:srgbClr val="000000"/>
                </a:solidFill>
                <a:effectLst/>
                <a:latin typeface="微软雅黑" pitchFamily="34" charset="-122"/>
                <a:ea typeface="微软雅黑" pitchFamily="34" charset="-122"/>
              </a:rPr>
              <a:t>MCP SDK</a:t>
            </a:r>
            <a:r>
              <a:rPr kumimoji="0" lang="zh-CN" altLang="en-US" sz="1800" b="0" i="0" u="none" strike="noStrike" cap="none" normalizeH="0" baseline="0" dirty="0" smtClean="0">
                <a:ln>
                  <a:noFill/>
                </a:ln>
                <a:solidFill>
                  <a:srgbClr val="000000"/>
                </a:solidFill>
                <a:effectLst/>
                <a:latin typeface="微软雅黑" pitchFamily="34" charset="-122"/>
                <a:ea typeface="微软雅黑" pitchFamily="34" charset="-122"/>
              </a:rPr>
              <a:t>控制平面</a:t>
            </a:r>
          </a:p>
        </p:txBody>
      </p:sp>
      <p:sp>
        <p:nvSpPr>
          <p:cNvPr id="65" name="圆角矩形 64"/>
          <p:cNvSpPr/>
          <p:nvPr/>
        </p:nvSpPr>
        <p:spPr bwMode="auto">
          <a:xfrm>
            <a:off x="5429256" y="5857892"/>
            <a:ext cx="3071834" cy="366714"/>
          </a:xfrm>
          <a:prstGeom prst="roundRect">
            <a:avLst/>
          </a:prstGeom>
          <a:solidFill>
            <a:srgbClr val="7030A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dirty="0" smtClean="0">
                <a:ln>
                  <a:noFill/>
                </a:ln>
                <a:solidFill>
                  <a:srgbClr val="000000"/>
                </a:solidFill>
                <a:effectLst/>
                <a:latin typeface="微软雅黑" pitchFamily="34" charset="-122"/>
                <a:ea typeface="微软雅黑" pitchFamily="34" charset="-122"/>
              </a:rPr>
              <a:t>Core n+1..m</a:t>
            </a:r>
            <a:endParaRPr kumimoji="0" lang="zh-CN" altLang="en-US" sz="1600" b="0" i="0" u="none" strike="noStrike" cap="none" normalizeH="0" baseline="0" dirty="0" smtClean="0">
              <a:ln>
                <a:noFill/>
              </a:ln>
              <a:solidFill>
                <a:srgbClr val="000000"/>
              </a:solidFill>
              <a:effectLst/>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标题 1"/>
          <p:cNvSpPr>
            <a:spLocks noGrp="1"/>
          </p:cNvSpPr>
          <p:nvPr>
            <p:ph type="title"/>
          </p:nvPr>
        </p:nvSpPr>
        <p:spPr/>
        <p:txBody>
          <a:bodyPr/>
          <a:lstStyle/>
          <a:p>
            <a:pPr eaLnBrk="1" hangingPunct="1"/>
            <a:r>
              <a:rPr lang="zh-CN" altLang="en-US" dirty="0" smtClean="0"/>
              <a:t>安全网关类产品解决方案</a:t>
            </a:r>
          </a:p>
        </p:txBody>
      </p:sp>
      <p:sp>
        <p:nvSpPr>
          <p:cNvPr id="4" name="圆角矩形 3"/>
          <p:cNvSpPr/>
          <p:nvPr/>
        </p:nvSpPr>
        <p:spPr bwMode="auto">
          <a:xfrm>
            <a:off x="500034" y="5786454"/>
            <a:ext cx="8215370" cy="500066"/>
          </a:xfrm>
          <a:prstGeom prst="roundRect">
            <a:avLst/>
          </a:prstGeom>
          <a:solidFill>
            <a:srgbClr val="0070C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dirty="0" smtClean="0">
                <a:ln>
                  <a:noFill/>
                </a:ln>
                <a:solidFill>
                  <a:srgbClr val="000000"/>
                </a:solidFill>
                <a:effectLst/>
                <a:latin typeface="微软雅黑" pitchFamily="34" charset="-122"/>
                <a:ea typeface="微软雅黑" pitchFamily="34" charset="-122"/>
              </a:rPr>
              <a:t>Hard Platform</a:t>
            </a:r>
            <a:endParaRPr kumimoji="0" lang="zh-CN" altLang="en-US" sz="1600" b="0" i="0" u="none" strike="noStrike" cap="none" normalizeH="0" baseline="0" dirty="0" smtClean="0">
              <a:ln>
                <a:noFill/>
              </a:ln>
              <a:solidFill>
                <a:srgbClr val="000000"/>
              </a:solidFill>
              <a:effectLst/>
              <a:latin typeface="微软雅黑" pitchFamily="34" charset="-122"/>
              <a:ea typeface="微软雅黑" pitchFamily="34" charset="-122"/>
            </a:endParaRPr>
          </a:p>
        </p:txBody>
      </p:sp>
      <p:sp>
        <p:nvSpPr>
          <p:cNvPr id="5" name="圆角矩形 4"/>
          <p:cNvSpPr/>
          <p:nvPr/>
        </p:nvSpPr>
        <p:spPr bwMode="auto">
          <a:xfrm>
            <a:off x="2643174" y="5357826"/>
            <a:ext cx="6072230" cy="357190"/>
          </a:xfrm>
          <a:prstGeom prst="roundRect">
            <a:avLst/>
          </a:prstGeom>
          <a:solidFill>
            <a:srgbClr val="00B0F0"/>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US" altLang="zh-CN" sz="1600" dirty="0" smtClean="0">
                <a:solidFill>
                  <a:srgbClr val="000000"/>
                </a:solidFill>
                <a:latin typeface="微软雅黑" pitchFamily="34" charset="-122"/>
                <a:ea typeface="微软雅黑" pitchFamily="34" charset="-122"/>
              </a:rPr>
              <a:t>Linux Kernel &amp; Driver</a:t>
            </a:r>
            <a:endParaRPr kumimoji="0" lang="zh-CN" altLang="en-US" sz="1600" b="0" i="0" u="none" strike="noStrike" cap="none" normalizeH="0" baseline="0" dirty="0" smtClean="0">
              <a:ln>
                <a:noFill/>
              </a:ln>
              <a:solidFill>
                <a:srgbClr val="000000"/>
              </a:solidFill>
              <a:effectLst/>
              <a:latin typeface="微软雅黑" pitchFamily="34" charset="-122"/>
              <a:ea typeface="微软雅黑" pitchFamily="34" charset="-122"/>
            </a:endParaRPr>
          </a:p>
        </p:txBody>
      </p:sp>
      <p:sp>
        <p:nvSpPr>
          <p:cNvPr id="7" name="圆角矩形 6"/>
          <p:cNvSpPr/>
          <p:nvPr/>
        </p:nvSpPr>
        <p:spPr bwMode="auto">
          <a:xfrm>
            <a:off x="2643174" y="4857760"/>
            <a:ext cx="6072230" cy="428628"/>
          </a:xfrm>
          <a:prstGeom prst="roundRect">
            <a:avLst/>
          </a:prstGeom>
          <a:solidFill>
            <a:schemeClr val="tx2">
              <a:lumMod val="75000"/>
            </a:schemeClr>
          </a:soli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just" defTabSz="914400" rtl="0" eaLnBrk="1" fontAlgn="base" latinLnBrk="0" hangingPunct="1">
              <a:lnSpc>
                <a:spcPct val="100000"/>
              </a:lnSpc>
              <a:spcBef>
                <a:spcPct val="0"/>
              </a:spcBef>
              <a:spcAft>
                <a:spcPct val="0"/>
              </a:spcAft>
              <a:buClrTx/>
              <a:buSzTx/>
              <a:buFontTx/>
              <a:buNone/>
              <a:tabLst/>
            </a:pPr>
            <a:r>
              <a:rPr lang="en-US" altLang="zh-CN" sz="1600" dirty="0" smtClean="0">
                <a:solidFill>
                  <a:srgbClr val="000000"/>
                </a:solidFill>
                <a:latin typeface="微软雅黑" pitchFamily="34" charset="-122"/>
                <a:ea typeface="微软雅黑" pitchFamily="34" charset="-122"/>
              </a:rPr>
              <a:t>WAN/LAN </a:t>
            </a:r>
            <a:r>
              <a:rPr lang="zh-CN" altLang="en-US" sz="1600" dirty="0" smtClean="0">
                <a:solidFill>
                  <a:srgbClr val="000000"/>
                </a:solidFill>
                <a:latin typeface="微软雅黑" pitchFamily="34" charset="-122"/>
                <a:ea typeface="微软雅黑" pitchFamily="34" charset="-122"/>
              </a:rPr>
              <a:t>接口</a:t>
            </a:r>
            <a:endParaRPr lang="en-US" altLang="zh-CN" sz="1600" dirty="0" smtClean="0">
              <a:solidFill>
                <a:srgbClr val="000000"/>
              </a:solidFill>
              <a:latin typeface="微软雅黑" pitchFamily="34" charset="-122"/>
              <a:ea typeface="微软雅黑" pitchFamily="34" charset="-122"/>
            </a:endParaRPr>
          </a:p>
        </p:txBody>
      </p:sp>
      <p:sp>
        <p:nvSpPr>
          <p:cNvPr id="8" name="圆角矩形 7"/>
          <p:cNvSpPr/>
          <p:nvPr/>
        </p:nvSpPr>
        <p:spPr bwMode="auto">
          <a:xfrm>
            <a:off x="4572000" y="4929198"/>
            <a:ext cx="1143008" cy="285752"/>
          </a:xfrm>
          <a:prstGeom prst="round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dirty="0" smtClean="0">
                <a:ln>
                  <a:noFill/>
                </a:ln>
                <a:solidFill>
                  <a:srgbClr val="000000"/>
                </a:solidFill>
                <a:effectLst/>
                <a:latin typeface="微软雅黑" pitchFamily="34" charset="-122"/>
                <a:ea typeface="微软雅黑" pitchFamily="34" charset="-122"/>
              </a:rPr>
              <a:t>Ethernet</a:t>
            </a:r>
            <a:endParaRPr kumimoji="0" lang="zh-CN" altLang="en-US" sz="1400" b="0" i="0" u="none" strike="noStrike" cap="none" normalizeH="0" baseline="0" dirty="0" smtClean="0">
              <a:ln>
                <a:noFill/>
              </a:ln>
              <a:solidFill>
                <a:srgbClr val="000000"/>
              </a:solidFill>
              <a:effectLst/>
              <a:latin typeface="微软雅黑" pitchFamily="34" charset="-122"/>
              <a:ea typeface="微软雅黑" pitchFamily="34" charset="-122"/>
            </a:endParaRPr>
          </a:p>
        </p:txBody>
      </p:sp>
      <p:sp>
        <p:nvSpPr>
          <p:cNvPr id="9" name="圆角矩形 8"/>
          <p:cNvSpPr/>
          <p:nvPr/>
        </p:nvSpPr>
        <p:spPr bwMode="auto">
          <a:xfrm>
            <a:off x="6000760" y="4929198"/>
            <a:ext cx="1143008" cy="285752"/>
          </a:xfrm>
          <a:prstGeom prst="round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US" altLang="zh-CN" sz="1400" dirty="0" err="1" smtClean="0">
                <a:solidFill>
                  <a:srgbClr val="000000"/>
                </a:solidFill>
                <a:latin typeface="微软雅黑" pitchFamily="34" charset="-122"/>
                <a:ea typeface="微软雅黑" pitchFamily="34" charset="-122"/>
              </a:rPr>
              <a:t>xDSL</a:t>
            </a:r>
            <a:endParaRPr kumimoji="0" lang="zh-CN" altLang="en-US" sz="1400" b="0" i="0" u="none" strike="noStrike" cap="none" normalizeH="0" baseline="0" dirty="0" smtClean="0">
              <a:ln>
                <a:noFill/>
              </a:ln>
              <a:solidFill>
                <a:srgbClr val="000000"/>
              </a:solidFill>
              <a:effectLst/>
              <a:latin typeface="微软雅黑" pitchFamily="34" charset="-122"/>
              <a:ea typeface="微软雅黑" pitchFamily="34" charset="-122"/>
            </a:endParaRPr>
          </a:p>
        </p:txBody>
      </p:sp>
      <p:sp>
        <p:nvSpPr>
          <p:cNvPr id="10" name="圆角矩形 9"/>
          <p:cNvSpPr/>
          <p:nvPr/>
        </p:nvSpPr>
        <p:spPr bwMode="auto">
          <a:xfrm>
            <a:off x="7429520" y="4929198"/>
            <a:ext cx="1143008" cy="285752"/>
          </a:xfrm>
          <a:prstGeom prst="round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dirty="0" smtClean="0">
                <a:ln>
                  <a:noFill/>
                </a:ln>
                <a:solidFill>
                  <a:srgbClr val="000000"/>
                </a:solidFill>
                <a:effectLst/>
                <a:latin typeface="微软雅黑" pitchFamily="34" charset="-122"/>
                <a:ea typeface="微软雅黑" pitchFamily="34" charset="-122"/>
              </a:rPr>
              <a:t>SFP</a:t>
            </a:r>
            <a:endParaRPr kumimoji="0" lang="zh-CN" altLang="en-US" sz="1400" b="0" i="0" u="none" strike="noStrike" cap="none" normalizeH="0" baseline="0" dirty="0" smtClean="0">
              <a:ln>
                <a:noFill/>
              </a:ln>
              <a:solidFill>
                <a:srgbClr val="000000"/>
              </a:solidFill>
              <a:effectLst/>
              <a:latin typeface="微软雅黑" pitchFamily="34" charset="-122"/>
              <a:ea typeface="微软雅黑" pitchFamily="34" charset="-122"/>
            </a:endParaRPr>
          </a:p>
        </p:txBody>
      </p:sp>
      <p:sp>
        <p:nvSpPr>
          <p:cNvPr id="11" name="圆角矩形 10"/>
          <p:cNvSpPr/>
          <p:nvPr/>
        </p:nvSpPr>
        <p:spPr bwMode="auto">
          <a:xfrm>
            <a:off x="2643174" y="3571876"/>
            <a:ext cx="3071834" cy="1214446"/>
          </a:xfrm>
          <a:prstGeom prst="roundRect">
            <a:avLst/>
          </a:prstGeom>
          <a:solidFill>
            <a:srgbClr val="808080"/>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zh-CN" altLang="en-US" sz="1600" b="0" i="0" u="none" strike="noStrike" cap="none" normalizeH="0" baseline="0" dirty="0" smtClean="0">
                <a:ln>
                  <a:noFill/>
                </a:ln>
                <a:solidFill>
                  <a:srgbClr val="000000"/>
                </a:solidFill>
                <a:effectLst/>
                <a:latin typeface="微软雅黑" pitchFamily="34" charset="-122"/>
                <a:ea typeface="微软雅黑" pitchFamily="34" charset="-122"/>
              </a:rPr>
              <a:t>路由</a:t>
            </a:r>
            <a:endParaRPr kumimoji="0" lang="en-US" altLang="zh-CN" sz="1600" b="0" i="0" u="none" strike="noStrike" cap="none" normalizeH="0" baseline="0" dirty="0" smtClean="0">
              <a:ln>
                <a:noFill/>
              </a:ln>
              <a:solidFill>
                <a:srgbClr val="000000"/>
              </a:solidFill>
              <a:effectLst/>
              <a:latin typeface="微软雅黑" pitchFamily="34" charset="-122"/>
              <a:ea typeface="微软雅黑" pitchFamily="34" charset="-122"/>
            </a:endParaRPr>
          </a:p>
        </p:txBody>
      </p:sp>
      <p:sp>
        <p:nvSpPr>
          <p:cNvPr id="12" name="圆角矩形 11"/>
          <p:cNvSpPr/>
          <p:nvPr/>
        </p:nvSpPr>
        <p:spPr bwMode="auto">
          <a:xfrm>
            <a:off x="2857488" y="4357694"/>
            <a:ext cx="1143008" cy="285752"/>
          </a:xfrm>
          <a:prstGeom prst="round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zh-CN" altLang="en-US" sz="1400" dirty="0" smtClean="0">
                <a:solidFill>
                  <a:srgbClr val="000000"/>
                </a:solidFill>
                <a:latin typeface="微软雅黑" pitchFamily="34" charset="-122"/>
                <a:ea typeface="微软雅黑" pitchFamily="34" charset="-122"/>
              </a:rPr>
              <a:t>静态路由</a:t>
            </a:r>
            <a:endParaRPr kumimoji="0" lang="zh-CN" altLang="en-US" sz="1400" b="0" i="0" u="none" strike="noStrike" cap="none" normalizeH="0" baseline="0" dirty="0" smtClean="0">
              <a:ln>
                <a:noFill/>
              </a:ln>
              <a:solidFill>
                <a:srgbClr val="000000"/>
              </a:solidFill>
              <a:effectLst/>
              <a:latin typeface="微软雅黑" pitchFamily="34" charset="-122"/>
              <a:ea typeface="微软雅黑" pitchFamily="34" charset="-122"/>
            </a:endParaRPr>
          </a:p>
        </p:txBody>
      </p:sp>
      <p:sp>
        <p:nvSpPr>
          <p:cNvPr id="13" name="圆角矩形 12"/>
          <p:cNvSpPr/>
          <p:nvPr/>
        </p:nvSpPr>
        <p:spPr bwMode="auto">
          <a:xfrm>
            <a:off x="2857488" y="4000504"/>
            <a:ext cx="2714644" cy="285752"/>
          </a:xfrm>
          <a:prstGeom prst="round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zh-CN" altLang="en-US" sz="1400" b="0" i="0" u="none" strike="noStrike" cap="none" normalizeH="0" baseline="0" dirty="0" smtClean="0">
                <a:ln>
                  <a:noFill/>
                </a:ln>
                <a:solidFill>
                  <a:srgbClr val="000000"/>
                </a:solidFill>
                <a:effectLst/>
                <a:latin typeface="微软雅黑" pitchFamily="34" charset="-122"/>
                <a:ea typeface="微软雅黑" pitchFamily="34" charset="-122"/>
              </a:rPr>
              <a:t>策略路由</a:t>
            </a:r>
          </a:p>
        </p:txBody>
      </p:sp>
      <p:sp>
        <p:nvSpPr>
          <p:cNvPr id="14" name="圆角矩形 13"/>
          <p:cNvSpPr/>
          <p:nvPr/>
        </p:nvSpPr>
        <p:spPr bwMode="auto">
          <a:xfrm>
            <a:off x="4429124" y="4357694"/>
            <a:ext cx="1143008" cy="285752"/>
          </a:xfrm>
          <a:prstGeom prst="round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zh-CN" altLang="en-US" sz="1400" b="0" i="0" u="none" strike="noStrike" cap="none" normalizeH="0" baseline="0" dirty="0" smtClean="0">
                <a:ln>
                  <a:noFill/>
                </a:ln>
                <a:solidFill>
                  <a:srgbClr val="000000"/>
                </a:solidFill>
                <a:effectLst/>
                <a:latin typeface="微软雅黑" pitchFamily="34" charset="-122"/>
                <a:ea typeface="微软雅黑" pitchFamily="34" charset="-122"/>
              </a:rPr>
              <a:t>均衡路由</a:t>
            </a:r>
          </a:p>
        </p:txBody>
      </p:sp>
      <p:sp>
        <p:nvSpPr>
          <p:cNvPr id="15" name="圆角矩形 14"/>
          <p:cNvSpPr/>
          <p:nvPr/>
        </p:nvSpPr>
        <p:spPr bwMode="auto">
          <a:xfrm>
            <a:off x="5857884" y="3571876"/>
            <a:ext cx="2857520" cy="1214446"/>
          </a:xfrm>
          <a:prstGeom prst="roundRect">
            <a:avLst/>
          </a:prstGeom>
          <a:solidFill>
            <a:srgbClr val="808080"/>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zh-CN" altLang="en-US" sz="1600" dirty="0" smtClean="0">
                <a:solidFill>
                  <a:srgbClr val="000000"/>
                </a:solidFill>
                <a:latin typeface="微软雅黑" pitchFamily="34" charset="-122"/>
                <a:ea typeface="微软雅黑" pitchFamily="34" charset="-122"/>
              </a:rPr>
              <a:t>防火墙</a:t>
            </a:r>
            <a:endParaRPr kumimoji="0" lang="en-US" altLang="zh-CN" sz="1600" b="0" i="0" u="none" strike="noStrike" cap="none" normalizeH="0" baseline="0" dirty="0" smtClean="0">
              <a:ln>
                <a:noFill/>
              </a:ln>
              <a:solidFill>
                <a:srgbClr val="000000"/>
              </a:solidFill>
              <a:effectLst/>
              <a:latin typeface="微软雅黑" pitchFamily="34" charset="-122"/>
              <a:ea typeface="微软雅黑" pitchFamily="34" charset="-122"/>
            </a:endParaRPr>
          </a:p>
        </p:txBody>
      </p:sp>
      <p:sp>
        <p:nvSpPr>
          <p:cNvPr id="16" name="圆角矩形 15"/>
          <p:cNvSpPr/>
          <p:nvPr/>
        </p:nvSpPr>
        <p:spPr bwMode="auto">
          <a:xfrm>
            <a:off x="6000760" y="4000504"/>
            <a:ext cx="2571768" cy="285752"/>
          </a:xfrm>
          <a:prstGeom prst="round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zh-CN" altLang="en-US" sz="1400" b="0" i="0" u="none" strike="noStrike" cap="none" normalizeH="0" baseline="0" dirty="0" smtClean="0">
                <a:ln>
                  <a:noFill/>
                </a:ln>
                <a:solidFill>
                  <a:srgbClr val="000000"/>
                </a:solidFill>
                <a:effectLst/>
                <a:latin typeface="微软雅黑" pitchFamily="34" charset="-122"/>
                <a:ea typeface="微软雅黑" pitchFamily="34" charset="-122"/>
              </a:rPr>
              <a:t>状态检测</a:t>
            </a:r>
          </a:p>
        </p:txBody>
      </p:sp>
      <p:sp>
        <p:nvSpPr>
          <p:cNvPr id="17" name="圆角矩形 16"/>
          <p:cNvSpPr/>
          <p:nvPr/>
        </p:nvSpPr>
        <p:spPr bwMode="auto">
          <a:xfrm>
            <a:off x="6000760" y="4357694"/>
            <a:ext cx="1214446" cy="285752"/>
          </a:xfrm>
          <a:prstGeom prst="round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dirty="0" smtClean="0">
                <a:ln>
                  <a:noFill/>
                </a:ln>
                <a:solidFill>
                  <a:srgbClr val="000000"/>
                </a:solidFill>
                <a:effectLst/>
                <a:latin typeface="微软雅黑" pitchFamily="34" charset="-122"/>
                <a:ea typeface="微软雅黑" pitchFamily="34" charset="-122"/>
              </a:rPr>
              <a:t>NAT</a:t>
            </a:r>
            <a:r>
              <a:rPr lang="en-US" altLang="zh-CN" sz="1400" dirty="0" smtClean="0">
                <a:solidFill>
                  <a:srgbClr val="000000"/>
                </a:solidFill>
                <a:latin typeface="微软雅黑" pitchFamily="34" charset="-122"/>
                <a:ea typeface="微软雅黑" pitchFamily="34" charset="-122"/>
              </a:rPr>
              <a:t>/PAT</a:t>
            </a:r>
            <a:endParaRPr kumimoji="0" lang="zh-CN" altLang="en-US" sz="1400" b="0" i="0" u="none" strike="noStrike" cap="none" normalizeH="0" baseline="0" dirty="0" smtClean="0">
              <a:ln>
                <a:noFill/>
              </a:ln>
              <a:solidFill>
                <a:srgbClr val="000000"/>
              </a:solidFill>
              <a:effectLst/>
              <a:latin typeface="微软雅黑" pitchFamily="34" charset="-122"/>
              <a:ea typeface="微软雅黑" pitchFamily="34" charset="-122"/>
            </a:endParaRPr>
          </a:p>
        </p:txBody>
      </p:sp>
      <p:sp>
        <p:nvSpPr>
          <p:cNvPr id="18" name="圆角矩形 17"/>
          <p:cNvSpPr/>
          <p:nvPr/>
        </p:nvSpPr>
        <p:spPr bwMode="auto">
          <a:xfrm>
            <a:off x="7358082" y="4357694"/>
            <a:ext cx="1214446" cy="285752"/>
          </a:xfrm>
          <a:prstGeom prst="round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zh-CN" altLang="en-US" sz="1400" b="0" i="0" u="none" strike="noStrike" cap="none" normalizeH="0" baseline="0" dirty="0" smtClean="0">
                <a:ln>
                  <a:noFill/>
                </a:ln>
                <a:solidFill>
                  <a:srgbClr val="000000"/>
                </a:solidFill>
                <a:effectLst/>
                <a:latin typeface="微软雅黑" pitchFamily="34" charset="-122"/>
                <a:ea typeface="微软雅黑" pitchFamily="34" charset="-122"/>
              </a:rPr>
              <a:t>链接跟踪</a:t>
            </a:r>
          </a:p>
        </p:txBody>
      </p:sp>
      <p:sp>
        <p:nvSpPr>
          <p:cNvPr id="19" name="圆角矩形 18"/>
          <p:cNvSpPr/>
          <p:nvPr/>
        </p:nvSpPr>
        <p:spPr bwMode="auto">
          <a:xfrm>
            <a:off x="2643174" y="1714488"/>
            <a:ext cx="3000396" cy="1785950"/>
          </a:xfrm>
          <a:prstGeom prst="roundRect">
            <a:avLst/>
          </a:prstGeom>
          <a:solidFill>
            <a:schemeClr val="accent5">
              <a:lumMod val="90000"/>
            </a:schemeClr>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zh-CN" altLang="en-US" sz="1600" dirty="0" smtClean="0">
                <a:solidFill>
                  <a:srgbClr val="000000"/>
                </a:solidFill>
                <a:latin typeface="微软雅黑" pitchFamily="34" charset="-122"/>
                <a:ea typeface="微软雅黑" pitchFamily="34" charset="-122"/>
              </a:rPr>
              <a:t>网络服务</a:t>
            </a:r>
            <a:endParaRPr kumimoji="0" lang="en-US" altLang="zh-CN" sz="1600" b="0" i="0" u="none" strike="noStrike" cap="none" normalizeH="0" baseline="0" dirty="0" smtClean="0">
              <a:ln>
                <a:noFill/>
              </a:ln>
              <a:solidFill>
                <a:srgbClr val="000000"/>
              </a:solidFill>
              <a:effectLst/>
              <a:latin typeface="微软雅黑" pitchFamily="34" charset="-122"/>
              <a:ea typeface="微软雅黑" pitchFamily="34" charset="-122"/>
            </a:endParaRPr>
          </a:p>
        </p:txBody>
      </p:sp>
      <p:sp>
        <p:nvSpPr>
          <p:cNvPr id="20" name="圆角矩形 19"/>
          <p:cNvSpPr/>
          <p:nvPr/>
        </p:nvSpPr>
        <p:spPr bwMode="auto">
          <a:xfrm>
            <a:off x="5857884" y="1714488"/>
            <a:ext cx="2857520" cy="1785950"/>
          </a:xfrm>
          <a:prstGeom prst="roundRect">
            <a:avLst/>
          </a:prstGeom>
          <a:solidFill>
            <a:schemeClr val="accent5">
              <a:lumMod val="90000"/>
            </a:schemeClr>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dirty="0" smtClean="0">
                <a:ln>
                  <a:noFill/>
                </a:ln>
                <a:solidFill>
                  <a:srgbClr val="000000"/>
                </a:solidFill>
                <a:effectLst/>
                <a:latin typeface="微软雅黑" pitchFamily="34" charset="-122"/>
                <a:ea typeface="微软雅黑" pitchFamily="34" charset="-122"/>
              </a:rPr>
              <a:t>VPN</a:t>
            </a:r>
          </a:p>
        </p:txBody>
      </p:sp>
      <p:sp>
        <p:nvSpPr>
          <p:cNvPr id="21" name="圆角矩形 20"/>
          <p:cNvSpPr/>
          <p:nvPr/>
        </p:nvSpPr>
        <p:spPr bwMode="auto">
          <a:xfrm>
            <a:off x="2857488" y="2143116"/>
            <a:ext cx="1143008" cy="285752"/>
          </a:xfrm>
          <a:prstGeom prst="roundRect">
            <a:avLst/>
          </a:prstGeom>
          <a:solidFill>
            <a:schemeClr val="accent3">
              <a:lumMod val="60000"/>
              <a:lumOff val="40000"/>
            </a:schemeClr>
          </a:soli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dirty="0" smtClean="0">
                <a:ln>
                  <a:noFill/>
                </a:ln>
                <a:solidFill>
                  <a:srgbClr val="000000"/>
                </a:solidFill>
                <a:effectLst/>
                <a:latin typeface="微软雅黑" pitchFamily="34" charset="-122"/>
                <a:ea typeface="微软雅黑" pitchFamily="34" charset="-122"/>
              </a:rPr>
              <a:t>DHCP</a:t>
            </a:r>
            <a:endParaRPr kumimoji="0" lang="zh-CN" altLang="en-US" sz="1400" b="0" i="0" u="none" strike="noStrike" cap="none" normalizeH="0" baseline="0" dirty="0" smtClean="0">
              <a:ln>
                <a:noFill/>
              </a:ln>
              <a:solidFill>
                <a:srgbClr val="000000"/>
              </a:solidFill>
              <a:effectLst/>
              <a:latin typeface="微软雅黑" pitchFamily="34" charset="-122"/>
              <a:ea typeface="微软雅黑" pitchFamily="34" charset="-122"/>
            </a:endParaRPr>
          </a:p>
        </p:txBody>
      </p:sp>
      <p:sp>
        <p:nvSpPr>
          <p:cNvPr id="22" name="圆角矩形 21"/>
          <p:cNvSpPr/>
          <p:nvPr/>
        </p:nvSpPr>
        <p:spPr bwMode="auto">
          <a:xfrm>
            <a:off x="2857488" y="2571744"/>
            <a:ext cx="1143008" cy="285752"/>
          </a:xfrm>
          <a:prstGeom prst="roundRect">
            <a:avLst/>
          </a:prstGeom>
          <a:solidFill>
            <a:schemeClr val="accent3">
              <a:lumMod val="60000"/>
              <a:lumOff val="40000"/>
            </a:schemeClr>
          </a:soli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dirty="0" smtClean="0">
                <a:ln>
                  <a:noFill/>
                </a:ln>
                <a:solidFill>
                  <a:srgbClr val="000000"/>
                </a:solidFill>
                <a:effectLst/>
                <a:latin typeface="微软雅黑" pitchFamily="34" charset="-122"/>
                <a:ea typeface="微软雅黑" pitchFamily="34" charset="-122"/>
              </a:rPr>
              <a:t>QOS</a:t>
            </a:r>
            <a:endParaRPr kumimoji="0" lang="zh-CN" altLang="en-US" sz="1400" b="0" i="0" u="none" strike="noStrike" cap="none" normalizeH="0" baseline="0" dirty="0" smtClean="0">
              <a:ln>
                <a:noFill/>
              </a:ln>
              <a:solidFill>
                <a:srgbClr val="000000"/>
              </a:solidFill>
              <a:effectLst/>
              <a:latin typeface="微软雅黑" pitchFamily="34" charset="-122"/>
              <a:ea typeface="微软雅黑" pitchFamily="34" charset="-122"/>
            </a:endParaRPr>
          </a:p>
        </p:txBody>
      </p:sp>
      <p:sp>
        <p:nvSpPr>
          <p:cNvPr id="23" name="圆角矩形 22"/>
          <p:cNvSpPr/>
          <p:nvPr/>
        </p:nvSpPr>
        <p:spPr bwMode="auto">
          <a:xfrm>
            <a:off x="2857488" y="3000372"/>
            <a:ext cx="1143008" cy="285752"/>
          </a:xfrm>
          <a:prstGeom prst="roundRect">
            <a:avLst/>
          </a:prstGeom>
          <a:solidFill>
            <a:schemeClr val="accent3">
              <a:lumMod val="60000"/>
              <a:lumOff val="40000"/>
            </a:schemeClr>
          </a:soli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dirty="0" smtClean="0">
                <a:ln>
                  <a:noFill/>
                </a:ln>
                <a:solidFill>
                  <a:srgbClr val="000000"/>
                </a:solidFill>
                <a:effectLst/>
                <a:latin typeface="微软雅黑" pitchFamily="34" charset="-122"/>
                <a:ea typeface="微软雅黑" pitchFamily="34" charset="-122"/>
              </a:rPr>
              <a:t>DDNS</a:t>
            </a:r>
            <a:endParaRPr kumimoji="0" lang="zh-CN" altLang="en-US" sz="1400" b="0" i="0" u="none" strike="noStrike" cap="none" normalizeH="0" baseline="0" dirty="0" smtClean="0">
              <a:ln>
                <a:noFill/>
              </a:ln>
              <a:solidFill>
                <a:srgbClr val="000000"/>
              </a:solidFill>
              <a:effectLst/>
              <a:latin typeface="微软雅黑" pitchFamily="34" charset="-122"/>
              <a:ea typeface="微软雅黑" pitchFamily="34" charset="-122"/>
            </a:endParaRPr>
          </a:p>
        </p:txBody>
      </p:sp>
      <p:sp>
        <p:nvSpPr>
          <p:cNvPr id="24" name="圆角矩形 23"/>
          <p:cNvSpPr/>
          <p:nvPr/>
        </p:nvSpPr>
        <p:spPr bwMode="auto">
          <a:xfrm>
            <a:off x="4286248" y="2143116"/>
            <a:ext cx="1143008" cy="285752"/>
          </a:xfrm>
          <a:prstGeom prst="roundRect">
            <a:avLst/>
          </a:prstGeom>
          <a:solidFill>
            <a:schemeClr val="accent3">
              <a:lumMod val="60000"/>
              <a:lumOff val="40000"/>
            </a:schemeClr>
          </a:soli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zh-CN" altLang="en-US" sz="1400" dirty="0" smtClean="0">
                <a:solidFill>
                  <a:srgbClr val="000000"/>
                </a:solidFill>
                <a:latin typeface="微软雅黑" pitchFamily="34" charset="-122"/>
                <a:ea typeface="微软雅黑" pitchFamily="34" charset="-122"/>
              </a:rPr>
              <a:t>内容过滤</a:t>
            </a:r>
            <a:endParaRPr kumimoji="0" lang="zh-CN" altLang="en-US" sz="1400" b="0" i="0" u="none" strike="noStrike" cap="none" normalizeH="0" baseline="0" dirty="0" smtClean="0">
              <a:ln>
                <a:noFill/>
              </a:ln>
              <a:solidFill>
                <a:srgbClr val="000000"/>
              </a:solidFill>
              <a:effectLst/>
              <a:latin typeface="微软雅黑" pitchFamily="34" charset="-122"/>
              <a:ea typeface="微软雅黑" pitchFamily="34" charset="-122"/>
            </a:endParaRPr>
          </a:p>
        </p:txBody>
      </p:sp>
      <p:sp>
        <p:nvSpPr>
          <p:cNvPr id="25" name="圆角矩形 24"/>
          <p:cNvSpPr/>
          <p:nvPr/>
        </p:nvSpPr>
        <p:spPr bwMode="auto">
          <a:xfrm>
            <a:off x="4286248" y="2571744"/>
            <a:ext cx="1143008" cy="285752"/>
          </a:xfrm>
          <a:prstGeom prst="roundRect">
            <a:avLst/>
          </a:prstGeom>
          <a:solidFill>
            <a:schemeClr val="accent3">
              <a:lumMod val="60000"/>
              <a:lumOff val="40000"/>
            </a:schemeClr>
          </a:soli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zh-CN" altLang="en-US" sz="1400" dirty="0" smtClean="0">
                <a:solidFill>
                  <a:srgbClr val="000000"/>
                </a:solidFill>
                <a:latin typeface="微软雅黑" pitchFamily="34" charset="-122"/>
                <a:ea typeface="微软雅黑" pitchFamily="34" charset="-122"/>
              </a:rPr>
              <a:t>入侵检测</a:t>
            </a:r>
            <a:endParaRPr kumimoji="0" lang="zh-CN" altLang="en-US" sz="1400" b="0" i="0" u="none" strike="noStrike" cap="none" normalizeH="0" baseline="0" dirty="0" smtClean="0">
              <a:ln>
                <a:noFill/>
              </a:ln>
              <a:solidFill>
                <a:srgbClr val="000000"/>
              </a:solidFill>
              <a:effectLst/>
              <a:latin typeface="微软雅黑" pitchFamily="34" charset="-122"/>
              <a:ea typeface="微软雅黑" pitchFamily="34" charset="-122"/>
            </a:endParaRPr>
          </a:p>
        </p:txBody>
      </p:sp>
      <p:sp>
        <p:nvSpPr>
          <p:cNvPr id="26" name="圆角矩形 25"/>
          <p:cNvSpPr/>
          <p:nvPr/>
        </p:nvSpPr>
        <p:spPr bwMode="auto">
          <a:xfrm>
            <a:off x="4286248" y="3000372"/>
            <a:ext cx="1143008" cy="285752"/>
          </a:xfrm>
          <a:prstGeom prst="roundRect">
            <a:avLst/>
          </a:prstGeom>
          <a:solidFill>
            <a:schemeClr val="accent3">
              <a:lumMod val="60000"/>
              <a:lumOff val="40000"/>
            </a:schemeClr>
          </a:soli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zh-CN" altLang="en-US" sz="1400" b="0" i="0" u="none" strike="noStrike" cap="none" normalizeH="0" baseline="0" dirty="0" smtClean="0">
                <a:ln>
                  <a:noFill/>
                </a:ln>
                <a:solidFill>
                  <a:srgbClr val="000000"/>
                </a:solidFill>
                <a:effectLst/>
                <a:latin typeface="微软雅黑" pitchFamily="34" charset="-122"/>
                <a:ea typeface="微软雅黑" pitchFamily="34" charset="-122"/>
              </a:rPr>
              <a:t>蠕虫防护</a:t>
            </a:r>
          </a:p>
        </p:txBody>
      </p:sp>
      <p:sp>
        <p:nvSpPr>
          <p:cNvPr id="27" name="圆角矩形 26"/>
          <p:cNvSpPr/>
          <p:nvPr/>
        </p:nvSpPr>
        <p:spPr bwMode="auto">
          <a:xfrm>
            <a:off x="6143636" y="2143116"/>
            <a:ext cx="2428892" cy="285752"/>
          </a:xfrm>
          <a:prstGeom prst="roundRect">
            <a:avLst/>
          </a:prstGeom>
          <a:solidFill>
            <a:schemeClr val="accent3">
              <a:lumMod val="60000"/>
              <a:lumOff val="40000"/>
            </a:schemeClr>
          </a:soli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dirty="0" smtClean="0">
                <a:ln>
                  <a:noFill/>
                </a:ln>
                <a:solidFill>
                  <a:srgbClr val="000000"/>
                </a:solidFill>
                <a:effectLst/>
                <a:latin typeface="微软雅黑" pitchFamily="34" charset="-122"/>
                <a:ea typeface="微软雅黑" pitchFamily="34" charset="-122"/>
              </a:rPr>
              <a:t>IPSEC</a:t>
            </a:r>
            <a:endParaRPr kumimoji="0" lang="zh-CN" altLang="en-US" sz="1400" b="0" i="0" u="none" strike="noStrike" cap="none" normalizeH="0" baseline="0" dirty="0" smtClean="0">
              <a:ln>
                <a:noFill/>
              </a:ln>
              <a:solidFill>
                <a:srgbClr val="000000"/>
              </a:solidFill>
              <a:effectLst/>
              <a:latin typeface="微软雅黑" pitchFamily="34" charset="-122"/>
              <a:ea typeface="微软雅黑" pitchFamily="34" charset="-122"/>
            </a:endParaRPr>
          </a:p>
        </p:txBody>
      </p:sp>
      <p:sp>
        <p:nvSpPr>
          <p:cNvPr id="28" name="圆角矩形 27"/>
          <p:cNvSpPr/>
          <p:nvPr/>
        </p:nvSpPr>
        <p:spPr bwMode="auto">
          <a:xfrm>
            <a:off x="6143636" y="2571744"/>
            <a:ext cx="1143008" cy="285752"/>
          </a:xfrm>
          <a:prstGeom prst="roundRect">
            <a:avLst/>
          </a:prstGeom>
          <a:solidFill>
            <a:schemeClr val="accent3">
              <a:lumMod val="60000"/>
              <a:lumOff val="40000"/>
            </a:schemeClr>
          </a:soli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dirty="0" smtClean="0">
                <a:ln>
                  <a:noFill/>
                </a:ln>
                <a:solidFill>
                  <a:srgbClr val="000000"/>
                </a:solidFill>
                <a:effectLst/>
                <a:latin typeface="微软雅黑" pitchFamily="34" charset="-122"/>
                <a:ea typeface="微软雅黑" pitchFamily="34" charset="-122"/>
              </a:rPr>
              <a:t>PPTP</a:t>
            </a:r>
            <a:endParaRPr kumimoji="0" lang="zh-CN" altLang="en-US" sz="1400" b="0" i="0" u="none" strike="noStrike" cap="none" normalizeH="0" baseline="0" dirty="0" smtClean="0">
              <a:ln>
                <a:noFill/>
              </a:ln>
              <a:solidFill>
                <a:srgbClr val="000000"/>
              </a:solidFill>
              <a:effectLst/>
              <a:latin typeface="微软雅黑" pitchFamily="34" charset="-122"/>
              <a:ea typeface="微软雅黑" pitchFamily="34" charset="-122"/>
            </a:endParaRPr>
          </a:p>
        </p:txBody>
      </p:sp>
      <p:sp>
        <p:nvSpPr>
          <p:cNvPr id="29" name="圆角矩形 28"/>
          <p:cNvSpPr/>
          <p:nvPr/>
        </p:nvSpPr>
        <p:spPr bwMode="auto">
          <a:xfrm>
            <a:off x="6143636" y="3000372"/>
            <a:ext cx="1143008" cy="285752"/>
          </a:xfrm>
          <a:prstGeom prst="roundRect">
            <a:avLst/>
          </a:prstGeom>
          <a:solidFill>
            <a:schemeClr val="accent3">
              <a:lumMod val="60000"/>
              <a:lumOff val="40000"/>
            </a:schemeClr>
          </a:soli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dirty="0" smtClean="0">
                <a:ln>
                  <a:noFill/>
                </a:ln>
                <a:solidFill>
                  <a:srgbClr val="000000"/>
                </a:solidFill>
                <a:effectLst/>
                <a:latin typeface="微软雅黑" pitchFamily="34" charset="-122"/>
                <a:ea typeface="微软雅黑" pitchFamily="34" charset="-122"/>
              </a:rPr>
              <a:t>L2TP</a:t>
            </a:r>
            <a:endParaRPr kumimoji="0" lang="zh-CN" altLang="en-US" sz="1400" b="0" i="0" u="none" strike="noStrike" cap="none" normalizeH="0" baseline="0" dirty="0" smtClean="0">
              <a:ln>
                <a:noFill/>
              </a:ln>
              <a:solidFill>
                <a:srgbClr val="000000"/>
              </a:solidFill>
              <a:effectLst/>
              <a:latin typeface="微软雅黑" pitchFamily="34" charset="-122"/>
              <a:ea typeface="微软雅黑" pitchFamily="34" charset="-122"/>
            </a:endParaRPr>
          </a:p>
        </p:txBody>
      </p:sp>
      <p:sp>
        <p:nvSpPr>
          <p:cNvPr id="30" name="圆角矩形 29"/>
          <p:cNvSpPr/>
          <p:nvPr/>
        </p:nvSpPr>
        <p:spPr bwMode="auto">
          <a:xfrm>
            <a:off x="7429520" y="2571744"/>
            <a:ext cx="1143008" cy="285752"/>
          </a:xfrm>
          <a:prstGeom prst="roundRect">
            <a:avLst/>
          </a:prstGeom>
          <a:solidFill>
            <a:schemeClr val="accent3">
              <a:lumMod val="60000"/>
              <a:lumOff val="40000"/>
            </a:schemeClr>
          </a:soli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dirty="0" smtClean="0">
                <a:ln>
                  <a:noFill/>
                </a:ln>
                <a:solidFill>
                  <a:srgbClr val="000000"/>
                </a:solidFill>
                <a:effectLst/>
                <a:latin typeface="微软雅黑" pitchFamily="34" charset="-122"/>
                <a:ea typeface="微软雅黑" pitchFamily="34" charset="-122"/>
              </a:rPr>
              <a:t>SSL VPN</a:t>
            </a:r>
            <a:endParaRPr kumimoji="0" lang="zh-CN" altLang="en-US" sz="1400" b="0" i="0" u="none" strike="noStrike" cap="none" normalizeH="0" baseline="0" dirty="0" smtClean="0">
              <a:ln>
                <a:noFill/>
              </a:ln>
              <a:solidFill>
                <a:srgbClr val="000000"/>
              </a:solidFill>
              <a:effectLst/>
              <a:latin typeface="微软雅黑" pitchFamily="34" charset="-122"/>
              <a:ea typeface="微软雅黑" pitchFamily="34" charset="-122"/>
            </a:endParaRPr>
          </a:p>
        </p:txBody>
      </p:sp>
      <p:sp>
        <p:nvSpPr>
          <p:cNvPr id="32" name="圆角矩形 31"/>
          <p:cNvSpPr/>
          <p:nvPr/>
        </p:nvSpPr>
        <p:spPr bwMode="auto">
          <a:xfrm>
            <a:off x="571472" y="5857892"/>
            <a:ext cx="3071834" cy="366714"/>
          </a:xfrm>
          <a:prstGeom prst="roundRect">
            <a:avLst/>
          </a:prstGeom>
          <a:solidFill>
            <a:srgbClr val="7030A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dirty="0" smtClean="0">
                <a:ln>
                  <a:noFill/>
                </a:ln>
                <a:solidFill>
                  <a:srgbClr val="000000"/>
                </a:solidFill>
                <a:effectLst/>
                <a:latin typeface="微软雅黑" pitchFamily="34" charset="-122"/>
                <a:ea typeface="微软雅黑" pitchFamily="34" charset="-122"/>
              </a:rPr>
              <a:t>SDK</a:t>
            </a:r>
            <a:r>
              <a:rPr kumimoji="0" lang="zh-CN" altLang="en-US" sz="1600" b="0" i="0" u="none" strike="noStrike" cap="none" normalizeH="0" baseline="0" dirty="0" smtClean="0">
                <a:ln>
                  <a:noFill/>
                </a:ln>
                <a:solidFill>
                  <a:srgbClr val="000000"/>
                </a:solidFill>
                <a:effectLst/>
                <a:latin typeface="微软雅黑" pitchFamily="34" charset="-122"/>
                <a:ea typeface="微软雅黑" pitchFamily="34" charset="-122"/>
              </a:rPr>
              <a:t>数据平面 </a:t>
            </a:r>
            <a:r>
              <a:rPr kumimoji="0" lang="en-US" altLang="zh-CN" sz="1600" b="0" i="0" u="none" strike="noStrike" cap="none" normalizeH="0" baseline="0" dirty="0" smtClean="0">
                <a:ln>
                  <a:noFill/>
                </a:ln>
                <a:solidFill>
                  <a:srgbClr val="000000"/>
                </a:solidFill>
                <a:effectLst/>
                <a:latin typeface="微软雅黑" pitchFamily="34" charset="-122"/>
                <a:ea typeface="微软雅黑" pitchFamily="34" charset="-122"/>
              </a:rPr>
              <a:t>Core 1..n</a:t>
            </a:r>
            <a:endParaRPr kumimoji="0" lang="zh-CN" altLang="en-US" sz="1600" b="0" i="0" u="none" strike="noStrike" cap="none" normalizeH="0" baseline="0" dirty="0" smtClean="0">
              <a:ln>
                <a:noFill/>
              </a:ln>
              <a:solidFill>
                <a:srgbClr val="000000"/>
              </a:solidFill>
              <a:effectLst/>
              <a:latin typeface="微软雅黑" pitchFamily="34" charset="-122"/>
              <a:ea typeface="微软雅黑" pitchFamily="34" charset="-122"/>
            </a:endParaRPr>
          </a:p>
        </p:txBody>
      </p:sp>
      <p:sp>
        <p:nvSpPr>
          <p:cNvPr id="33" name="圆角矩形 32"/>
          <p:cNvSpPr/>
          <p:nvPr/>
        </p:nvSpPr>
        <p:spPr bwMode="auto">
          <a:xfrm>
            <a:off x="500034" y="1714488"/>
            <a:ext cx="2000264" cy="1785950"/>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zh-CN" altLang="en-US" sz="1800" b="0" i="0" u="none" strike="noStrike" cap="none" normalizeH="0" baseline="0" dirty="0" smtClean="0">
                <a:ln>
                  <a:noFill/>
                </a:ln>
                <a:solidFill>
                  <a:srgbClr val="000000"/>
                </a:solidFill>
                <a:effectLst/>
                <a:latin typeface="微软雅黑" pitchFamily="34" charset="-122"/>
                <a:ea typeface="微软雅黑" pitchFamily="34" charset="-122"/>
              </a:rPr>
              <a:t>安全厂商</a:t>
            </a:r>
            <a:endParaRPr kumimoji="0" lang="en-US" altLang="zh-CN" sz="1800" b="0" i="0" u="none" strike="noStrike" cap="none" normalizeH="0" baseline="0" dirty="0" smtClean="0">
              <a:ln>
                <a:noFill/>
              </a:ln>
              <a:solidFill>
                <a:srgbClr val="000000"/>
              </a:solidFill>
              <a:effectLst/>
              <a:latin typeface="微软雅黑" pitchFamily="34" charset="-122"/>
              <a:ea typeface="微软雅黑" pitchFamily="34" charset="-122"/>
            </a:endParaRPr>
          </a:p>
          <a:p>
            <a:pPr marL="0" marR="0" indent="0" algn="ctr" defTabSz="914400" rtl="0" eaLnBrk="1" fontAlgn="base" latinLnBrk="0" hangingPunct="1">
              <a:lnSpc>
                <a:spcPct val="100000"/>
              </a:lnSpc>
              <a:spcBef>
                <a:spcPct val="0"/>
              </a:spcBef>
              <a:spcAft>
                <a:spcPct val="0"/>
              </a:spcAft>
              <a:buClrTx/>
              <a:buSzTx/>
              <a:buFontTx/>
              <a:buNone/>
              <a:tabLst/>
            </a:pPr>
            <a:r>
              <a:rPr kumimoji="0" lang="zh-CN" altLang="en-US" sz="1800" b="0" i="0" u="none" strike="noStrike" cap="none" normalizeH="0" baseline="0" dirty="0" smtClean="0">
                <a:ln>
                  <a:noFill/>
                </a:ln>
                <a:solidFill>
                  <a:srgbClr val="000000"/>
                </a:solidFill>
                <a:effectLst/>
                <a:latin typeface="微软雅黑" pitchFamily="34" charset="-122"/>
                <a:ea typeface="微软雅黑" pitchFamily="34" charset="-122"/>
              </a:rPr>
              <a:t>应用软件</a:t>
            </a:r>
          </a:p>
        </p:txBody>
      </p:sp>
      <p:sp>
        <p:nvSpPr>
          <p:cNvPr id="31" name="圆角矩形 30"/>
          <p:cNvSpPr/>
          <p:nvPr/>
        </p:nvSpPr>
        <p:spPr bwMode="auto">
          <a:xfrm>
            <a:off x="500034" y="3571876"/>
            <a:ext cx="2000264" cy="214314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smtClean="0">
                <a:ln>
                  <a:noFill/>
                </a:ln>
                <a:solidFill>
                  <a:srgbClr val="000000"/>
                </a:solidFill>
                <a:effectLst/>
                <a:latin typeface="微软雅黑" pitchFamily="34" charset="-122"/>
                <a:ea typeface="微软雅黑" pitchFamily="34" charset="-122"/>
              </a:rPr>
              <a:t>MCP SDK</a:t>
            </a:r>
            <a:r>
              <a:rPr kumimoji="0" lang="zh-CN" altLang="en-US" sz="1800" b="0" i="0" u="none" strike="noStrike" cap="none" normalizeH="0" baseline="0" dirty="0" smtClean="0">
                <a:ln>
                  <a:noFill/>
                </a:ln>
                <a:solidFill>
                  <a:srgbClr val="000000"/>
                </a:solidFill>
                <a:effectLst/>
                <a:latin typeface="微软雅黑" pitchFamily="34" charset="-122"/>
                <a:ea typeface="微软雅黑" pitchFamily="34" charset="-122"/>
              </a:rPr>
              <a:t>控制平面</a:t>
            </a:r>
          </a:p>
        </p:txBody>
      </p:sp>
      <p:sp>
        <p:nvSpPr>
          <p:cNvPr id="35" name="圆角矩形 34"/>
          <p:cNvSpPr/>
          <p:nvPr/>
        </p:nvSpPr>
        <p:spPr bwMode="auto">
          <a:xfrm>
            <a:off x="5429256" y="5857892"/>
            <a:ext cx="3071834" cy="366714"/>
          </a:xfrm>
          <a:prstGeom prst="roundRect">
            <a:avLst/>
          </a:prstGeom>
          <a:solidFill>
            <a:srgbClr val="7030A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dirty="0" smtClean="0">
                <a:ln>
                  <a:noFill/>
                </a:ln>
                <a:solidFill>
                  <a:srgbClr val="000000"/>
                </a:solidFill>
                <a:effectLst/>
                <a:latin typeface="微软雅黑" pitchFamily="34" charset="-122"/>
                <a:ea typeface="微软雅黑" pitchFamily="34" charset="-122"/>
              </a:rPr>
              <a:t>Core </a:t>
            </a:r>
            <a:r>
              <a:rPr lang="en-US" altLang="zh-CN" sz="1600" dirty="0" smtClean="0">
                <a:solidFill>
                  <a:srgbClr val="000000"/>
                </a:solidFill>
                <a:latin typeface="微软雅黑" pitchFamily="34" charset="-122"/>
                <a:ea typeface="微软雅黑" pitchFamily="34" charset="-122"/>
              </a:rPr>
              <a:t>n+1..m</a:t>
            </a:r>
            <a:endParaRPr kumimoji="0" lang="zh-CN" altLang="en-US" sz="1600" b="0" i="0" u="none" strike="noStrike" cap="none" normalizeH="0" baseline="0" dirty="0" smtClean="0">
              <a:ln>
                <a:noFill/>
              </a:ln>
              <a:solidFill>
                <a:srgbClr val="000000"/>
              </a:solidFill>
              <a:effectLst/>
              <a:latin typeface="微软雅黑" pitchFamily="34" charset="-122"/>
              <a:ea typeface="微软雅黑"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1000" fill="hold"/>
                                        <p:tgtEl>
                                          <p:spTgt spid="32"/>
                                        </p:tgtEl>
                                        <p:attrNameLst>
                                          <p:attrName>ppt_x</p:attrName>
                                        </p:attrNameLst>
                                      </p:cBhvr>
                                      <p:tavLst>
                                        <p:tav tm="0">
                                          <p:val>
                                            <p:strVal val="0-#ppt_w/2"/>
                                          </p:val>
                                        </p:tav>
                                        <p:tav tm="100000">
                                          <p:val>
                                            <p:strVal val="#ppt_x"/>
                                          </p:val>
                                        </p:tav>
                                      </p:tavLst>
                                    </p:anim>
                                    <p:anim calcmode="lin" valueType="num">
                                      <p:cBhvr additive="base">
                                        <p:cTn id="8" dur="1000" fill="hold"/>
                                        <p:tgtEl>
                                          <p:spTgt spid="3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5"/>
                                        </p:tgtEl>
                                        <p:attrNameLst>
                                          <p:attrName>style.visibility</p:attrName>
                                        </p:attrNameLst>
                                      </p:cBhvr>
                                      <p:to>
                                        <p:strVal val="visible"/>
                                      </p:to>
                                    </p:set>
                                    <p:anim calcmode="lin" valueType="num">
                                      <p:cBhvr additive="base">
                                        <p:cTn id="13" dur="500" fill="hold"/>
                                        <p:tgtEl>
                                          <p:spTgt spid="35"/>
                                        </p:tgtEl>
                                        <p:attrNameLst>
                                          <p:attrName>ppt_x</p:attrName>
                                        </p:attrNameLst>
                                      </p:cBhvr>
                                      <p:tavLst>
                                        <p:tav tm="0">
                                          <p:val>
                                            <p:strVal val="1+#ppt_w/2"/>
                                          </p:val>
                                        </p:tav>
                                        <p:tav tm="100000">
                                          <p:val>
                                            <p:strVal val="#ppt_x"/>
                                          </p:val>
                                        </p:tav>
                                      </p:tavLst>
                                    </p:anim>
                                    <p:anim calcmode="lin" valueType="num">
                                      <p:cBhvr additive="base">
                                        <p:cTn id="14" dur="500" fill="hold"/>
                                        <p:tgtEl>
                                          <p:spTgt spid="3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1"/>
                                        </p:tgtEl>
                                        <p:attrNameLst>
                                          <p:attrName>style.visibility</p:attrName>
                                        </p:attrNameLst>
                                      </p:cBhvr>
                                      <p:to>
                                        <p:strVal val="visible"/>
                                      </p:to>
                                    </p:set>
                                    <p:anim calcmode="lin" valueType="num">
                                      <p:cBhvr additive="base">
                                        <p:cTn id="19" dur="500" fill="hold"/>
                                        <p:tgtEl>
                                          <p:spTgt spid="31"/>
                                        </p:tgtEl>
                                        <p:attrNameLst>
                                          <p:attrName>ppt_x</p:attrName>
                                        </p:attrNameLst>
                                      </p:cBhvr>
                                      <p:tavLst>
                                        <p:tav tm="0">
                                          <p:val>
                                            <p:strVal val="0-#ppt_w/2"/>
                                          </p:val>
                                        </p:tav>
                                        <p:tav tm="100000">
                                          <p:val>
                                            <p:strVal val="#ppt_x"/>
                                          </p:val>
                                        </p:tav>
                                      </p:tavLst>
                                    </p:anim>
                                    <p:anim calcmode="lin" valueType="num">
                                      <p:cBhvr additive="base">
                                        <p:cTn id="20" dur="500" fill="hold"/>
                                        <p:tgtEl>
                                          <p:spTgt spid="31"/>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additive="base">
                                        <p:cTn id="25" dur="500" fill="hold"/>
                                        <p:tgtEl>
                                          <p:spTgt spid="33"/>
                                        </p:tgtEl>
                                        <p:attrNameLst>
                                          <p:attrName>ppt_x</p:attrName>
                                        </p:attrNameLst>
                                      </p:cBhvr>
                                      <p:tavLst>
                                        <p:tav tm="0">
                                          <p:val>
                                            <p:strVal val="#ppt_x"/>
                                          </p:val>
                                        </p:tav>
                                        <p:tav tm="100000">
                                          <p:val>
                                            <p:strVal val="#ppt_x"/>
                                          </p:val>
                                        </p:tav>
                                      </p:tavLst>
                                    </p:anim>
                                    <p:anim calcmode="lin" valueType="num">
                                      <p:cBhvr additive="base">
                                        <p:cTn id="26" dur="500" fill="hold"/>
                                        <p:tgtEl>
                                          <p:spTgt spid="3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31" grpId="0" animBg="1"/>
      <p:bldP spid="3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内容占位符 2"/>
          <p:cNvSpPr txBox="1">
            <a:spLocks/>
          </p:cNvSpPr>
          <p:nvPr/>
        </p:nvSpPr>
        <p:spPr bwMode="auto">
          <a:xfrm>
            <a:off x="538134" y="2844796"/>
            <a:ext cx="3462362" cy="17145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nSpc>
                <a:spcPct val="150000"/>
              </a:lnSpc>
              <a:buFont typeface="Wingdings" pitchFamily="2" charset="2"/>
              <a:buChar char=""/>
            </a:pPr>
            <a:r>
              <a:rPr lang="zh-CN" altLang="en-US" sz="1800" dirty="0" smtClean="0">
                <a:latin typeface="微软雅黑" pitchFamily="34" charset="-122"/>
                <a:ea typeface="微软雅黑" pitchFamily="34" charset="-122"/>
              </a:rPr>
              <a:t>旁路审计产品部署必须要求核</a:t>
            </a:r>
            <a:endParaRPr lang="en-US" altLang="zh-CN" sz="1800" dirty="0" smtClean="0">
              <a:latin typeface="微软雅黑" pitchFamily="34" charset="-122"/>
              <a:ea typeface="微软雅黑" pitchFamily="34" charset="-122"/>
            </a:endParaRPr>
          </a:p>
          <a:p>
            <a:pPr>
              <a:lnSpc>
                <a:spcPct val="150000"/>
              </a:lnSpc>
            </a:pPr>
            <a:r>
              <a:rPr lang="en-US" altLang="zh-CN" sz="1800" dirty="0" smtClean="0">
                <a:latin typeface="微软雅黑" pitchFamily="34" charset="-122"/>
                <a:ea typeface="微软雅黑" pitchFamily="34" charset="-122"/>
              </a:rPr>
              <a:t>   </a:t>
            </a:r>
            <a:r>
              <a:rPr lang="zh-CN" altLang="en-US" sz="1800" dirty="0" smtClean="0">
                <a:latin typeface="微软雅黑" pitchFamily="34" charset="-122"/>
                <a:ea typeface="微软雅黑" pitchFamily="34" charset="-122"/>
              </a:rPr>
              <a:t>心交换机支持端口镜像功能</a:t>
            </a:r>
            <a:endParaRPr lang="en-US" altLang="zh-CN" sz="1800" dirty="0" smtClean="0">
              <a:latin typeface="微软雅黑" pitchFamily="34" charset="-122"/>
              <a:ea typeface="微软雅黑" pitchFamily="34" charset="-122"/>
            </a:endParaRPr>
          </a:p>
          <a:p>
            <a:pPr>
              <a:lnSpc>
                <a:spcPct val="150000"/>
              </a:lnSpc>
              <a:buFont typeface="Wingdings" pitchFamily="2" charset="2"/>
              <a:buChar char=""/>
            </a:pPr>
            <a:r>
              <a:rPr lang="zh-CN" altLang="en-US" sz="1800" dirty="0" smtClean="0">
                <a:latin typeface="微软雅黑" pitchFamily="34" charset="-122"/>
                <a:ea typeface="微软雅黑" pitchFamily="34" charset="-122"/>
              </a:rPr>
              <a:t>无法对业务数据进行实时控</a:t>
            </a:r>
            <a:endParaRPr lang="en-US" altLang="zh-CN" sz="1800" dirty="0" smtClean="0">
              <a:latin typeface="微软雅黑" pitchFamily="34" charset="-122"/>
              <a:ea typeface="微软雅黑" pitchFamily="34" charset="-122"/>
            </a:endParaRPr>
          </a:p>
          <a:p>
            <a:pPr>
              <a:lnSpc>
                <a:spcPct val="150000"/>
              </a:lnSpc>
            </a:pPr>
            <a:r>
              <a:rPr lang="en-US" altLang="zh-CN" sz="1800" dirty="0" smtClean="0">
                <a:latin typeface="微软雅黑" pitchFamily="34" charset="-122"/>
                <a:ea typeface="微软雅黑" pitchFamily="34" charset="-122"/>
              </a:rPr>
              <a:t>   </a:t>
            </a:r>
            <a:r>
              <a:rPr lang="zh-CN" altLang="en-US" sz="1800" dirty="0" smtClean="0">
                <a:latin typeface="微软雅黑" pitchFamily="34" charset="-122"/>
                <a:ea typeface="微软雅黑" pitchFamily="34" charset="-122"/>
              </a:rPr>
              <a:t>制</a:t>
            </a:r>
          </a:p>
        </p:txBody>
      </p:sp>
      <p:sp>
        <p:nvSpPr>
          <p:cNvPr id="12290" name="标题 1"/>
          <p:cNvSpPr>
            <a:spLocks noGrp="1"/>
          </p:cNvSpPr>
          <p:nvPr>
            <p:ph type="title"/>
          </p:nvPr>
        </p:nvSpPr>
        <p:spPr/>
        <p:txBody>
          <a:bodyPr/>
          <a:lstStyle/>
          <a:p>
            <a:pPr eaLnBrk="1" hangingPunct="1"/>
            <a:r>
              <a:rPr lang="zh-CN" altLang="en-US" dirty="0" smtClean="0">
                <a:latin typeface="+mj-ea"/>
              </a:rPr>
              <a:t>安全审计类产品解决方案</a:t>
            </a:r>
          </a:p>
        </p:txBody>
      </p:sp>
      <p:sp>
        <p:nvSpPr>
          <p:cNvPr id="12291" name="内容占位符 2"/>
          <p:cNvSpPr>
            <a:spLocks noGrp="1"/>
          </p:cNvSpPr>
          <p:nvPr>
            <p:ph idx="1"/>
          </p:nvPr>
        </p:nvSpPr>
        <p:spPr>
          <a:xfrm>
            <a:off x="428596" y="1785926"/>
            <a:ext cx="8247091" cy="585779"/>
          </a:xfrm>
        </p:spPr>
        <p:txBody>
          <a:bodyPr/>
          <a:lstStyle/>
          <a:p>
            <a:pPr eaLnBrk="1" hangingPunct="1">
              <a:buNone/>
            </a:pPr>
            <a:r>
              <a:rPr lang="zh-CN" altLang="en-US" dirty="0" smtClean="0">
                <a:latin typeface="微软雅黑" pitchFamily="34" charset="-122"/>
                <a:ea typeface="微软雅黑" pitchFamily="34" charset="-122"/>
              </a:rPr>
              <a:t>旁路审计产品</a:t>
            </a:r>
            <a:endParaRPr lang="en-US" altLang="zh-CN" dirty="0" smtClean="0">
              <a:latin typeface="微软雅黑" pitchFamily="34" charset="-122"/>
              <a:ea typeface="微软雅黑" pitchFamily="34" charset="-122"/>
            </a:endParaRPr>
          </a:p>
        </p:txBody>
      </p:sp>
      <p:sp>
        <p:nvSpPr>
          <p:cNvPr id="4" name="圆角矩形 3"/>
          <p:cNvSpPr/>
          <p:nvPr/>
        </p:nvSpPr>
        <p:spPr bwMode="auto">
          <a:xfrm>
            <a:off x="714348" y="4714884"/>
            <a:ext cx="1643074" cy="785818"/>
          </a:xfrm>
          <a:prstGeom prst="round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vert="horz" wrap="square" lIns="91440" tIns="45720" rIns="91440" bIns="4572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zh-CN" altLang="en-US" sz="2000" dirty="0" smtClean="0">
                <a:solidFill>
                  <a:srgbClr val="000000"/>
                </a:solidFill>
                <a:latin typeface="微软雅黑" pitchFamily="34" charset="-122"/>
                <a:ea typeface="微软雅黑" pitchFamily="34" charset="-122"/>
              </a:rPr>
              <a:t>业务</a:t>
            </a:r>
            <a:r>
              <a:rPr kumimoji="0" lang="zh-CN" altLang="en-US" sz="2000" b="0" i="0" u="none" strike="noStrike" cap="none" normalizeH="0" baseline="0" dirty="0" smtClean="0">
                <a:ln>
                  <a:noFill/>
                </a:ln>
                <a:solidFill>
                  <a:srgbClr val="000000"/>
                </a:solidFill>
                <a:effectLst/>
                <a:latin typeface="微软雅黑" pitchFamily="34" charset="-122"/>
                <a:ea typeface="微软雅黑" pitchFamily="34" charset="-122"/>
              </a:rPr>
              <a:t>流量</a:t>
            </a:r>
          </a:p>
        </p:txBody>
      </p:sp>
      <p:sp>
        <p:nvSpPr>
          <p:cNvPr id="5" name="右箭头 4"/>
          <p:cNvSpPr/>
          <p:nvPr/>
        </p:nvSpPr>
        <p:spPr bwMode="auto">
          <a:xfrm>
            <a:off x="2643174" y="4929198"/>
            <a:ext cx="1357322" cy="428628"/>
          </a:xfrm>
          <a:prstGeom prst="rightArrow">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3600" b="0" i="0" u="none" strike="noStrike" cap="none" normalizeH="0" baseline="0" smtClean="0">
              <a:ln>
                <a:noFill/>
              </a:ln>
              <a:solidFill>
                <a:schemeClr val="tx1"/>
              </a:solidFill>
              <a:effectLst/>
              <a:latin typeface="Tahoma" pitchFamily="34" charset="0"/>
            </a:endParaRPr>
          </a:p>
        </p:txBody>
      </p:sp>
      <p:sp>
        <p:nvSpPr>
          <p:cNvPr id="6" name="圆角矩形 5"/>
          <p:cNvSpPr/>
          <p:nvPr/>
        </p:nvSpPr>
        <p:spPr bwMode="auto">
          <a:xfrm>
            <a:off x="4143372" y="4714884"/>
            <a:ext cx="1643074" cy="785818"/>
          </a:xfrm>
          <a:prstGeom prst="round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vert="horz" wrap="square" lIns="91440" tIns="45720" rIns="91440" bIns="4572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zh-CN" altLang="en-US" sz="2000" b="0" i="0" u="none" strike="noStrike" cap="none" normalizeH="0" baseline="0" dirty="0" smtClean="0">
                <a:ln>
                  <a:noFill/>
                </a:ln>
                <a:solidFill>
                  <a:srgbClr val="000000"/>
                </a:solidFill>
                <a:effectLst/>
                <a:latin typeface="微软雅黑" pitchFamily="34" charset="-122"/>
                <a:ea typeface="微软雅黑" pitchFamily="34" charset="-122"/>
              </a:rPr>
              <a:t>核心交换机</a:t>
            </a:r>
          </a:p>
        </p:txBody>
      </p:sp>
      <p:sp>
        <p:nvSpPr>
          <p:cNvPr id="7" name="右箭头 6"/>
          <p:cNvSpPr/>
          <p:nvPr/>
        </p:nvSpPr>
        <p:spPr bwMode="auto">
          <a:xfrm>
            <a:off x="5929322" y="4929198"/>
            <a:ext cx="857256" cy="428628"/>
          </a:xfrm>
          <a:prstGeom prst="rightArrow">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3600" b="0" i="0" u="none" strike="noStrike" cap="none" normalizeH="0" baseline="0" smtClean="0">
              <a:ln>
                <a:noFill/>
              </a:ln>
              <a:solidFill>
                <a:schemeClr val="tx1"/>
              </a:solidFill>
              <a:effectLst/>
              <a:latin typeface="Tahoma" pitchFamily="34" charset="0"/>
            </a:endParaRPr>
          </a:p>
        </p:txBody>
      </p:sp>
      <p:sp>
        <p:nvSpPr>
          <p:cNvPr id="8" name="圆角矩形 7"/>
          <p:cNvSpPr/>
          <p:nvPr/>
        </p:nvSpPr>
        <p:spPr bwMode="auto">
          <a:xfrm>
            <a:off x="6858016" y="4714884"/>
            <a:ext cx="1785950" cy="785818"/>
          </a:xfrm>
          <a:prstGeom prst="round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vert="horz" wrap="square" lIns="91440" tIns="45720" rIns="91440" bIns="4572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zh-CN" altLang="en-US" sz="2000" b="0" i="0" u="none" strike="noStrike" cap="none" normalizeH="0" baseline="0" dirty="0" smtClean="0">
                <a:ln>
                  <a:noFill/>
                </a:ln>
                <a:solidFill>
                  <a:srgbClr val="000000"/>
                </a:solidFill>
                <a:effectLst/>
                <a:latin typeface="微软雅黑" pitchFamily="34" charset="-122"/>
                <a:ea typeface="微软雅黑" pitchFamily="34" charset="-122"/>
              </a:rPr>
              <a:t>接入网关设备</a:t>
            </a:r>
          </a:p>
        </p:txBody>
      </p:sp>
      <p:sp>
        <p:nvSpPr>
          <p:cNvPr id="9" name="右箭头 8"/>
          <p:cNvSpPr/>
          <p:nvPr/>
        </p:nvSpPr>
        <p:spPr bwMode="auto">
          <a:xfrm rot="16200000">
            <a:off x="4572000" y="4000504"/>
            <a:ext cx="857256" cy="428628"/>
          </a:xfrm>
          <a:prstGeom prst="rightArrow">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3600" b="0" i="0" u="none" strike="noStrike" cap="none" normalizeH="0" baseline="0" smtClean="0">
              <a:ln>
                <a:noFill/>
              </a:ln>
              <a:solidFill>
                <a:schemeClr val="tx1"/>
              </a:solidFill>
              <a:effectLst/>
              <a:latin typeface="Tahoma" pitchFamily="34" charset="0"/>
            </a:endParaRPr>
          </a:p>
        </p:txBody>
      </p:sp>
      <p:sp>
        <p:nvSpPr>
          <p:cNvPr id="10" name="圆角矩形 9"/>
          <p:cNvSpPr/>
          <p:nvPr/>
        </p:nvSpPr>
        <p:spPr bwMode="auto">
          <a:xfrm>
            <a:off x="4000496" y="2857496"/>
            <a:ext cx="2000264" cy="785818"/>
          </a:xfrm>
          <a:prstGeom prst="round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vert="horz" wrap="square" lIns="91440" tIns="45720" rIns="91440" bIns="4572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zh-CN" altLang="en-US" sz="2000" b="0" i="0" u="none" strike="noStrike" cap="none" normalizeH="0" baseline="0" dirty="0" smtClean="0">
                <a:ln>
                  <a:noFill/>
                </a:ln>
                <a:solidFill>
                  <a:srgbClr val="000000"/>
                </a:solidFill>
                <a:effectLst/>
                <a:latin typeface="微软雅黑" pitchFamily="34" charset="-122"/>
                <a:ea typeface="微软雅黑" pitchFamily="34" charset="-122"/>
              </a:rPr>
              <a:t>安全审计设备</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标题 1"/>
          <p:cNvSpPr>
            <a:spLocks noGrp="1"/>
          </p:cNvSpPr>
          <p:nvPr>
            <p:ph type="title"/>
          </p:nvPr>
        </p:nvSpPr>
        <p:spPr/>
        <p:txBody>
          <a:bodyPr/>
          <a:lstStyle/>
          <a:p>
            <a:pPr eaLnBrk="1" hangingPunct="1"/>
            <a:r>
              <a:rPr lang="zh-CN" altLang="en-US" dirty="0" smtClean="0">
                <a:latin typeface="+mj-ea"/>
              </a:rPr>
              <a:t>安全审计类产品解决方案</a:t>
            </a:r>
          </a:p>
        </p:txBody>
      </p:sp>
      <p:sp>
        <p:nvSpPr>
          <p:cNvPr id="12291" name="内容占位符 2"/>
          <p:cNvSpPr>
            <a:spLocks noGrp="1"/>
          </p:cNvSpPr>
          <p:nvPr>
            <p:ph idx="1"/>
          </p:nvPr>
        </p:nvSpPr>
        <p:spPr>
          <a:xfrm>
            <a:off x="669896" y="2713026"/>
            <a:ext cx="3759228" cy="1785950"/>
          </a:xfrm>
        </p:spPr>
        <p:txBody>
          <a:bodyPr anchor="ctr" anchorCtr="0"/>
          <a:lstStyle/>
          <a:p>
            <a:pPr>
              <a:lnSpc>
                <a:spcPct val="150000"/>
              </a:lnSpc>
              <a:buClr>
                <a:schemeClr val="tx1"/>
              </a:buClr>
              <a:buFont typeface="Wingdings" pitchFamily="2" charset="2"/>
              <a:buChar char=""/>
            </a:pPr>
            <a:r>
              <a:rPr lang="zh-CN" altLang="en-US" sz="1600" dirty="0" smtClean="0">
                <a:latin typeface="微软雅黑" pitchFamily="34" charset="-122"/>
                <a:ea typeface="微软雅黑" pitchFamily="34" charset="-122"/>
              </a:rPr>
              <a:t>串接审计产品要求分析软件和安全网关功能软件性能、可靠性高。</a:t>
            </a:r>
            <a:endParaRPr lang="en-US" altLang="zh-CN" sz="1600" dirty="0" smtClean="0">
              <a:latin typeface="微软雅黑" pitchFamily="34" charset="-122"/>
              <a:ea typeface="微软雅黑" pitchFamily="34" charset="-122"/>
            </a:endParaRPr>
          </a:p>
        </p:txBody>
      </p:sp>
      <p:sp>
        <p:nvSpPr>
          <p:cNvPr id="4" name="圆角矩形 3"/>
          <p:cNvSpPr/>
          <p:nvPr/>
        </p:nvSpPr>
        <p:spPr bwMode="auto">
          <a:xfrm>
            <a:off x="1571604" y="4643446"/>
            <a:ext cx="1643074" cy="785818"/>
          </a:xfrm>
          <a:prstGeom prst="round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vert="horz" wrap="square" lIns="91440" tIns="45720" rIns="91440" bIns="4572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zh-CN" altLang="en-US" sz="2000" dirty="0" smtClean="0">
                <a:solidFill>
                  <a:srgbClr val="000000"/>
                </a:solidFill>
                <a:latin typeface="微软雅黑" pitchFamily="34" charset="-122"/>
                <a:ea typeface="微软雅黑" pitchFamily="34" charset="-122"/>
              </a:rPr>
              <a:t>业务</a:t>
            </a:r>
            <a:r>
              <a:rPr kumimoji="0" lang="zh-CN" altLang="en-US" sz="2000" b="0" i="0" u="none" strike="noStrike" cap="none" normalizeH="0" baseline="0" dirty="0" smtClean="0">
                <a:ln>
                  <a:noFill/>
                </a:ln>
                <a:solidFill>
                  <a:srgbClr val="000000"/>
                </a:solidFill>
                <a:effectLst/>
                <a:latin typeface="微软雅黑" pitchFamily="34" charset="-122"/>
                <a:ea typeface="微软雅黑" pitchFamily="34" charset="-122"/>
              </a:rPr>
              <a:t>流量</a:t>
            </a:r>
          </a:p>
        </p:txBody>
      </p:sp>
      <p:sp>
        <p:nvSpPr>
          <p:cNvPr id="5" name="右箭头 4"/>
          <p:cNvSpPr/>
          <p:nvPr/>
        </p:nvSpPr>
        <p:spPr bwMode="auto">
          <a:xfrm>
            <a:off x="3357554" y="4857760"/>
            <a:ext cx="1214446" cy="428628"/>
          </a:xfrm>
          <a:prstGeom prst="rightArrow">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3600" b="0" i="0" u="none" strike="noStrike" cap="none" normalizeH="0" baseline="0" smtClean="0">
              <a:ln>
                <a:noFill/>
              </a:ln>
              <a:solidFill>
                <a:schemeClr val="tx1"/>
              </a:solidFill>
              <a:effectLst/>
              <a:latin typeface="Tahoma" pitchFamily="34" charset="0"/>
            </a:endParaRPr>
          </a:p>
        </p:txBody>
      </p:sp>
      <p:sp>
        <p:nvSpPr>
          <p:cNvPr id="6" name="圆角矩形 5"/>
          <p:cNvSpPr/>
          <p:nvPr/>
        </p:nvSpPr>
        <p:spPr bwMode="auto">
          <a:xfrm>
            <a:off x="4643438" y="2643182"/>
            <a:ext cx="2143140" cy="2928958"/>
          </a:xfrm>
          <a:prstGeom prst="round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vert="horz" wrap="square" lIns="91440" tIns="45720" rIns="91440" bIns="45720" numCol="1" rtlCol="0" anchor="t"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zh-CN" altLang="en-US" sz="2000" b="0" i="0" u="none" strike="noStrike" cap="none" normalizeH="0" baseline="0" dirty="0" smtClean="0">
                <a:ln>
                  <a:noFill/>
                </a:ln>
                <a:solidFill>
                  <a:srgbClr val="000000"/>
                </a:solidFill>
                <a:effectLst/>
                <a:latin typeface="微软雅黑" pitchFamily="34" charset="-122"/>
                <a:ea typeface="微软雅黑" pitchFamily="34" charset="-122"/>
              </a:rPr>
              <a:t>安全审计产品</a:t>
            </a:r>
          </a:p>
        </p:txBody>
      </p:sp>
      <p:sp>
        <p:nvSpPr>
          <p:cNvPr id="7" name="右箭头 6"/>
          <p:cNvSpPr/>
          <p:nvPr/>
        </p:nvSpPr>
        <p:spPr bwMode="auto">
          <a:xfrm>
            <a:off x="6929454" y="4857760"/>
            <a:ext cx="500066" cy="428628"/>
          </a:xfrm>
          <a:prstGeom prst="rightArrow">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3600" b="0" i="0" u="none" strike="noStrike" cap="none" normalizeH="0" baseline="0" smtClean="0">
              <a:ln>
                <a:noFill/>
              </a:ln>
              <a:solidFill>
                <a:schemeClr val="tx1"/>
              </a:solidFill>
              <a:effectLst/>
              <a:latin typeface="Tahoma" pitchFamily="34" charset="0"/>
            </a:endParaRPr>
          </a:p>
        </p:txBody>
      </p:sp>
      <p:sp>
        <p:nvSpPr>
          <p:cNvPr id="8" name="圆角矩形 7"/>
          <p:cNvSpPr/>
          <p:nvPr/>
        </p:nvSpPr>
        <p:spPr bwMode="auto">
          <a:xfrm>
            <a:off x="7500958" y="4643446"/>
            <a:ext cx="1071570" cy="785818"/>
          </a:xfrm>
          <a:prstGeom prst="round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vert="horz" wrap="square" lIns="91440" tIns="45720" rIns="91440" bIns="4572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zh-CN" altLang="en-US" sz="2000" b="0" i="0" u="none" strike="noStrike" cap="none" normalizeH="0" baseline="0" dirty="0" smtClean="0">
                <a:ln>
                  <a:noFill/>
                </a:ln>
                <a:solidFill>
                  <a:srgbClr val="000000"/>
                </a:solidFill>
                <a:effectLst/>
                <a:latin typeface="微软雅黑" pitchFamily="34" charset="-122"/>
                <a:ea typeface="微软雅黑" pitchFamily="34" charset="-122"/>
              </a:rPr>
              <a:t>互联网</a:t>
            </a:r>
          </a:p>
        </p:txBody>
      </p:sp>
      <p:sp>
        <p:nvSpPr>
          <p:cNvPr id="14" name="圆角矩形 13"/>
          <p:cNvSpPr/>
          <p:nvPr/>
        </p:nvSpPr>
        <p:spPr bwMode="auto">
          <a:xfrm>
            <a:off x="4643438" y="3643314"/>
            <a:ext cx="2143140" cy="1928826"/>
          </a:xfrm>
          <a:prstGeom prst="roundRect">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0" anchor="ctr" anchorCtr="1"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kumimoji="0" lang="zh-CN" altLang="en-US" sz="2000" b="0" i="0" u="none" strike="noStrike" cap="none" normalizeH="0" baseline="0" dirty="0" smtClean="0">
                <a:ln>
                  <a:noFill/>
                </a:ln>
                <a:solidFill>
                  <a:srgbClr val="000000"/>
                </a:solidFill>
                <a:effectLst/>
                <a:latin typeface="微软雅黑" pitchFamily="34" charset="-122"/>
                <a:ea typeface="微软雅黑" pitchFamily="34" charset="-122"/>
              </a:rPr>
              <a:t>审计功能</a:t>
            </a:r>
            <a:endParaRPr kumimoji="0" lang="en-US" altLang="zh-CN" sz="2000" b="0" i="0" u="none" strike="noStrike" cap="none" normalizeH="0" baseline="0" dirty="0" smtClean="0">
              <a:ln>
                <a:noFill/>
              </a:ln>
              <a:solidFill>
                <a:srgbClr val="000000"/>
              </a:solidFill>
              <a:effectLst/>
              <a:latin typeface="微软雅黑" pitchFamily="34" charset="-122"/>
              <a:ea typeface="微软雅黑" pitchFamily="34" charset="-122"/>
            </a:endParaRPr>
          </a:p>
          <a:p>
            <a:pPr marL="0" marR="0" indent="0" algn="l" defTabSz="914400" rtl="0" eaLnBrk="1" fontAlgn="base" latinLnBrk="0" hangingPunct="1">
              <a:lnSpc>
                <a:spcPct val="100000"/>
              </a:lnSpc>
              <a:spcBef>
                <a:spcPct val="0"/>
              </a:spcBef>
              <a:spcAft>
                <a:spcPct val="0"/>
              </a:spcAft>
              <a:buClrTx/>
              <a:buSzTx/>
              <a:buFontTx/>
              <a:buNone/>
              <a:tabLst/>
            </a:pPr>
            <a:endParaRPr kumimoji="0" lang="en-US" altLang="zh-CN" sz="2000" b="0" i="0" u="none" strike="noStrike" cap="none" normalizeH="0" baseline="0" dirty="0" smtClean="0">
              <a:ln>
                <a:noFill/>
              </a:ln>
              <a:solidFill>
                <a:srgbClr val="000000"/>
              </a:solidFill>
              <a:effectLst/>
              <a:latin typeface="微软雅黑" pitchFamily="34" charset="-122"/>
              <a:ea typeface="微软雅黑" pitchFamily="34" charset="-122"/>
            </a:endParaRPr>
          </a:p>
          <a:p>
            <a:pPr marL="0" marR="0" indent="0" algn="l" defTabSz="914400" rtl="0" eaLnBrk="1" fontAlgn="base" latinLnBrk="0" hangingPunct="1">
              <a:lnSpc>
                <a:spcPct val="100000"/>
              </a:lnSpc>
              <a:spcBef>
                <a:spcPct val="0"/>
              </a:spcBef>
              <a:spcAft>
                <a:spcPct val="0"/>
              </a:spcAft>
              <a:buClrTx/>
              <a:buSzTx/>
              <a:buFontTx/>
              <a:buNone/>
              <a:tabLst/>
            </a:pPr>
            <a:endParaRPr lang="en-US" altLang="zh-CN" sz="2000" dirty="0" smtClean="0">
              <a:solidFill>
                <a:srgbClr val="000000"/>
              </a:solidFill>
              <a:latin typeface="微软雅黑" pitchFamily="34" charset="-122"/>
              <a:ea typeface="微软雅黑" pitchFamily="34" charset="-122"/>
            </a:endParaRPr>
          </a:p>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2000" b="0" i="0" u="none" strike="noStrike" cap="none" normalizeH="0" baseline="0" dirty="0" smtClean="0">
              <a:ln>
                <a:noFill/>
              </a:ln>
              <a:solidFill>
                <a:srgbClr val="000000"/>
              </a:solidFill>
              <a:effectLst/>
              <a:latin typeface="微软雅黑" pitchFamily="34" charset="-122"/>
              <a:ea typeface="微软雅黑" pitchFamily="34" charset="-122"/>
            </a:endParaRPr>
          </a:p>
        </p:txBody>
      </p:sp>
      <p:sp>
        <p:nvSpPr>
          <p:cNvPr id="13" name="圆角矩形 12"/>
          <p:cNvSpPr/>
          <p:nvPr/>
        </p:nvSpPr>
        <p:spPr bwMode="auto">
          <a:xfrm>
            <a:off x="4643438" y="4572008"/>
            <a:ext cx="2143140" cy="1000132"/>
          </a:xfrm>
          <a:prstGeom prst="roundRect">
            <a:avLst/>
          </a:prstGeom>
          <a:solidFill>
            <a:schemeClr val="accent6">
              <a:lumMod val="60000"/>
              <a:lumOff val="40000"/>
            </a:schemeClr>
          </a:solidFill>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zh-CN" altLang="en-US" sz="2000" b="0" i="0" u="none" strike="noStrike" cap="none" normalizeH="0" baseline="0" dirty="0" smtClean="0">
                <a:ln>
                  <a:noFill/>
                </a:ln>
                <a:solidFill>
                  <a:srgbClr val="000000"/>
                </a:solidFill>
                <a:effectLst/>
                <a:latin typeface="微软雅黑" pitchFamily="34" charset="-122"/>
                <a:ea typeface="微软雅黑" pitchFamily="34" charset="-122"/>
              </a:rPr>
              <a:t>安全网关功能</a:t>
            </a:r>
          </a:p>
        </p:txBody>
      </p:sp>
      <p:sp>
        <p:nvSpPr>
          <p:cNvPr id="11" name="内容占位符 2"/>
          <p:cNvSpPr txBox="1">
            <a:spLocks/>
          </p:cNvSpPr>
          <p:nvPr/>
        </p:nvSpPr>
        <p:spPr bwMode="auto">
          <a:xfrm>
            <a:off x="428596" y="1785926"/>
            <a:ext cx="8247091" cy="58577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defRPr/>
            </a:pPr>
            <a:r>
              <a:rPr kumimoji="0" lang="zh-CN" altLang="en-US" sz="2400" b="0" i="0" u="none" strike="noStrike" kern="0" cap="none" spc="0" normalizeH="0" baseline="0" noProof="0" dirty="0" smtClean="0">
                <a:ln>
                  <a:noFill/>
                </a:ln>
                <a:solidFill>
                  <a:schemeClr val="tx1"/>
                </a:solidFill>
                <a:effectLst/>
                <a:uLnTx/>
                <a:uFillTx/>
                <a:latin typeface="微软雅黑" pitchFamily="34" charset="-122"/>
                <a:ea typeface="微软雅黑" pitchFamily="34" charset="-122"/>
                <a:cs typeface="+mn-cs"/>
              </a:rPr>
              <a:t>串接审计产品</a:t>
            </a:r>
            <a:endParaRPr kumimoji="0" lang="en-US" altLang="zh-CN" sz="2400" b="0" i="0" u="none" strike="noStrike" kern="0" cap="none" spc="0" normalizeH="0" baseline="0" noProof="0" dirty="0" smtClean="0">
              <a:ln>
                <a:noFill/>
              </a:ln>
              <a:solidFill>
                <a:schemeClr val="tx1"/>
              </a:solidFill>
              <a:effectLst/>
              <a:uLnTx/>
              <a:uFillTx/>
              <a:latin typeface="微软雅黑" pitchFamily="34" charset="-122"/>
              <a:ea typeface="微软雅黑" pitchFamily="34" charset="-122"/>
              <a:cs typeface="+mn-cs"/>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标题 1"/>
          <p:cNvSpPr>
            <a:spLocks noGrp="1"/>
          </p:cNvSpPr>
          <p:nvPr>
            <p:ph type="title"/>
          </p:nvPr>
        </p:nvSpPr>
        <p:spPr>
          <a:xfrm>
            <a:off x="428596" y="500042"/>
            <a:ext cx="6934200" cy="990600"/>
          </a:xfrm>
        </p:spPr>
        <p:txBody>
          <a:bodyPr/>
          <a:lstStyle/>
          <a:p>
            <a:pPr eaLnBrk="1" hangingPunct="1"/>
            <a:r>
              <a:rPr lang="zh-CN" altLang="en-US" dirty="0" smtClean="0">
                <a:latin typeface="+mj-ea"/>
              </a:rPr>
              <a:t>安全审计类产品解决方案</a:t>
            </a:r>
          </a:p>
        </p:txBody>
      </p:sp>
      <p:sp>
        <p:nvSpPr>
          <p:cNvPr id="4" name="圆角矩形 3"/>
          <p:cNvSpPr/>
          <p:nvPr/>
        </p:nvSpPr>
        <p:spPr bwMode="auto">
          <a:xfrm>
            <a:off x="2214546" y="5214950"/>
            <a:ext cx="1643074" cy="785818"/>
          </a:xfrm>
          <a:prstGeom prst="round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vert="horz" wrap="square" lIns="91440" tIns="45720" rIns="91440" bIns="4572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zh-CN" altLang="en-US" sz="2000" b="0" i="0" u="none" strike="noStrike" cap="none" normalizeH="0" baseline="0" dirty="0" smtClean="0">
                <a:ln>
                  <a:noFill/>
                </a:ln>
                <a:solidFill>
                  <a:srgbClr val="000000"/>
                </a:solidFill>
                <a:effectLst/>
                <a:latin typeface="微软雅黑" pitchFamily="34" charset="-122"/>
                <a:ea typeface="微软雅黑" pitchFamily="34" charset="-122"/>
              </a:rPr>
              <a:t>数据流量</a:t>
            </a:r>
          </a:p>
        </p:txBody>
      </p:sp>
      <p:sp>
        <p:nvSpPr>
          <p:cNvPr id="5" name="右箭头 4"/>
          <p:cNvSpPr/>
          <p:nvPr/>
        </p:nvSpPr>
        <p:spPr bwMode="auto">
          <a:xfrm>
            <a:off x="4000496" y="5429264"/>
            <a:ext cx="857256" cy="428628"/>
          </a:xfrm>
          <a:prstGeom prst="rightArrow">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3600" b="0" i="0" u="none" strike="noStrike" cap="none" normalizeH="0" baseline="0" smtClean="0">
              <a:ln>
                <a:noFill/>
              </a:ln>
              <a:solidFill>
                <a:schemeClr val="tx1"/>
              </a:solidFill>
              <a:effectLst/>
              <a:latin typeface="Tahoma" pitchFamily="34" charset="0"/>
            </a:endParaRPr>
          </a:p>
        </p:txBody>
      </p:sp>
      <p:sp>
        <p:nvSpPr>
          <p:cNvPr id="6" name="圆角矩形 5"/>
          <p:cNvSpPr/>
          <p:nvPr/>
        </p:nvSpPr>
        <p:spPr bwMode="auto">
          <a:xfrm>
            <a:off x="4929190" y="1714488"/>
            <a:ext cx="2143140" cy="4429156"/>
          </a:xfrm>
          <a:prstGeom prst="round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vert="horz" wrap="squar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zh-CN" altLang="en-US" sz="2000" b="0" i="0" u="none" strike="noStrike" cap="none" normalizeH="0" baseline="0" dirty="0" smtClean="0">
                <a:ln>
                  <a:noFill/>
                </a:ln>
                <a:solidFill>
                  <a:srgbClr val="000000"/>
                </a:solidFill>
                <a:effectLst/>
                <a:latin typeface="微软雅黑" pitchFamily="34" charset="-122"/>
                <a:ea typeface="微软雅黑" pitchFamily="34" charset="-122"/>
              </a:rPr>
              <a:t>安全审计产品</a:t>
            </a:r>
          </a:p>
        </p:txBody>
      </p:sp>
      <p:sp>
        <p:nvSpPr>
          <p:cNvPr id="7" name="右箭头 6"/>
          <p:cNvSpPr/>
          <p:nvPr/>
        </p:nvSpPr>
        <p:spPr bwMode="auto">
          <a:xfrm>
            <a:off x="7215206" y="5429264"/>
            <a:ext cx="500066" cy="428628"/>
          </a:xfrm>
          <a:prstGeom prst="rightArrow">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3600" b="0" i="0" u="none" strike="noStrike" cap="none" normalizeH="0" baseline="0" smtClean="0">
              <a:ln>
                <a:noFill/>
              </a:ln>
              <a:solidFill>
                <a:schemeClr val="tx1"/>
              </a:solidFill>
              <a:effectLst/>
              <a:latin typeface="Tahoma" pitchFamily="34" charset="0"/>
            </a:endParaRPr>
          </a:p>
        </p:txBody>
      </p:sp>
      <p:sp>
        <p:nvSpPr>
          <p:cNvPr id="8" name="圆角矩形 7"/>
          <p:cNvSpPr/>
          <p:nvPr/>
        </p:nvSpPr>
        <p:spPr bwMode="auto">
          <a:xfrm>
            <a:off x="7786710" y="5214950"/>
            <a:ext cx="1071570" cy="785818"/>
          </a:xfrm>
          <a:prstGeom prst="round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vert="horz" wrap="square" lIns="91440" tIns="45720" rIns="91440" bIns="4572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zh-CN" altLang="en-US" sz="2000" b="0" i="0" u="none" strike="noStrike" cap="none" normalizeH="0" baseline="0" dirty="0" smtClean="0">
                <a:ln>
                  <a:noFill/>
                </a:ln>
                <a:solidFill>
                  <a:srgbClr val="000000"/>
                </a:solidFill>
                <a:effectLst/>
                <a:latin typeface="微软雅黑" pitchFamily="34" charset="-122"/>
                <a:ea typeface="微软雅黑" pitchFamily="34" charset="-122"/>
              </a:rPr>
              <a:t>互联网</a:t>
            </a:r>
          </a:p>
        </p:txBody>
      </p:sp>
      <p:sp>
        <p:nvSpPr>
          <p:cNvPr id="13" name="圆角矩形 12"/>
          <p:cNvSpPr/>
          <p:nvPr/>
        </p:nvSpPr>
        <p:spPr bwMode="auto">
          <a:xfrm>
            <a:off x="4929190" y="5214950"/>
            <a:ext cx="2143140" cy="1000132"/>
          </a:xfrm>
          <a:prstGeom prst="roundRect">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0" anchor="ctr" anchorCtr="1" compatLnSpc="1">
            <a:prstTxWarp prst="textNoShape">
              <a:avLst/>
            </a:prstTxWarp>
          </a:bodyPr>
          <a:lstStyle/>
          <a:p>
            <a:pPr algn="ctr"/>
            <a:r>
              <a:rPr lang="en-US" altLang="zh-CN" sz="1800" dirty="0" smtClean="0">
                <a:solidFill>
                  <a:srgbClr val="000000"/>
                </a:solidFill>
                <a:latin typeface="微软雅黑" pitchFamily="34" charset="-122"/>
                <a:ea typeface="微软雅黑" pitchFamily="34" charset="-122"/>
              </a:rPr>
              <a:t>MCP SDK</a:t>
            </a:r>
          </a:p>
          <a:p>
            <a:pPr algn="ctr"/>
            <a:r>
              <a:rPr lang="zh-CN" altLang="en-US" sz="1800" dirty="0" smtClean="0">
                <a:solidFill>
                  <a:srgbClr val="000000"/>
                </a:solidFill>
                <a:latin typeface="微软雅黑" pitchFamily="34" charset="-122"/>
                <a:ea typeface="微软雅黑" pitchFamily="34" charset="-122"/>
              </a:rPr>
              <a:t>数据平面</a:t>
            </a:r>
            <a:endParaRPr kumimoji="0" lang="en-US" altLang="zh-CN" sz="1800" b="0" i="0" u="none" strike="noStrike" cap="none" normalizeH="0" baseline="0" dirty="0" smtClean="0">
              <a:ln>
                <a:noFill/>
              </a:ln>
              <a:solidFill>
                <a:srgbClr val="000000"/>
              </a:solidFill>
              <a:effectLst/>
              <a:latin typeface="微软雅黑" pitchFamily="34" charset="-122"/>
              <a:ea typeface="微软雅黑" pitchFamily="34" charset="-122"/>
            </a:endParaRPr>
          </a:p>
          <a:p>
            <a:pPr marL="0" marR="0" indent="0" algn="ctr" defTabSz="914400" rtl="0" eaLnBrk="1" fontAlgn="base" latinLnBrk="0" hangingPunct="1">
              <a:spcBef>
                <a:spcPct val="0"/>
              </a:spcBef>
              <a:spcAft>
                <a:spcPct val="0"/>
              </a:spcAft>
              <a:buClrTx/>
              <a:buSzTx/>
              <a:buFontTx/>
              <a:buNone/>
              <a:tabLst/>
            </a:pPr>
            <a:r>
              <a:rPr lang="en-US" altLang="zh-CN" sz="1800" dirty="0" smtClean="0">
                <a:solidFill>
                  <a:srgbClr val="000000"/>
                </a:solidFill>
                <a:latin typeface="微软雅黑" pitchFamily="34" charset="-122"/>
                <a:ea typeface="微软雅黑" pitchFamily="34" charset="-122"/>
              </a:rPr>
              <a:t>Core n+1..m</a:t>
            </a:r>
          </a:p>
        </p:txBody>
      </p:sp>
      <p:sp>
        <p:nvSpPr>
          <p:cNvPr id="14" name="圆角矩形 13"/>
          <p:cNvSpPr/>
          <p:nvPr/>
        </p:nvSpPr>
        <p:spPr bwMode="auto">
          <a:xfrm>
            <a:off x="4929190" y="3214686"/>
            <a:ext cx="2143140" cy="1000132"/>
          </a:xfrm>
          <a:prstGeom prst="roundRect">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spcBef>
                <a:spcPct val="0"/>
              </a:spcBef>
              <a:spcAft>
                <a:spcPct val="0"/>
              </a:spcAft>
              <a:buClrTx/>
              <a:buSzTx/>
              <a:buFontTx/>
              <a:buNone/>
              <a:tabLst/>
            </a:pPr>
            <a:r>
              <a:rPr lang="en-US" altLang="zh-CN" sz="1800" dirty="0" smtClean="0">
                <a:solidFill>
                  <a:srgbClr val="000000"/>
                </a:solidFill>
                <a:latin typeface="微软雅黑" pitchFamily="34" charset="-122"/>
                <a:ea typeface="微软雅黑" pitchFamily="34" charset="-122"/>
              </a:rPr>
              <a:t>MCP SDK</a:t>
            </a:r>
          </a:p>
          <a:p>
            <a:pPr marL="0" marR="0" indent="0" algn="ctr" defTabSz="914400" rtl="0" eaLnBrk="1" fontAlgn="base" latinLnBrk="0" hangingPunct="1">
              <a:spcBef>
                <a:spcPct val="0"/>
              </a:spcBef>
              <a:spcAft>
                <a:spcPct val="0"/>
              </a:spcAft>
              <a:buClrTx/>
              <a:buSzTx/>
              <a:buFontTx/>
              <a:buNone/>
              <a:tabLst/>
            </a:pPr>
            <a:r>
              <a:rPr lang="zh-CN" altLang="en-US" sz="1800" dirty="0" smtClean="0">
                <a:solidFill>
                  <a:srgbClr val="000000"/>
                </a:solidFill>
                <a:latin typeface="微软雅黑" pitchFamily="34" charset="-122"/>
                <a:ea typeface="微软雅黑" pitchFamily="34" charset="-122"/>
              </a:rPr>
              <a:t>控制平面</a:t>
            </a:r>
            <a:endParaRPr kumimoji="0" lang="en-US" altLang="zh-CN" sz="1800" b="0" i="0" u="none" strike="noStrike" cap="none" normalizeH="0" baseline="0" dirty="0" smtClean="0">
              <a:ln>
                <a:noFill/>
              </a:ln>
              <a:solidFill>
                <a:srgbClr val="000000"/>
              </a:solidFill>
              <a:effectLst/>
              <a:latin typeface="微软雅黑" pitchFamily="34" charset="-122"/>
              <a:ea typeface="微软雅黑" pitchFamily="34" charset="-122"/>
            </a:endParaRPr>
          </a:p>
          <a:p>
            <a:pPr marL="0" marR="0" indent="0" algn="ctr" defTabSz="914400" rtl="0" eaLnBrk="1" fontAlgn="base" latinLnBrk="0" hangingPunct="1">
              <a:spcBef>
                <a:spcPct val="0"/>
              </a:spcBef>
              <a:spcAft>
                <a:spcPct val="0"/>
              </a:spcAft>
              <a:buClrTx/>
              <a:buSzTx/>
              <a:buFontTx/>
              <a:buNone/>
              <a:tabLst/>
            </a:pPr>
            <a:r>
              <a:rPr lang="en-US" altLang="zh-CN" sz="1800" dirty="0" smtClean="0">
                <a:solidFill>
                  <a:srgbClr val="000000"/>
                </a:solidFill>
                <a:latin typeface="微软雅黑" pitchFamily="34" charset="-122"/>
                <a:ea typeface="微软雅黑" pitchFamily="34" charset="-122"/>
              </a:rPr>
              <a:t>Core 1..n</a:t>
            </a:r>
          </a:p>
        </p:txBody>
      </p:sp>
      <p:sp>
        <p:nvSpPr>
          <p:cNvPr id="11" name="右箭头 10"/>
          <p:cNvSpPr/>
          <p:nvPr/>
        </p:nvSpPr>
        <p:spPr bwMode="auto">
          <a:xfrm rot="16200000">
            <a:off x="5072066" y="4286254"/>
            <a:ext cx="785819" cy="928694"/>
          </a:xfrm>
          <a:prstGeom prst="rightArrow">
            <a:avLst>
              <a:gd name="adj1" fmla="val 50000"/>
              <a:gd name="adj2" fmla="val 24017"/>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eaVert"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zh-CN" altLang="en-US" sz="1800" b="0" i="0" u="none" strike="noStrike" cap="none" normalizeH="0" baseline="0" dirty="0" smtClean="0">
                <a:ln>
                  <a:noFill/>
                </a:ln>
                <a:solidFill>
                  <a:srgbClr val="000000"/>
                </a:solidFill>
                <a:effectLst/>
                <a:latin typeface="微软雅黑" pitchFamily="34" charset="-122"/>
                <a:ea typeface="微软雅黑" pitchFamily="34" charset="-122"/>
              </a:rPr>
              <a:t>镜像</a:t>
            </a:r>
          </a:p>
        </p:txBody>
      </p:sp>
      <p:sp>
        <p:nvSpPr>
          <p:cNvPr id="12" name="右箭头 11"/>
          <p:cNvSpPr/>
          <p:nvPr/>
        </p:nvSpPr>
        <p:spPr bwMode="auto">
          <a:xfrm rot="5400000">
            <a:off x="6143635" y="4286255"/>
            <a:ext cx="785820" cy="928694"/>
          </a:xfrm>
          <a:prstGeom prst="rightArrow">
            <a:avLst>
              <a:gd name="adj1" fmla="val 50000"/>
              <a:gd name="adj2" fmla="val 24018"/>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vert270"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zh-CN" altLang="en-US" sz="1800" dirty="0" smtClean="0">
                <a:solidFill>
                  <a:srgbClr val="000000"/>
                </a:solidFill>
                <a:latin typeface="微软雅黑" pitchFamily="34" charset="-122"/>
                <a:ea typeface="微软雅黑" pitchFamily="34" charset="-122"/>
              </a:rPr>
              <a:t>控制</a:t>
            </a:r>
            <a:endParaRPr kumimoji="0" lang="zh-CN" altLang="en-US" sz="1800" b="0" i="0" u="none" strike="noStrike" cap="none" normalizeH="0" baseline="0" dirty="0" smtClean="0">
              <a:ln>
                <a:noFill/>
              </a:ln>
              <a:solidFill>
                <a:srgbClr val="000000"/>
              </a:solidFill>
              <a:effectLst/>
              <a:latin typeface="微软雅黑" pitchFamily="34" charset="-122"/>
              <a:ea typeface="微软雅黑" pitchFamily="34" charset="-122"/>
            </a:endParaRPr>
          </a:p>
        </p:txBody>
      </p:sp>
      <p:sp>
        <p:nvSpPr>
          <p:cNvPr id="15" name="内容占位符 2"/>
          <p:cNvSpPr txBox="1">
            <a:spLocks/>
          </p:cNvSpPr>
          <p:nvPr/>
        </p:nvSpPr>
        <p:spPr bwMode="auto">
          <a:xfrm>
            <a:off x="428596" y="1643050"/>
            <a:ext cx="4500594" cy="3571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50000"/>
              </a:lnSpc>
              <a:spcBef>
                <a:spcPct val="20000"/>
              </a:spcBef>
              <a:spcAft>
                <a:spcPct val="0"/>
              </a:spcAft>
              <a:buClr>
                <a:schemeClr val="tx1"/>
              </a:buClr>
              <a:buSzPct val="80000"/>
              <a:buFont typeface="Wingdings" pitchFamily="2" charset="2"/>
              <a:buChar char=""/>
              <a:tabLst/>
              <a:defRPr/>
            </a:pPr>
            <a:r>
              <a:rPr kumimoji="0" lang="zh-CN" altLang="en-US" sz="1600" b="0" i="0" u="none" strike="noStrike" kern="0" cap="none" spc="0" normalizeH="0" baseline="0" noProof="0" dirty="0" smtClean="0">
                <a:ln>
                  <a:noFill/>
                </a:ln>
                <a:solidFill>
                  <a:schemeClr val="tx1"/>
                </a:solidFill>
                <a:effectLst/>
                <a:uLnTx/>
                <a:uFillTx/>
                <a:latin typeface="微软雅黑" pitchFamily="34" charset="-122"/>
                <a:ea typeface="微软雅黑" pitchFamily="34" charset="-122"/>
                <a:cs typeface="+mn-cs"/>
              </a:rPr>
              <a:t>使用</a:t>
            </a:r>
            <a:r>
              <a:rPr kumimoji="0" lang="en-US" altLang="zh-CN" sz="1600" b="0" i="0" u="none" strike="noStrike" kern="0" cap="none" spc="0" normalizeH="0" baseline="0" noProof="0" dirty="0" smtClean="0">
                <a:ln>
                  <a:noFill/>
                </a:ln>
                <a:solidFill>
                  <a:schemeClr val="tx1"/>
                </a:solidFill>
                <a:effectLst/>
                <a:uLnTx/>
                <a:uFillTx/>
                <a:latin typeface="微软雅黑" pitchFamily="34" charset="-122"/>
                <a:ea typeface="微软雅黑" pitchFamily="34" charset="-122"/>
                <a:cs typeface="+mn-cs"/>
              </a:rPr>
              <a:t>MCP</a:t>
            </a:r>
            <a:r>
              <a:rPr kumimoji="0" lang="zh-CN" altLang="en-US" sz="1600" b="0" i="0" u="none" strike="noStrike" kern="0" cap="none" spc="0" normalizeH="0" baseline="0" noProof="0" dirty="0" smtClean="0">
                <a:ln>
                  <a:noFill/>
                </a:ln>
                <a:solidFill>
                  <a:schemeClr val="tx1"/>
                </a:solidFill>
                <a:effectLst/>
                <a:uLnTx/>
                <a:uFillTx/>
                <a:latin typeface="微软雅黑" pitchFamily="34" charset="-122"/>
                <a:ea typeface="微软雅黑" pitchFamily="34" charset="-122"/>
                <a:cs typeface="+mn-cs"/>
              </a:rPr>
              <a:t>串接业务流量，并将流量镜像到控制平面进行分析</a:t>
            </a:r>
            <a:endParaRPr kumimoji="0" lang="en-US" altLang="zh-CN" sz="1600" b="0" i="0" u="none" strike="noStrike" kern="0" cap="none" spc="0" normalizeH="0" baseline="0" noProof="0" dirty="0" smtClean="0">
              <a:ln>
                <a:noFill/>
              </a:ln>
              <a:solidFill>
                <a:schemeClr val="tx1"/>
              </a:solidFill>
              <a:effectLst/>
              <a:uLnTx/>
              <a:uFillTx/>
              <a:latin typeface="微软雅黑" pitchFamily="34" charset="-122"/>
              <a:ea typeface="微软雅黑" pitchFamily="34" charset="-122"/>
              <a:cs typeface="+mn-cs"/>
            </a:endParaRPr>
          </a:p>
          <a:p>
            <a:pPr marL="742950" marR="0" lvl="1" indent="-285750" algn="l" defTabSz="914400" rtl="0" eaLnBrk="0" fontAlgn="base" latinLnBrk="0" hangingPunct="0">
              <a:lnSpc>
                <a:spcPct val="150000"/>
              </a:lnSpc>
              <a:spcBef>
                <a:spcPct val="20000"/>
              </a:spcBef>
              <a:spcAft>
                <a:spcPct val="0"/>
              </a:spcAft>
              <a:buClr>
                <a:schemeClr val="tx1"/>
              </a:buClr>
              <a:buSzPct val="80000"/>
              <a:buFont typeface="Wingdings" pitchFamily="2" charset="2"/>
              <a:buChar char="l"/>
              <a:tabLst/>
              <a:defRPr/>
            </a:pPr>
            <a:r>
              <a:rPr kumimoji="0" lang="zh-CN" altLang="en-US" sz="1600" b="0" i="0" u="none" strike="noStrike" kern="0" cap="none" spc="0" normalizeH="0" baseline="0" noProof="0" dirty="0" smtClean="0">
                <a:ln>
                  <a:noFill/>
                </a:ln>
                <a:solidFill>
                  <a:schemeClr val="tx1"/>
                </a:solidFill>
                <a:effectLst/>
                <a:uLnTx/>
                <a:uFillTx/>
                <a:latin typeface="微软雅黑" pitchFamily="34" charset="-122"/>
                <a:ea typeface="微软雅黑" pitchFamily="34" charset="-122"/>
              </a:rPr>
              <a:t>分析软件的性能和功能完全不影响流量串接</a:t>
            </a:r>
            <a:endParaRPr kumimoji="0" lang="en-US" altLang="zh-CN" sz="1600" b="0" i="0" u="none" strike="noStrike" kern="0" cap="none" spc="0" normalizeH="0" baseline="0" noProof="0" dirty="0" smtClean="0">
              <a:ln>
                <a:noFill/>
              </a:ln>
              <a:solidFill>
                <a:schemeClr val="tx1"/>
              </a:solidFill>
              <a:effectLst/>
              <a:uLnTx/>
              <a:uFillTx/>
              <a:latin typeface="微软雅黑" pitchFamily="34" charset="-122"/>
              <a:ea typeface="微软雅黑" pitchFamily="34" charset="-122"/>
            </a:endParaRPr>
          </a:p>
          <a:p>
            <a:pPr marL="742950" marR="0" lvl="1" indent="-285750" algn="l" defTabSz="914400" rtl="0" eaLnBrk="0" fontAlgn="base" latinLnBrk="0" hangingPunct="0">
              <a:lnSpc>
                <a:spcPct val="150000"/>
              </a:lnSpc>
              <a:spcBef>
                <a:spcPct val="20000"/>
              </a:spcBef>
              <a:spcAft>
                <a:spcPct val="0"/>
              </a:spcAft>
              <a:buClr>
                <a:schemeClr val="tx1"/>
              </a:buClr>
              <a:buSzPct val="80000"/>
              <a:buFont typeface="Wingdings" pitchFamily="2" charset="2"/>
              <a:buChar char="l"/>
              <a:tabLst/>
              <a:defRPr/>
            </a:pPr>
            <a:r>
              <a:rPr kumimoji="0" lang="zh-CN" altLang="en-US" sz="1600" b="0" i="0" u="none" strike="noStrike" kern="0" cap="none" spc="0" normalizeH="0" baseline="0" noProof="0" dirty="0" smtClean="0">
                <a:ln>
                  <a:noFill/>
                </a:ln>
                <a:solidFill>
                  <a:schemeClr val="tx1"/>
                </a:solidFill>
                <a:effectLst/>
                <a:uLnTx/>
                <a:uFillTx/>
                <a:latin typeface="微软雅黑" pitchFamily="34" charset="-122"/>
                <a:ea typeface="微软雅黑" pitchFamily="34" charset="-122"/>
              </a:rPr>
              <a:t>分析软件可以根据分析结果，实时给数据平面下发会话管理指令，通过会话表对特定流量进行控制</a:t>
            </a:r>
            <a:endParaRPr kumimoji="0" lang="en-US" altLang="zh-CN" sz="1600" b="0" i="0" u="none" strike="noStrike" kern="0" cap="none" spc="0" normalizeH="0" baseline="0" noProof="0" dirty="0" smtClean="0">
              <a:ln>
                <a:noFill/>
              </a:ln>
              <a:solidFill>
                <a:schemeClr val="tx1"/>
              </a:solidFill>
              <a:effectLst/>
              <a:uLnTx/>
              <a:uFillTx/>
              <a:latin typeface="微软雅黑" pitchFamily="34" charset="-122"/>
              <a:ea typeface="微软雅黑" pitchFamily="34" charset="-122"/>
            </a:endParaRPr>
          </a:p>
          <a:p>
            <a:pPr marL="342900" marR="0" lvl="0" indent="-342900" algn="l" defTabSz="914400" rtl="0" eaLnBrk="0" fontAlgn="base" latinLnBrk="0" hangingPunct="0">
              <a:lnSpc>
                <a:spcPct val="150000"/>
              </a:lnSpc>
              <a:spcBef>
                <a:spcPct val="20000"/>
              </a:spcBef>
              <a:spcAft>
                <a:spcPct val="0"/>
              </a:spcAft>
              <a:buClr>
                <a:schemeClr val="tx1"/>
              </a:buClr>
              <a:buSzPct val="80000"/>
              <a:buFont typeface="Wingdings" pitchFamily="2" charset="2"/>
              <a:buChar char=""/>
              <a:tabLst/>
              <a:defRPr/>
            </a:pPr>
            <a:r>
              <a:rPr kumimoji="0" lang="zh-CN" altLang="en-US" sz="1600" b="0" i="0" u="none" strike="noStrike" kern="0" cap="none" spc="0" normalizeH="0" baseline="0" noProof="0" dirty="0" smtClean="0">
                <a:ln>
                  <a:noFill/>
                </a:ln>
                <a:solidFill>
                  <a:schemeClr val="tx1"/>
                </a:solidFill>
                <a:effectLst/>
                <a:uLnTx/>
                <a:uFillTx/>
                <a:latin typeface="微软雅黑" pitchFamily="34" charset="-122"/>
                <a:ea typeface="微软雅黑" pitchFamily="34" charset="-122"/>
                <a:cs typeface="+mn-cs"/>
              </a:rPr>
              <a:t>分析软件演进到控制软件的工作量和可靠性都完全可控</a:t>
            </a:r>
            <a:endParaRPr kumimoji="0" lang="en-US" altLang="zh-CN" sz="1600" b="0" i="0" u="none" strike="noStrike" kern="0" cap="none" spc="0" normalizeH="0" baseline="0" noProof="0" dirty="0" smtClean="0">
              <a:ln>
                <a:noFill/>
              </a:ln>
              <a:solidFill>
                <a:schemeClr val="tx1"/>
              </a:solidFill>
              <a:effectLst/>
              <a:uLnTx/>
              <a:uFillTx/>
              <a:latin typeface="微软雅黑" pitchFamily="34" charset="-122"/>
              <a:ea typeface="微软雅黑" pitchFamily="34" charset="-122"/>
              <a:cs typeface="+mn-cs"/>
            </a:endParaRPr>
          </a:p>
        </p:txBody>
      </p:sp>
      <p:sp>
        <p:nvSpPr>
          <p:cNvPr id="16" name="圆角矩形 15"/>
          <p:cNvSpPr/>
          <p:nvPr/>
        </p:nvSpPr>
        <p:spPr bwMode="auto">
          <a:xfrm>
            <a:off x="4929190" y="2285992"/>
            <a:ext cx="2143140" cy="714380"/>
          </a:xfrm>
          <a:prstGeom prst="roundRect">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spcBef>
                <a:spcPct val="0"/>
              </a:spcBef>
              <a:spcAft>
                <a:spcPct val="0"/>
              </a:spcAft>
              <a:buClrTx/>
              <a:buSzTx/>
              <a:buFontTx/>
              <a:buNone/>
              <a:tabLst/>
            </a:pPr>
            <a:r>
              <a:rPr lang="zh-CN" altLang="en-US" sz="1800" dirty="0" smtClean="0">
                <a:solidFill>
                  <a:srgbClr val="000000"/>
                </a:solidFill>
                <a:latin typeface="微软雅黑" pitchFamily="34" charset="-122"/>
                <a:ea typeface="微软雅黑" pitchFamily="34" charset="-122"/>
              </a:rPr>
              <a:t>分析软件</a:t>
            </a:r>
            <a:endParaRPr lang="en-US" altLang="zh-CN" sz="1800" dirty="0" smtClean="0">
              <a:solidFill>
                <a:srgbClr val="000000"/>
              </a:solidFill>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latin typeface="+mj-ea"/>
              </a:rPr>
              <a:t>安全审计类产品解决方案</a:t>
            </a:r>
            <a:endParaRPr lang="zh-CN" altLang="en-US" dirty="0">
              <a:latin typeface="+mj-ea"/>
            </a:endParaRPr>
          </a:p>
        </p:txBody>
      </p:sp>
      <p:sp>
        <p:nvSpPr>
          <p:cNvPr id="4" name="圆角矩形 3"/>
          <p:cNvSpPr/>
          <p:nvPr/>
        </p:nvSpPr>
        <p:spPr bwMode="auto">
          <a:xfrm>
            <a:off x="500034" y="5500702"/>
            <a:ext cx="8215370" cy="500066"/>
          </a:xfrm>
          <a:prstGeom prst="roundRect">
            <a:avLst/>
          </a:prstGeom>
          <a:solidFill>
            <a:srgbClr val="0070C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dirty="0" smtClean="0">
                <a:ln>
                  <a:noFill/>
                </a:ln>
                <a:solidFill>
                  <a:srgbClr val="000000"/>
                </a:solidFill>
                <a:effectLst/>
                <a:latin typeface="微软雅黑" pitchFamily="34" charset="-122"/>
                <a:ea typeface="微软雅黑" pitchFamily="34" charset="-122"/>
              </a:rPr>
              <a:t>MCP Platform</a:t>
            </a:r>
            <a:endParaRPr kumimoji="0" lang="zh-CN" altLang="en-US" sz="1600" b="0" i="0" u="none" strike="noStrike" cap="none" normalizeH="0" baseline="0" dirty="0" smtClean="0">
              <a:ln>
                <a:noFill/>
              </a:ln>
              <a:solidFill>
                <a:srgbClr val="000000"/>
              </a:solidFill>
              <a:effectLst/>
              <a:latin typeface="微软雅黑" pitchFamily="34" charset="-122"/>
              <a:ea typeface="微软雅黑" pitchFamily="34" charset="-122"/>
            </a:endParaRPr>
          </a:p>
        </p:txBody>
      </p:sp>
      <p:sp>
        <p:nvSpPr>
          <p:cNvPr id="5" name="圆角矩形 4"/>
          <p:cNvSpPr/>
          <p:nvPr/>
        </p:nvSpPr>
        <p:spPr bwMode="auto">
          <a:xfrm>
            <a:off x="2643174" y="5072074"/>
            <a:ext cx="6072230" cy="357190"/>
          </a:xfrm>
          <a:prstGeom prst="roundRect">
            <a:avLst/>
          </a:prstGeom>
          <a:solidFill>
            <a:srgbClr val="00B0F0"/>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US" altLang="zh-CN" sz="1600" dirty="0" smtClean="0">
                <a:solidFill>
                  <a:srgbClr val="000000"/>
                </a:solidFill>
                <a:latin typeface="微软雅黑" pitchFamily="34" charset="-122"/>
                <a:ea typeface="微软雅黑" pitchFamily="34" charset="-122"/>
              </a:rPr>
              <a:t>Linux Kernel &amp; Driver</a:t>
            </a:r>
            <a:endParaRPr kumimoji="0" lang="zh-CN" altLang="en-US" sz="1600" b="0" i="0" u="none" strike="noStrike" cap="none" normalizeH="0" baseline="0" dirty="0" smtClean="0">
              <a:ln>
                <a:noFill/>
              </a:ln>
              <a:solidFill>
                <a:srgbClr val="000000"/>
              </a:solidFill>
              <a:effectLst/>
              <a:latin typeface="微软雅黑" pitchFamily="34" charset="-122"/>
              <a:ea typeface="微软雅黑" pitchFamily="34" charset="-122"/>
            </a:endParaRPr>
          </a:p>
        </p:txBody>
      </p:sp>
      <p:sp>
        <p:nvSpPr>
          <p:cNvPr id="6" name="圆角矩形 5"/>
          <p:cNvSpPr/>
          <p:nvPr/>
        </p:nvSpPr>
        <p:spPr bwMode="auto">
          <a:xfrm>
            <a:off x="2643174" y="4572008"/>
            <a:ext cx="6072230" cy="428628"/>
          </a:xfrm>
          <a:prstGeom prst="roundRect">
            <a:avLst/>
          </a:prstGeom>
          <a:solidFill>
            <a:schemeClr val="tx2">
              <a:lumMod val="75000"/>
            </a:schemeClr>
          </a:soli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just" defTabSz="914400" rtl="0" eaLnBrk="1" fontAlgn="base" latinLnBrk="0" hangingPunct="1">
              <a:lnSpc>
                <a:spcPct val="100000"/>
              </a:lnSpc>
              <a:spcBef>
                <a:spcPct val="0"/>
              </a:spcBef>
              <a:spcAft>
                <a:spcPct val="0"/>
              </a:spcAft>
              <a:buClrTx/>
              <a:buSzTx/>
              <a:buFontTx/>
              <a:buNone/>
              <a:tabLst/>
            </a:pPr>
            <a:r>
              <a:rPr lang="en-US" altLang="zh-CN" sz="1600" dirty="0" smtClean="0">
                <a:solidFill>
                  <a:srgbClr val="000000"/>
                </a:solidFill>
                <a:latin typeface="微软雅黑" pitchFamily="34" charset="-122"/>
                <a:ea typeface="微软雅黑" pitchFamily="34" charset="-122"/>
              </a:rPr>
              <a:t>WAN/LAN </a:t>
            </a:r>
            <a:r>
              <a:rPr lang="zh-CN" altLang="en-US" sz="1600" dirty="0" smtClean="0">
                <a:solidFill>
                  <a:srgbClr val="000000"/>
                </a:solidFill>
                <a:latin typeface="微软雅黑" pitchFamily="34" charset="-122"/>
                <a:ea typeface="微软雅黑" pitchFamily="34" charset="-122"/>
              </a:rPr>
              <a:t>接口</a:t>
            </a:r>
            <a:endParaRPr lang="en-US" altLang="zh-CN" sz="1600" dirty="0" smtClean="0">
              <a:solidFill>
                <a:srgbClr val="000000"/>
              </a:solidFill>
              <a:latin typeface="微软雅黑" pitchFamily="34" charset="-122"/>
              <a:ea typeface="微软雅黑" pitchFamily="34" charset="-122"/>
            </a:endParaRPr>
          </a:p>
        </p:txBody>
      </p:sp>
      <p:sp>
        <p:nvSpPr>
          <p:cNvPr id="7" name="圆角矩形 6"/>
          <p:cNvSpPr/>
          <p:nvPr/>
        </p:nvSpPr>
        <p:spPr bwMode="auto">
          <a:xfrm>
            <a:off x="4572000" y="4643446"/>
            <a:ext cx="1143008" cy="285752"/>
          </a:xfrm>
          <a:prstGeom prst="round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dirty="0" smtClean="0">
                <a:ln>
                  <a:noFill/>
                </a:ln>
                <a:solidFill>
                  <a:srgbClr val="000000"/>
                </a:solidFill>
                <a:effectLst/>
                <a:latin typeface="微软雅黑" pitchFamily="34" charset="-122"/>
                <a:ea typeface="微软雅黑" pitchFamily="34" charset="-122"/>
              </a:rPr>
              <a:t>Ethernet</a:t>
            </a:r>
            <a:endParaRPr kumimoji="0" lang="zh-CN" altLang="en-US" sz="1400" b="0" i="0" u="none" strike="noStrike" cap="none" normalizeH="0" baseline="0" dirty="0" smtClean="0">
              <a:ln>
                <a:noFill/>
              </a:ln>
              <a:solidFill>
                <a:srgbClr val="000000"/>
              </a:solidFill>
              <a:effectLst/>
              <a:latin typeface="微软雅黑" pitchFamily="34" charset="-122"/>
              <a:ea typeface="微软雅黑" pitchFamily="34" charset="-122"/>
            </a:endParaRPr>
          </a:p>
        </p:txBody>
      </p:sp>
      <p:sp>
        <p:nvSpPr>
          <p:cNvPr id="8" name="圆角矩形 7"/>
          <p:cNvSpPr/>
          <p:nvPr/>
        </p:nvSpPr>
        <p:spPr bwMode="auto">
          <a:xfrm>
            <a:off x="6000760" y="4643446"/>
            <a:ext cx="1143008" cy="285752"/>
          </a:xfrm>
          <a:prstGeom prst="round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US" altLang="zh-CN" sz="1400" dirty="0" err="1" smtClean="0">
                <a:solidFill>
                  <a:srgbClr val="000000"/>
                </a:solidFill>
                <a:latin typeface="微软雅黑" pitchFamily="34" charset="-122"/>
                <a:ea typeface="微软雅黑" pitchFamily="34" charset="-122"/>
              </a:rPr>
              <a:t>xDSL</a:t>
            </a:r>
            <a:endParaRPr kumimoji="0" lang="zh-CN" altLang="en-US" sz="1400" b="0" i="0" u="none" strike="noStrike" cap="none" normalizeH="0" baseline="0" dirty="0" smtClean="0">
              <a:ln>
                <a:noFill/>
              </a:ln>
              <a:solidFill>
                <a:srgbClr val="000000"/>
              </a:solidFill>
              <a:effectLst/>
              <a:latin typeface="微软雅黑" pitchFamily="34" charset="-122"/>
              <a:ea typeface="微软雅黑" pitchFamily="34" charset="-122"/>
            </a:endParaRPr>
          </a:p>
        </p:txBody>
      </p:sp>
      <p:sp>
        <p:nvSpPr>
          <p:cNvPr id="9" name="圆角矩形 8"/>
          <p:cNvSpPr/>
          <p:nvPr/>
        </p:nvSpPr>
        <p:spPr bwMode="auto">
          <a:xfrm>
            <a:off x="7429520" y="4643446"/>
            <a:ext cx="1143008" cy="285752"/>
          </a:xfrm>
          <a:prstGeom prst="round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dirty="0" smtClean="0">
                <a:ln>
                  <a:noFill/>
                </a:ln>
                <a:solidFill>
                  <a:srgbClr val="000000"/>
                </a:solidFill>
                <a:effectLst/>
                <a:latin typeface="微软雅黑" pitchFamily="34" charset="-122"/>
                <a:ea typeface="微软雅黑" pitchFamily="34" charset="-122"/>
              </a:rPr>
              <a:t>SFP</a:t>
            </a:r>
            <a:endParaRPr kumimoji="0" lang="zh-CN" altLang="en-US" sz="1400" b="0" i="0" u="none" strike="noStrike" cap="none" normalizeH="0" baseline="0" dirty="0" smtClean="0">
              <a:ln>
                <a:noFill/>
              </a:ln>
              <a:solidFill>
                <a:srgbClr val="000000"/>
              </a:solidFill>
              <a:effectLst/>
              <a:latin typeface="微软雅黑" pitchFamily="34" charset="-122"/>
              <a:ea typeface="微软雅黑" pitchFamily="34" charset="-122"/>
            </a:endParaRPr>
          </a:p>
        </p:txBody>
      </p:sp>
      <p:sp>
        <p:nvSpPr>
          <p:cNvPr id="10" name="圆角矩形 9"/>
          <p:cNvSpPr/>
          <p:nvPr/>
        </p:nvSpPr>
        <p:spPr bwMode="auto">
          <a:xfrm>
            <a:off x="2643174" y="3286124"/>
            <a:ext cx="3071834" cy="1214446"/>
          </a:xfrm>
          <a:prstGeom prst="roundRect">
            <a:avLst/>
          </a:prstGeom>
          <a:solidFill>
            <a:srgbClr val="808080"/>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zh-CN" altLang="en-US" sz="1600" b="0" i="0" u="none" strike="noStrike" cap="none" normalizeH="0" baseline="0" dirty="0" smtClean="0">
                <a:ln>
                  <a:noFill/>
                </a:ln>
                <a:solidFill>
                  <a:srgbClr val="000000"/>
                </a:solidFill>
                <a:effectLst/>
                <a:latin typeface="微软雅黑" pitchFamily="34" charset="-122"/>
                <a:ea typeface="微软雅黑" pitchFamily="34" charset="-122"/>
              </a:rPr>
              <a:t>路由</a:t>
            </a:r>
            <a:endParaRPr kumimoji="0" lang="en-US" altLang="zh-CN" sz="1600" b="0" i="0" u="none" strike="noStrike" cap="none" normalizeH="0" baseline="0" dirty="0" smtClean="0">
              <a:ln>
                <a:noFill/>
              </a:ln>
              <a:solidFill>
                <a:srgbClr val="000000"/>
              </a:solidFill>
              <a:effectLst/>
              <a:latin typeface="微软雅黑" pitchFamily="34" charset="-122"/>
              <a:ea typeface="微软雅黑" pitchFamily="34" charset="-122"/>
            </a:endParaRPr>
          </a:p>
        </p:txBody>
      </p:sp>
      <p:sp>
        <p:nvSpPr>
          <p:cNvPr id="11" name="圆角矩形 10"/>
          <p:cNvSpPr/>
          <p:nvPr/>
        </p:nvSpPr>
        <p:spPr bwMode="auto">
          <a:xfrm>
            <a:off x="2857488" y="4071942"/>
            <a:ext cx="1143008" cy="285752"/>
          </a:xfrm>
          <a:prstGeom prst="round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zh-CN" altLang="en-US" sz="1400" dirty="0" smtClean="0">
                <a:solidFill>
                  <a:srgbClr val="000000"/>
                </a:solidFill>
                <a:latin typeface="微软雅黑" pitchFamily="34" charset="-122"/>
                <a:ea typeface="微软雅黑" pitchFamily="34" charset="-122"/>
              </a:rPr>
              <a:t>静态路由</a:t>
            </a:r>
            <a:endParaRPr kumimoji="0" lang="zh-CN" altLang="en-US" sz="1400" b="0" i="0" u="none" strike="noStrike" cap="none" normalizeH="0" baseline="0" dirty="0" smtClean="0">
              <a:ln>
                <a:noFill/>
              </a:ln>
              <a:solidFill>
                <a:srgbClr val="000000"/>
              </a:solidFill>
              <a:effectLst/>
              <a:latin typeface="微软雅黑" pitchFamily="34" charset="-122"/>
              <a:ea typeface="微软雅黑" pitchFamily="34" charset="-122"/>
            </a:endParaRPr>
          </a:p>
        </p:txBody>
      </p:sp>
      <p:sp>
        <p:nvSpPr>
          <p:cNvPr id="12" name="圆角矩形 11"/>
          <p:cNvSpPr/>
          <p:nvPr/>
        </p:nvSpPr>
        <p:spPr bwMode="auto">
          <a:xfrm>
            <a:off x="2857488" y="3714752"/>
            <a:ext cx="2714644" cy="285752"/>
          </a:xfrm>
          <a:prstGeom prst="round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zh-CN" altLang="en-US" sz="1400" b="0" i="0" u="none" strike="noStrike" cap="none" normalizeH="0" baseline="0" dirty="0" smtClean="0">
                <a:ln>
                  <a:noFill/>
                </a:ln>
                <a:solidFill>
                  <a:srgbClr val="000000"/>
                </a:solidFill>
                <a:effectLst/>
                <a:latin typeface="微软雅黑" pitchFamily="34" charset="-122"/>
                <a:ea typeface="微软雅黑" pitchFamily="34" charset="-122"/>
              </a:rPr>
              <a:t>策略路由</a:t>
            </a:r>
          </a:p>
        </p:txBody>
      </p:sp>
      <p:sp>
        <p:nvSpPr>
          <p:cNvPr id="13" name="圆角矩形 12"/>
          <p:cNvSpPr/>
          <p:nvPr/>
        </p:nvSpPr>
        <p:spPr bwMode="auto">
          <a:xfrm>
            <a:off x="4429124" y="4071942"/>
            <a:ext cx="1143008" cy="285752"/>
          </a:xfrm>
          <a:prstGeom prst="round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zh-CN" altLang="en-US" sz="1400" b="0" i="0" u="none" strike="noStrike" cap="none" normalizeH="0" baseline="0" dirty="0" smtClean="0">
                <a:ln>
                  <a:noFill/>
                </a:ln>
                <a:solidFill>
                  <a:srgbClr val="000000"/>
                </a:solidFill>
                <a:effectLst/>
                <a:latin typeface="微软雅黑" pitchFamily="34" charset="-122"/>
                <a:ea typeface="微软雅黑" pitchFamily="34" charset="-122"/>
              </a:rPr>
              <a:t>均衡路由</a:t>
            </a:r>
          </a:p>
        </p:txBody>
      </p:sp>
      <p:sp>
        <p:nvSpPr>
          <p:cNvPr id="14" name="圆角矩形 13"/>
          <p:cNvSpPr/>
          <p:nvPr/>
        </p:nvSpPr>
        <p:spPr bwMode="auto">
          <a:xfrm>
            <a:off x="5857884" y="3286124"/>
            <a:ext cx="2857520" cy="1214446"/>
          </a:xfrm>
          <a:prstGeom prst="roundRect">
            <a:avLst/>
          </a:prstGeom>
          <a:solidFill>
            <a:srgbClr val="808080"/>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zh-CN" altLang="en-US" sz="1600" dirty="0" smtClean="0">
                <a:solidFill>
                  <a:srgbClr val="000000"/>
                </a:solidFill>
                <a:latin typeface="微软雅黑" pitchFamily="34" charset="-122"/>
                <a:ea typeface="微软雅黑" pitchFamily="34" charset="-122"/>
              </a:rPr>
              <a:t>防火墙</a:t>
            </a:r>
            <a:endParaRPr kumimoji="0" lang="en-US" altLang="zh-CN" sz="1600" b="0" i="0" u="none" strike="noStrike" cap="none" normalizeH="0" baseline="0" dirty="0" smtClean="0">
              <a:ln>
                <a:noFill/>
              </a:ln>
              <a:solidFill>
                <a:srgbClr val="000000"/>
              </a:solidFill>
              <a:effectLst/>
              <a:latin typeface="微软雅黑" pitchFamily="34" charset="-122"/>
              <a:ea typeface="微软雅黑" pitchFamily="34" charset="-122"/>
            </a:endParaRPr>
          </a:p>
        </p:txBody>
      </p:sp>
      <p:sp>
        <p:nvSpPr>
          <p:cNvPr id="15" name="圆角矩形 14"/>
          <p:cNvSpPr/>
          <p:nvPr/>
        </p:nvSpPr>
        <p:spPr bwMode="auto">
          <a:xfrm>
            <a:off x="6000760" y="3714752"/>
            <a:ext cx="2571768" cy="285752"/>
          </a:xfrm>
          <a:prstGeom prst="round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zh-CN" altLang="en-US" sz="1400" b="0" i="0" u="none" strike="noStrike" cap="none" normalizeH="0" baseline="0" dirty="0" smtClean="0">
                <a:ln>
                  <a:noFill/>
                </a:ln>
                <a:solidFill>
                  <a:srgbClr val="000000"/>
                </a:solidFill>
                <a:effectLst/>
                <a:latin typeface="微软雅黑" pitchFamily="34" charset="-122"/>
                <a:ea typeface="微软雅黑" pitchFamily="34" charset="-122"/>
              </a:rPr>
              <a:t>状态检测</a:t>
            </a:r>
          </a:p>
        </p:txBody>
      </p:sp>
      <p:sp>
        <p:nvSpPr>
          <p:cNvPr id="16" name="圆角矩形 15"/>
          <p:cNvSpPr/>
          <p:nvPr/>
        </p:nvSpPr>
        <p:spPr bwMode="auto">
          <a:xfrm>
            <a:off x="6000760" y="4071942"/>
            <a:ext cx="1214446" cy="285752"/>
          </a:xfrm>
          <a:prstGeom prst="round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dirty="0" smtClean="0">
                <a:ln>
                  <a:noFill/>
                </a:ln>
                <a:solidFill>
                  <a:srgbClr val="000000"/>
                </a:solidFill>
                <a:effectLst/>
                <a:latin typeface="微软雅黑" pitchFamily="34" charset="-122"/>
                <a:ea typeface="微软雅黑" pitchFamily="34" charset="-122"/>
              </a:rPr>
              <a:t>NAT</a:t>
            </a:r>
            <a:r>
              <a:rPr lang="en-US" altLang="zh-CN" sz="1400" dirty="0" smtClean="0">
                <a:solidFill>
                  <a:srgbClr val="000000"/>
                </a:solidFill>
                <a:latin typeface="微软雅黑" pitchFamily="34" charset="-122"/>
                <a:ea typeface="微软雅黑" pitchFamily="34" charset="-122"/>
              </a:rPr>
              <a:t>/PAT</a:t>
            </a:r>
            <a:endParaRPr kumimoji="0" lang="zh-CN" altLang="en-US" sz="1400" b="0" i="0" u="none" strike="noStrike" cap="none" normalizeH="0" baseline="0" dirty="0" smtClean="0">
              <a:ln>
                <a:noFill/>
              </a:ln>
              <a:solidFill>
                <a:srgbClr val="000000"/>
              </a:solidFill>
              <a:effectLst/>
              <a:latin typeface="微软雅黑" pitchFamily="34" charset="-122"/>
              <a:ea typeface="微软雅黑" pitchFamily="34" charset="-122"/>
            </a:endParaRPr>
          </a:p>
        </p:txBody>
      </p:sp>
      <p:sp>
        <p:nvSpPr>
          <p:cNvPr id="17" name="圆角矩形 16"/>
          <p:cNvSpPr/>
          <p:nvPr/>
        </p:nvSpPr>
        <p:spPr bwMode="auto">
          <a:xfrm>
            <a:off x="7358082" y="4071942"/>
            <a:ext cx="1214446" cy="285752"/>
          </a:xfrm>
          <a:prstGeom prst="round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zh-CN" altLang="en-US" sz="1400" b="0" i="0" u="none" strike="noStrike" cap="none" normalizeH="0" baseline="0" dirty="0" smtClean="0">
                <a:ln>
                  <a:noFill/>
                </a:ln>
                <a:solidFill>
                  <a:srgbClr val="000000"/>
                </a:solidFill>
                <a:effectLst/>
                <a:latin typeface="微软雅黑" pitchFamily="34" charset="-122"/>
                <a:ea typeface="微软雅黑" pitchFamily="34" charset="-122"/>
              </a:rPr>
              <a:t>链接跟踪</a:t>
            </a:r>
          </a:p>
        </p:txBody>
      </p:sp>
      <p:sp>
        <p:nvSpPr>
          <p:cNvPr id="30" name="圆角矩形 29"/>
          <p:cNvSpPr/>
          <p:nvPr/>
        </p:nvSpPr>
        <p:spPr bwMode="auto">
          <a:xfrm>
            <a:off x="571472" y="5572140"/>
            <a:ext cx="3071834" cy="366714"/>
          </a:xfrm>
          <a:prstGeom prst="roundRect">
            <a:avLst/>
          </a:prstGeom>
          <a:solidFill>
            <a:srgbClr val="7030A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dirty="0" smtClean="0">
                <a:ln>
                  <a:noFill/>
                </a:ln>
                <a:solidFill>
                  <a:srgbClr val="000000"/>
                </a:solidFill>
                <a:effectLst/>
                <a:latin typeface="微软雅黑" pitchFamily="34" charset="-122"/>
                <a:ea typeface="微软雅黑" pitchFamily="34" charset="-122"/>
              </a:rPr>
              <a:t>SDK</a:t>
            </a:r>
            <a:r>
              <a:rPr kumimoji="0" lang="zh-CN" altLang="en-US" sz="1600" b="0" i="0" u="none" strike="noStrike" cap="none" normalizeH="0" baseline="0" dirty="0" smtClean="0">
                <a:ln>
                  <a:noFill/>
                </a:ln>
                <a:solidFill>
                  <a:srgbClr val="000000"/>
                </a:solidFill>
                <a:effectLst/>
                <a:latin typeface="微软雅黑" pitchFamily="34" charset="-122"/>
                <a:ea typeface="微软雅黑" pitchFamily="34" charset="-122"/>
              </a:rPr>
              <a:t>数据平面 </a:t>
            </a:r>
            <a:r>
              <a:rPr kumimoji="0" lang="en-US" altLang="zh-CN" sz="1600" b="0" i="0" u="none" strike="noStrike" cap="none" normalizeH="0" baseline="0" dirty="0" smtClean="0">
                <a:ln>
                  <a:noFill/>
                </a:ln>
                <a:solidFill>
                  <a:srgbClr val="000000"/>
                </a:solidFill>
                <a:effectLst/>
                <a:latin typeface="微软雅黑" pitchFamily="34" charset="-122"/>
                <a:ea typeface="微软雅黑" pitchFamily="34" charset="-122"/>
              </a:rPr>
              <a:t>Core 1..n</a:t>
            </a:r>
            <a:endParaRPr kumimoji="0" lang="zh-CN" altLang="en-US" sz="1600" b="0" i="0" u="none" strike="noStrike" cap="none" normalizeH="0" baseline="0" dirty="0" smtClean="0">
              <a:ln>
                <a:noFill/>
              </a:ln>
              <a:solidFill>
                <a:srgbClr val="000000"/>
              </a:solidFill>
              <a:effectLst/>
              <a:latin typeface="微软雅黑" pitchFamily="34" charset="-122"/>
              <a:ea typeface="微软雅黑" pitchFamily="34" charset="-122"/>
            </a:endParaRPr>
          </a:p>
        </p:txBody>
      </p:sp>
      <p:sp>
        <p:nvSpPr>
          <p:cNvPr id="31" name="圆角矩形 30"/>
          <p:cNvSpPr/>
          <p:nvPr/>
        </p:nvSpPr>
        <p:spPr bwMode="auto">
          <a:xfrm>
            <a:off x="500034" y="1857364"/>
            <a:ext cx="8215370" cy="1357322"/>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zh-CN" altLang="en-US" sz="1800" b="0" i="0" u="none" strike="noStrike" cap="none" normalizeH="0" baseline="0" dirty="0" smtClean="0">
                <a:ln>
                  <a:noFill/>
                </a:ln>
                <a:solidFill>
                  <a:srgbClr val="000000"/>
                </a:solidFill>
                <a:effectLst/>
                <a:latin typeface="微软雅黑" pitchFamily="34" charset="-122"/>
                <a:ea typeface="微软雅黑" pitchFamily="34" charset="-122"/>
              </a:rPr>
              <a:t>安全厂商</a:t>
            </a:r>
            <a:endParaRPr kumimoji="0" lang="en-US" altLang="zh-CN" sz="1800" b="0" i="0" u="none" strike="noStrike" cap="none" normalizeH="0" baseline="0" dirty="0" smtClean="0">
              <a:ln>
                <a:noFill/>
              </a:ln>
              <a:solidFill>
                <a:srgbClr val="000000"/>
              </a:solidFill>
              <a:effectLst/>
              <a:latin typeface="微软雅黑" pitchFamily="34" charset="-122"/>
              <a:ea typeface="微软雅黑" pitchFamily="34" charset="-122"/>
            </a:endParaRPr>
          </a:p>
          <a:p>
            <a:pPr marL="0" marR="0" indent="0" algn="ctr" defTabSz="914400" rtl="0" eaLnBrk="1" fontAlgn="base" latinLnBrk="0" hangingPunct="1">
              <a:lnSpc>
                <a:spcPct val="100000"/>
              </a:lnSpc>
              <a:spcBef>
                <a:spcPct val="0"/>
              </a:spcBef>
              <a:spcAft>
                <a:spcPct val="0"/>
              </a:spcAft>
              <a:buClrTx/>
              <a:buSzTx/>
              <a:buFontTx/>
              <a:buNone/>
              <a:tabLst/>
            </a:pPr>
            <a:r>
              <a:rPr kumimoji="0" lang="zh-CN" altLang="en-US" sz="1800" b="0" i="0" u="none" strike="noStrike" cap="none" normalizeH="0" baseline="0" dirty="0" smtClean="0">
                <a:ln>
                  <a:noFill/>
                </a:ln>
                <a:solidFill>
                  <a:srgbClr val="000000"/>
                </a:solidFill>
                <a:effectLst/>
                <a:latin typeface="微软雅黑" pitchFamily="34" charset="-122"/>
                <a:ea typeface="微软雅黑" pitchFamily="34" charset="-122"/>
              </a:rPr>
              <a:t>应用软件</a:t>
            </a:r>
          </a:p>
        </p:txBody>
      </p:sp>
      <p:sp>
        <p:nvSpPr>
          <p:cNvPr id="32" name="圆角矩形 31"/>
          <p:cNvSpPr/>
          <p:nvPr/>
        </p:nvSpPr>
        <p:spPr bwMode="auto">
          <a:xfrm>
            <a:off x="500034" y="3286124"/>
            <a:ext cx="2000264" cy="214314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smtClean="0">
                <a:ln>
                  <a:noFill/>
                </a:ln>
                <a:solidFill>
                  <a:srgbClr val="000000"/>
                </a:solidFill>
                <a:effectLst/>
                <a:latin typeface="微软雅黑" pitchFamily="34" charset="-122"/>
                <a:ea typeface="微软雅黑" pitchFamily="34" charset="-122"/>
              </a:rPr>
              <a:t>MCP SDK</a:t>
            </a:r>
            <a:r>
              <a:rPr kumimoji="0" lang="zh-CN" altLang="en-US" sz="1800" b="0" i="0" u="none" strike="noStrike" cap="none" normalizeH="0" baseline="0" dirty="0" smtClean="0">
                <a:ln>
                  <a:noFill/>
                </a:ln>
                <a:solidFill>
                  <a:srgbClr val="000000"/>
                </a:solidFill>
                <a:effectLst/>
                <a:latin typeface="微软雅黑" pitchFamily="34" charset="-122"/>
                <a:ea typeface="微软雅黑" pitchFamily="34" charset="-122"/>
              </a:rPr>
              <a:t>控制平面</a:t>
            </a:r>
          </a:p>
        </p:txBody>
      </p:sp>
      <p:sp>
        <p:nvSpPr>
          <p:cNvPr id="33" name="圆角矩形 32"/>
          <p:cNvSpPr/>
          <p:nvPr/>
        </p:nvSpPr>
        <p:spPr bwMode="auto">
          <a:xfrm>
            <a:off x="5429256" y="5572140"/>
            <a:ext cx="3071834" cy="366714"/>
          </a:xfrm>
          <a:prstGeom prst="roundRect">
            <a:avLst/>
          </a:prstGeom>
          <a:solidFill>
            <a:srgbClr val="7030A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dirty="0" smtClean="0">
                <a:ln>
                  <a:noFill/>
                </a:ln>
                <a:solidFill>
                  <a:srgbClr val="000000"/>
                </a:solidFill>
                <a:effectLst/>
                <a:latin typeface="微软雅黑" pitchFamily="34" charset="-122"/>
                <a:ea typeface="微软雅黑" pitchFamily="34" charset="-122"/>
              </a:rPr>
              <a:t>Core </a:t>
            </a:r>
            <a:r>
              <a:rPr lang="en-US" altLang="zh-CN" sz="1600" dirty="0" smtClean="0">
                <a:solidFill>
                  <a:srgbClr val="000000"/>
                </a:solidFill>
                <a:latin typeface="微软雅黑" pitchFamily="34" charset="-122"/>
                <a:ea typeface="微软雅黑" pitchFamily="34" charset="-122"/>
              </a:rPr>
              <a:t>n+1..m</a:t>
            </a:r>
            <a:endParaRPr kumimoji="0" lang="zh-CN" altLang="en-US" sz="1600" b="0" i="0" u="none" strike="noStrike" cap="none" normalizeH="0" baseline="0" dirty="0" smtClean="0">
              <a:ln>
                <a:noFill/>
              </a:ln>
              <a:solidFill>
                <a:srgbClr val="000000"/>
              </a:solidFill>
              <a:effectLst/>
              <a:latin typeface="微软雅黑" pitchFamily="34" charset="-122"/>
              <a:ea typeface="微软雅黑" pitchFamily="34" charset="-122"/>
            </a:endParaRPr>
          </a:p>
        </p:txBody>
      </p:sp>
      <p:sp>
        <p:nvSpPr>
          <p:cNvPr id="34" name="圆角矩形 33"/>
          <p:cNvSpPr/>
          <p:nvPr/>
        </p:nvSpPr>
        <p:spPr bwMode="auto">
          <a:xfrm>
            <a:off x="714348" y="2643182"/>
            <a:ext cx="2286016" cy="285752"/>
          </a:xfrm>
          <a:prstGeom prst="round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zh-CN" altLang="en-US" sz="1400" b="0" i="0" u="none" strike="noStrike" cap="none" normalizeH="0" baseline="0" dirty="0" smtClean="0">
                <a:ln>
                  <a:noFill/>
                </a:ln>
                <a:solidFill>
                  <a:srgbClr val="000000"/>
                </a:solidFill>
                <a:effectLst/>
                <a:latin typeface="微软雅黑" pitchFamily="34" charset="-122"/>
                <a:ea typeface="微软雅黑" pitchFamily="34" charset="-122"/>
              </a:rPr>
              <a:t>数据库软件</a:t>
            </a:r>
          </a:p>
        </p:txBody>
      </p:sp>
      <p:sp>
        <p:nvSpPr>
          <p:cNvPr id="35" name="圆角矩形 34"/>
          <p:cNvSpPr/>
          <p:nvPr/>
        </p:nvSpPr>
        <p:spPr bwMode="auto">
          <a:xfrm>
            <a:off x="3286116" y="2643182"/>
            <a:ext cx="2714644" cy="285752"/>
          </a:xfrm>
          <a:prstGeom prst="round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zh-CN" altLang="en-US" sz="1400" b="0" i="0" u="none" strike="noStrike" cap="none" normalizeH="0" baseline="0" dirty="0" smtClean="0">
                <a:ln>
                  <a:noFill/>
                </a:ln>
                <a:solidFill>
                  <a:srgbClr val="000000"/>
                </a:solidFill>
                <a:effectLst/>
                <a:latin typeface="微软雅黑" pitchFamily="34" charset="-122"/>
                <a:ea typeface="微软雅黑" pitchFamily="34" charset="-122"/>
              </a:rPr>
              <a:t>分析软件</a:t>
            </a:r>
          </a:p>
        </p:txBody>
      </p:sp>
      <p:sp>
        <p:nvSpPr>
          <p:cNvPr id="36" name="圆角矩形 35"/>
          <p:cNvSpPr/>
          <p:nvPr/>
        </p:nvSpPr>
        <p:spPr bwMode="auto">
          <a:xfrm>
            <a:off x="6357950" y="2643182"/>
            <a:ext cx="2143140" cy="285752"/>
          </a:xfrm>
          <a:prstGeom prst="round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zh-CN" altLang="en-US" sz="1400" smtClean="0">
                <a:solidFill>
                  <a:srgbClr val="000000"/>
                </a:solidFill>
                <a:latin typeface="微软雅黑" pitchFamily="34" charset="-122"/>
                <a:ea typeface="微软雅黑" pitchFamily="34" charset="-122"/>
              </a:rPr>
              <a:t>控制软件</a:t>
            </a:r>
            <a:endParaRPr kumimoji="0" lang="zh-CN" altLang="en-US" sz="1400" b="0" i="0" u="none" strike="noStrike" cap="none" normalizeH="0" baseline="0" dirty="0" smtClean="0">
              <a:ln>
                <a:noFill/>
              </a:ln>
              <a:solidFill>
                <a:srgbClr val="000000"/>
              </a:solidFill>
              <a:effectLst/>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标题 1"/>
          <p:cNvSpPr>
            <a:spLocks noGrp="1"/>
          </p:cNvSpPr>
          <p:nvPr>
            <p:ph type="title"/>
          </p:nvPr>
        </p:nvSpPr>
        <p:spPr/>
        <p:txBody>
          <a:bodyPr/>
          <a:lstStyle/>
          <a:p>
            <a:pPr eaLnBrk="1" hangingPunct="1"/>
            <a:r>
              <a:rPr lang="zh-CN" altLang="en-US" dirty="0" smtClean="0"/>
              <a:t>流量控制解决方案</a:t>
            </a:r>
          </a:p>
        </p:txBody>
      </p:sp>
      <p:sp>
        <p:nvSpPr>
          <p:cNvPr id="13315" name="内容占位符 2"/>
          <p:cNvSpPr>
            <a:spLocks noGrp="1"/>
          </p:cNvSpPr>
          <p:nvPr>
            <p:ph idx="1"/>
          </p:nvPr>
        </p:nvSpPr>
        <p:spPr>
          <a:xfrm>
            <a:off x="468313" y="1628775"/>
            <a:ext cx="3889373" cy="4525963"/>
          </a:xfrm>
        </p:spPr>
        <p:txBody>
          <a:bodyPr/>
          <a:lstStyle/>
          <a:p>
            <a:r>
              <a:rPr lang="en-US" altLang="zh-CN" sz="1600" dirty="0" smtClean="0">
                <a:latin typeface="微软雅黑" pitchFamily="34" charset="-122"/>
                <a:ea typeface="微软雅黑" pitchFamily="34" charset="-122"/>
              </a:rPr>
              <a:t>MCP</a:t>
            </a:r>
            <a:r>
              <a:rPr lang="zh-CN" altLang="en-US" sz="1600" dirty="0" smtClean="0">
                <a:latin typeface="微软雅黑" pitchFamily="34" charset="-122"/>
                <a:ea typeface="微软雅黑" pitchFamily="34" charset="-122"/>
              </a:rPr>
              <a:t>作为流量串接设备，缺省的所有流量从</a:t>
            </a:r>
            <a:r>
              <a:rPr lang="en-US" altLang="zh-CN" sz="1600" dirty="0" smtClean="0">
                <a:latin typeface="微软雅黑" pitchFamily="34" charset="-122"/>
                <a:ea typeface="微软雅黑" pitchFamily="34" charset="-122"/>
              </a:rPr>
              <a:t>MCP</a:t>
            </a:r>
            <a:r>
              <a:rPr lang="zh-CN" altLang="en-US" sz="1600" dirty="0" smtClean="0">
                <a:latin typeface="微软雅黑" pitchFamily="34" charset="-122"/>
                <a:ea typeface="微软雅黑" pitchFamily="34" charset="-122"/>
              </a:rPr>
              <a:t>接口进，并从另外一个</a:t>
            </a:r>
            <a:r>
              <a:rPr lang="en-US" altLang="zh-CN" sz="1600" dirty="0" smtClean="0">
                <a:latin typeface="微软雅黑" pitchFamily="34" charset="-122"/>
                <a:ea typeface="微软雅黑" pitchFamily="34" charset="-122"/>
              </a:rPr>
              <a:t>MCP</a:t>
            </a:r>
            <a:r>
              <a:rPr lang="zh-CN" altLang="en-US" sz="1600" dirty="0" smtClean="0">
                <a:latin typeface="微软雅黑" pitchFamily="34" charset="-122"/>
                <a:ea typeface="微软雅黑" pitchFamily="34" charset="-122"/>
              </a:rPr>
              <a:t>接口出。</a:t>
            </a:r>
            <a:endParaRPr lang="en-US" altLang="zh-CN" sz="1600" dirty="0" smtClean="0">
              <a:latin typeface="微软雅黑" pitchFamily="34" charset="-122"/>
              <a:ea typeface="微软雅黑" pitchFamily="34" charset="-122"/>
            </a:endParaRPr>
          </a:p>
          <a:p>
            <a:r>
              <a:rPr lang="zh-CN" altLang="en-US" sz="1600" dirty="0" smtClean="0">
                <a:latin typeface="微软雅黑" pitchFamily="34" charset="-122"/>
                <a:ea typeface="微软雅黑" pitchFamily="34" charset="-122"/>
              </a:rPr>
              <a:t>根据特征匹配策略，将控制平面关注的流量镜像上交控制平面。</a:t>
            </a:r>
            <a:endParaRPr lang="en-US" altLang="zh-CN" sz="1600" dirty="0" smtClean="0">
              <a:latin typeface="微软雅黑" pitchFamily="34" charset="-122"/>
              <a:ea typeface="微软雅黑" pitchFamily="34" charset="-122"/>
            </a:endParaRPr>
          </a:p>
          <a:p>
            <a:r>
              <a:rPr lang="zh-CN" altLang="en-US" sz="1600" dirty="0" smtClean="0">
                <a:latin typeface="微软雅黑" pitchFamily="34" charset="-122"/>
                <a:ea typeface="微软雅黑" pitchFamily="34" charset="-122"/>
              </a:rPr>
              <a:t>控制平面对流量进行分析，找到需要限制和保障的流量，为这些流量创建会话表项，并关联</a:t>
            </a:r>
            <a:r>
              <a:rPr lang="en-US" altLang="zh-CN" sz="1600" dirty="0" err="1" smtClean="0">
                <a:latin typeface="微软雅黑" pitchFamily="34" charset="-122"/>
                <a:ea typeface="微软雅黑" pitchFamily="34" charset="-122"/>
              </a:rPr>
              <a:t>QoS</a:t>
            </a:r>
            <a:r>
              <a:rPr lang="en-US" altLang="zh-CN" sz="1600" dirty="0" smtClean="0">
                <a:latin typeface="微软雅黑" pitchFamily="34" charset="-122"/>
                <a:ea typeface="微软雅黑" pitchFamily="34" charset="-122"/>
              </a:rPr>
              <a:t> ID</a:t>
            </a:r>
            <a:r>
              <a:rPr lang="zh-CN" altLang="en-US" sz="1600" dirty="0" smtClean="0">
                <a:latin typeface="微软雅黑" pitchFamily="34" charset="-122"/>
                <a:ea typeface="微软雅黑" pitchFamily="34" charset="-122"/>
              </a:rPr>
              <a:t>。</a:t>
            </a:r>
            <a:endParaRPr lang="en-US" altLang="zh-CN" sz="1600" dirty="0" smtClean="0">
              <a:latin typeface="微软雅黑" pitchFamily="34" charset="-122"/>
              <a:ea typeface="微软雅黑" pitchFamily="34" charset="-122"/>
            </a:endParaRPr>
          </a:p>
          <a:p>
            <a:pPr lvl="1"/>
            <a:r>
              <a:rPr lang="zh-CN" altLang="en-US" sz="1400" dirty="0" smtClean="0">
                <a:latin typeface="微软雅黑" pitchFamily="34" charset="-122"/>
                <a:ea typeface="微软雅黑" pitchFamily="34" charset="-122"/>
              </a:rPr>
              <a:t>可以为每个会话表配置</a:t>
            </a:r>
            <a:r>
              <a:rPr lang="en-US" altLang="zh-CN" sz="1400" dirty="0" smtClean="0">
                <a:latin typeface="微软雅黑" pitchFamily="34" charset="-122"/>
                <a:ea typeface="微软雅黑" pitchFamily="34" charset="-122"/>
              </a:rPr>
              <a:t>2</a:t>
            </a:r>
            <a:r>
              <a:rPr lang="zh-CN" altLang="en-US" sz="1400" dirty="0" smtClean="0">
                <a:latin typeface="微软雅黑" pitchFamily="34" charset="-122"/>
                <a:ea typeface="微软雅黑" pitchFamily="34" charset="-122"/>
              </a:rPr>
              <a:t>级</a:t>
            </a:r>
            <a:r>
              <a:rPr lang="en-US" altLang="zh-CN" sz="1400" dirty="0" err="1" smtClean="0">
                <a:latin typeface="微软雅黑" pitchFamily="34" charset="-122"/>
                <a:ea typeface="微软雅黑" pitchFamily="34" charset="-122"/>
              </a:rPr>
              <a:t>QoS</a:t>
            </a:r>
            <a:r>
              <a:rPr lang="en-US" altLang="zh-CN" sz="1400" dirty="0" smtClean="0">
                <a:latin typeface="微软雅黑" pitchFamily="34" charset="-122"/>
                <a:ea typeface="微软雅黑" pitchFamily="34" charset="-122"/>
              </a:rPr>
              <a:t> ID</a:t>
            </a:r>
          </a:p>
          <a:p>
            <a:pPr lvl="1"/>
            <a:r>
              <a:rPr lang="zh-CN" altLang="en-US" sz="1400" dirty="0" smtClean="0">
                <a:latin typeface="微软雅黑" pitchFamily="34" charset="-122"/>
                <a:ea typeface="微软雅黑" pitchFamily="34" charset="-122"/>
              </a:rPr>
              <a:t>第</a:t>
            </a:r>
            <a:r>
              <a:rPr lang="en-US" altLang="zh-CN" sz="1400" dirty="0" smtClean="0">
                <a:latin typeface="微软雅黑" pitchFamily="34" charset="-122"/>
                <a:ea typeface="微软雅黑" pitchFamily="34" charset="-122"/>
              </a:rPr>
              <a:t>1</a:t>
            </a:r>
            <a:r>
              <a:rPr lang="zh-CN" altLang="en-US" sz="1400" dirty="0" smtClean="0">
                <a:latin typeface="微软雅黑" pitchFamily="34" charset="-122"/>
                <a:ea typeface="微软雅黑" pitchFamily="34" charset="-122"/>
              </a:rPr>
              <a:t>级</a:t>
            </a:r>
            <a:r>
              <a:rPr lang="en-US" altLang="zh-CN" sz="1400" dirty="0" err="1" smtClean="0">
                <a:latin typeface="微软雅黑" pitchFamily="34" charset="-122"/>
                <a:ea typeface="微软雅黑" pitchFamily="34" charset="-122"/>
              </a:rPr>
              <a:t>QoS</a:t>
            </a:r>
            <a:r>
              <a:rPr lang="zh-CN" altLang="en-US" sz="1400" dirty="0" smtClean="0">
                <a:latin typeface="微软雅黑" pitchFamily="34" charset="-122"/>
                <a:ea typeface="微软雅黑" pitchFamily="34" charset="-122"/>
              </a:rPr>
              <a:t> 限制每个用户占用的带宽</a:t>
            </a:r>
            <a:endParaRPr lang="en-US" altLang="zh-CN" sz="1400" dirty="0" smtClean="0">
              <a:latin typeface="微软雅黑" pitchFamily="34" charset="-122"/>
              <a:ea typeface="微软雅黑" pitchFamily="34" charset="-122"/>
            </a:endParaRPr>
          </a:p>
          <a:p>
            <a:pPr lvl="1"/>
            <a:r>
              <a:rPr lang="zh-CN" altLang="en-US" sz="1400" dirty="0" smtClean="0">
                <a:latin typeface="微软雅黑" pitchFamily="34" charset="-122"/>
                <a:ea typeface="微软雅黑" pitchFamily="34" charset="-122"/>
              </a:rPr>
              <a:t>第</a:t>
            </a:r>
            <a:r>
              <a:rPr lang="en-US" altLang="zh-CN" sz="1400" dirty="0" smtClean="0">
                <a:latin typeface="微软雅黑" pitchFamily="34" charset="-122"/>
                <a:ea typeface="微软雅黑" pitchFamily="34" charset="-122"/>
              </a:rPr>
              <a:t>0</a:t>
            </a:r>
            <a:r>
              <a:rPr lang="zh-CN" altLang="en-US" sz="1400" dirty="0" smtClean="0">
                <a:latin typeface="微软雅黑" pitchFamily="34" charset="-122"/>
                <a:ea typeface="微软雅黑" pitchFamily="34" charset="-122"/>
              </a:rPr>
              <a:t>级</a:t>
            </a:r>
            <a:r>
              <a:rPr lang="en-US" altLang="zh-CN" sz="1400" dirty="0" err="1" smtClean="0">
                <a:latin typeface="微软雅黑" pitchFamily="34" charset="-122"/>
                <a:ea typeface="微软雅黑" pitchFamily="34" charset="-122"/>
              </a:rPr>
              <a:t>QoS</a:t>
            </a:r>
            <a:r>
              <a:rPr lang="zh-CN" altLang="en-US" sz="1400" dirty="0" smtClean="0">
                <a:latin typeface="微软雅黑" pitchFamily="34" charset="-122"/>
                <a:ea typeface="微软雅黑" pitchFamily="34" charset="-122"/>
              </a:rPr>
              <a:t>限制或者保证针对对应用或者重要用户的带宽分配</a:t>
            </a:r>
            <a:endParaRPr lang="en-US" altLang="zh-CN" sz="1400" dirty="0" smtClean="0">
              <a:latin typeface="微软雅黑" pitchFamily="34" charset="-122"/>
              <a:ea typeface="微软雅黑" pitchFamily="34" charset="-122"/>
            </a:endParaRPr>
          </a:p>
          <a:p>
            <a:r>
              <a:rPr lang="zh-CN" altLang="en-US" sz="1600" dirty="0" smtClean="0">
                <a:latin typeface="微软雅黑" pitchFamily="34" charset="-122"/>
                <a:ea typeface="微软雅黑" pitchFamily="34" charset="-122"/>
              </a:rPr>
              <a:t>例如：</a:t>
            </a:r>
            <a:endParaRPr lang="en-US" altLang="zh-CN" sz="1600" dirty="0" smtClean="0">
              <a:latin typeface="微软雅黑" pitchFamily="34" charset="-122"/>
              <a:ea typeface="微软雅黑" pitchFamily="34" charset="-122"/>
            </a:endParaRPr>
          </a:p>
          <a:p>
            <a:pPr lvl="1"/>
            <a:r>
              <a:rPr lang="zh-CN" altLang="en-US" sz="1400" dirty="0" smtClean="0">
                <a:latin typeface="微软雅黑" pitchFamily="34" charset="-122"/>
                <a:ea typeface="微软雅黑" pitchFamily="34" charset="-122"/>
              </a:rPr>
              <a:t>接口带宽</a:t>
            </a:r>
            <a:r>
              <a:rPr lang="en-US" altLang="zh-CN" sz="1400" dirty="0" smtClean="0">
                <a:latin typeface="微软雅黑" pitchFamily="34" charset="-122"/>
                <a:ea typeface="微软雅黑" pitchFamily="34" charset="-122"/>
              </a:rPr>
              <a:t>2M</a:t>
            </a:r>
          </a:p>
          <a:p>
            <a:pPr lvl="1"/>
            <a:r>
              <a:rPr lang="en-US" altLang="zh-CN" sz="1400" dirty="0" smtClean="0">
                <a:latin typeface="微软雅黑" pitchFamily="34" charset="-122"/>
                <a:ea typeface="微软雅黑" pitchFamily="34" charset="-122"/>
              </a:rPr>
              <a:t>A</a:t>
            </a:r>
            <a:r>
              <a:rPr lang="zh-CN" altLang="en-US" sz="1400" dirty="0" smtClean="0">
                <a:latin typeface="微软雅黑" pitchFamily="34" charset="-122"/>
                <a:ea typeface="微软雅黑" pitchFamily="34" charset="-122"/>
              </a:rPr>
              <a:t>类用户带宽限制在</a:t>
            </a:r>
            <a:r>
              <a:rPr lang="en-US" altLang="zh-CN" sz="1400" dirty="0" smtClean="0">
                <a:latin typeface="微软雅黑" pitchFamily="34" charset="-122"/>
                <a:ea typeface="微软雅黑" pitchFamily="34" charset="-122"/>
              </a:rPr>
              <a:t>1M</a:t>
            </a:r>
          </a:p>
          <a:p>
            <a:pPr lvl="1"/>
            <a:r>
              <a:rPr lang="zh-CN" altLang="en-US" sz="1400" dirty="0" smtClean="0">
                <a:latin typeface="微软雅黑" pitchFamily="34" charset="-122"/>
                <a:ea typeface="微软雅黑" pitchFamily="34" charset="-122"/>
              </a:rPr>
              <a:t>视频通话应用保证带宽在</a:t>
            </a:r>
            <a:r>
              <a:rPr lang="en-US" altLang="zh-CN" sz="1400" dirty="0" smtClean="0">
                <a:latin typeface="微软雅黑" pitchFamily="34" charset="-122"/>
                <a:ea typeface="微软雅黑" pitchFamily="34" charset="-122"/>
              </a:rPr>
              <a:t>1M</a:t>
            </a:r>
          </a:p>
          <a:p>
            <a:pPr lvl="1"/>
            <a:r>
              <a:rPr lang="zh-CN" altLang="en-US" sz="1400" dirty="0" smtClean="0">
                <a:latin typeface="微软雅黑" pitchFamily="34" charset="-122"/>
                <a:ea typeface="微软雅黑" pitchFamily="34" charset="-122"/>
              </a:rPr>
              <a:t>所有用户</a:t>
            </a:r>
            <a:r>
              <a:rPr lang="en-US" altLang="zh-CN" sz="1400" dirty="0" smtClean="0">
                <a:latin typeface="微软雅黑" pitchFamily="34" charset="-122"/>
                <a:ea typeface="微软雅黑" pitchFamily="34" charset="-122"/>
              </a:rPr>
              <a:t>Http</a:t>
            </a:r>
            <a:r>
              <a:rPr lang="zh-CN" altLang="en-US" sz="1400" dirty="0" smtClean="0">
                <a:latin typeface="微软雅黑" pitchFamily="34" charset="-122"/>
                <a:ea typeface="微软雅黑" pitchFamily="34" charset="-122"/>
              </a:rPr>
              <a:t>下载带宽限制在</a:t>
            </a:r>
            <a:r>
              <a:rPr lang="en-US" altLang="zh-CN" sz="1400" dirty="0" smtClean="0">
                <a:latin typeface="微软雅黑" pitchFamily="34" charset="-122"/>
                <a:ea typeface="微软雅黑" pitchFamily="34" charset="-122"/>
              </a:rPr>
              <a:t>1M</a:t>
            </a:r>
          </a:p>
          <a:p>
            <a:pPr eaLnBrk="1" hangingPunct="1">
              <a:buNone/>
            </a:pPr>
            <a:endParaRPr lang="zh-CN" altLang="en-US" dirty="0" smtClean="0"/>
          </a:p>
        </p:txBody>
      </p:sp>
      <p:sp>
        <p:nvSpPr>
          <p:cNvPr id="4" name="Oval 48"/>
          <p:cNvSpPr/>
          <p:nvPr/>
        </p:nvSpPr>
        <p:spPr>
          <a:xfrm>
            <a:off x="6786563" y="3000375"/>
            <a:ext cx="2286000" cy="2143125"/>
          </a:xfrm>
          <a:prstGeom prst="ellipse">
            <a:avLst/>
          </a:prstGeom>
          <a:solidFill>
            <a:srgbClr val="0070C0">
              <a:alpha val="36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 name="Oval 46"/>
          <p:cNvSpPr/>
          <p:nvPr/>
        </p:nvSpPr>
        <p:spPr>
          <a:xfrm>
            <a:off x="5000625" y="4357688"/>
            <a:ext cx="3857625" cy="1928812"/>
          </a:xfrm>
          <a:prstGeom prst="ellipse">
            <a:avLst/>
          </a:prstGeom>
          <a:solidFill>
            <a:srgbClr val="00B0F0">
              <a:alpha val="35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 name="Oval 47"/>
          <p:cNvSpPr/>
          <p:nvPr/>
        </p:nvSpPr>
        <p:spPr>
          <a:xfrm>
            <a:off x="4786313" y="3000375"/>
            <a:ext cx="2286000" cy="2143125"/>
          </a:xfrm>
          <a:prstGeom prst="ellipse">
            <a:avLst/>
          </a:prstGeom>
          <a:solidFill>
            <a:srgbClr val="002060">
              <a:alpha val="37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7" name="Round Diagonal Corner Rectangle 24"/>
          <p:cNvSpPr/>
          <p:nvPr/>
        </p:nvSpPr>
        <p:spPr>
          <a:xfrm>
            <a:off x="5000628" y="1428736"/>
            <a:ext cx="857256" cy="214314"/>
          </a:xfrm>
          <a:prstGeom prst="round2DiagRect">
            <a:avLst/>
          </a:prstGeom>
          <a:solidFill>
            <a:schemeClr val="bg1">
              <a:lumMod val="50000"/>
            </a:schemeClr>
          </a:solidFill>
        </p:spPr>
        <p:style>
          <a:lnRef idx="0">
            <a:schemeClr val="dk1"/>
          </a:lnRef>
          <a:fillRef idx="3">
            <a:schemeClr val="dk1"/>
          </a:fillRef>
          <a:effectRef idx="3">
            <a:schemeClr val="dk1"/>
          </a:effectRef>
          <a:fontRef idx="minor">
            <a:schemeClr val="lt1"/>
          </a:fontRef>
        </p:style>
        <p:txBody>
          <a:bodyPr anchor="ctr"/>
          <a:lstStyle/>
          <a:p>
            <a:pPr algn="ctr">
              <a:defRPr/>
            </a:pPr>
            <a:r>
              <a:rPr lang="en-US" sz="1050" dirty="0" err="1"/>
              <a:t>QoS</a:t>
            </a:r>
            <a:r>
              <a:rPr lang="en-US" sz="1050" dirty="0"/>
              <a:t> ID</a:t>
            </a:r>
          </a:p>
        </p:txBody>
      </p:sp>
      <p:sp>
        <p:nvSpPr>
          <p:cNvPr id="8" name="Round Diagonal Corner Rectangle 25"/>
          <p:cNvSpPr/>
          <p:nvPr/>
        </p:nvSpPr>
        <p:spPr>
          <a:xfrm>
            <a:off x="5000628" y="1643050"/>
            <a:ext cx="857256" cy="214314"/>
          </a:xfrm>
          <a:prstGeom prst="round2DiagRect">
            <a:avLst/>
          </a:prstGeom>
          <a:solidFill>
            <a:schemeClr val="bg1">
              <a:lumMod val="50000"/>
            </a:schemeClr>
          </a:solidFill>
        </p:spPr>
        <p:style>
          <a:lnRef idx="0">
            <a:schemeClr val="dk1"/>
          </a:lnRef>
          <a:fillRef idx="3">
            <a:schemeClr val="dk1"/>
          </a:fillRef>
          <a:effectRef idx="3">
            <a:schemeClr val="dk1"/>
          </a:effectRef>
          <a:fontRef idx="minor">
            <a:schemeClr val="lt1"/>
          </a:fontRef>
        </p:style>
        <p:txBody>
          <a:bodyPr anchor="ctr"/>
          <a:lstStyle/>
          <a:p>
            <a:pPr algn="ctr">
              <a:defRPr/>
            </a:pPr>
            <a:r>
              <a:rPr lang="en-US" altLang="zh-CN" sz="1050" dirty="0"/>
              <a:t>10</a:t>
            </a:r>
            <a:endParaRPr lang="en-US" sz="1050" dirty="0"/>
          </a:p>
        </p:txBody>
      </p:sp>
      <p:sp>
        <p:nvSpPr>
          <p:cNvPr id="9" name="Round Diagonal Corner Rectangle 26"/>
          <p:cNvSpPr/>
          <p:nvPr/>
        </p:nvSpPr>
        <p:spPr>
          <a:xfrm>
            <a:off x="6715140" y="1428736"/>
            <a:ext cx="857256" cy="214314"/>
          </a:xfrm>
          <a:prstGeom prst="round2DiagRect">
            <a:avLst/>
          </a:prstGeom>
          <a:solidFill>
            <a:schemeClr val="bg1">
              <a:lumMod val="50000"/>
            </a:schemeClr>
          </a:solidFill>
        </p:spPr>
        <p:style>
          <a:lnRef idx="0">
            <a:schemeClr val="dk1"/>
          </a:lnRef>
          <a:fillRef idx="3">
            <a:schemeClr val="dk1"/>
          </a:fillRef>
          <a:effectRef idx="3">
            <a:schemeClr val="dk1"/>
          </a:effectRef>
          <a:fontRef idx="minor">
            <a:schemeClr val="lt1"/>
          </a:fontRef>
        </p:style>
        <p:txBody>
          <a:bodyPr anchor="ctr"/>
          <a:lstStyle/>
          <a:p>
            <a:pPr algn="ctr">
              <a:defRPr/>
            </a:pPr>
            <a:r>
              <a:rPr lang="en-US" altLang="zh-CN" sz="1050" dirty="0"/>
              <a:t>Max</a:t>
            </a:r>
            <a:endParaRPr lang="en-US" sz="1050" dirty="0"/>
          </a:p>
        </p:txBody>
      </p:sp>
      <p:sp>
        <p:nvSpPr>
          <p:cNvPr id="10" name="Round Diagonal Corner Rectangle 27"/>
          <p:cNvSpPr/>
          <p:nvPr/>
        </p:nvSpPr>
        <p:spPr>
          <a:xfrm>
            <a:off x="7572396" y="1428736"/>
            <a:ext cx="857256" cy="214314"/>
          </a:xfrm>
          <a:prstGeom prst="round2DiagRect">
            <a:avLst/>
          </a:prstGeom>
          <a:solidFill>
            <a:schemeClr val="bg1">
              <a:lumMod val="50000"/>
            </a:schemeClr>
          </a:solidFill>
        </p:spPr>
        <p:style>
          <a:lnRef idx="0">
            <a:schemeClr val="dk1"/>
          </a:lnRef>
          <a:fillRef idx="3">
            <a:schemeClr val="dk1"/>
          </a:fillRef>
          <a:effectRef idx="3">
            <a:schemeClr val="dk1"/>
          </a:effectRef>
          <a:fontRef idx="minor">
            <a:schemeClr val="lt1"/>
          </a:fontRef>
        </p:style>
        <p:txBody>
          <a:bodyPr anchor="ctr"/>
          <a:lstStyle/>
          <a:p>
            <a:pPr algn="ctr">
              <a:defRPr/>
            </a:pPr>
            <a:r>
              <a:rPr lang="en-US" altLang="zh-CN" sz="1050" dirty="0"/>
              <a:t>Min</a:t>
            </a:r>
            <a:endParaRPr lang="en-US" sz="1050" dirty="0"/>
          </a:p>
        </p:txBody>
      </p:sp>
      <p:sp>
        <p:nvSpPr>
          <p:cNvPr id="11" name="Round Diagonal Corner Rectangle 28"/>
          <p:cNvSpPr/>
          <p:nvPr/>
        </p:nvSpPr>
        <p:spPr>
          <a:xfrm>
            <a:off x="6715140" y="1643050"/>
            <a:ext cx="857256" cy="214314"/>
          </a:xfrm>
          <a:prstGeom prst="round2DiagRect">
            <a:avLst/>
          </a:prstGeom>
          <a:solidFill>
            <a:schemeClr val="bg1">
              <a:lumMod val="50000"/>
            </a:schemeClr>
          </a:solidFill>
        </p:spPr>
        <p:style>
          <a:lnRef idx="0">
            <a:schemeClr val="dk1"/>
          </a:lnRef>
          <a:fillRef idx="3">
            <a:schemeClr val="dk1"/>
          </a:fillRef>
          <a:effectRef idx="3">
            <a:schemeClr val="dk1"/>
          </a:effectRef>
          <a:fontRef idx="minor">
            <a:schemeClr val="lt1"/>
          </a:fontRef>
        </p:style>
        <p:txBody>
          <a:bodyPr anchor="ctr"/>
          <a:lstStyle/>
          <a:p>
            <a:pPr algn="ctr">
              <a:defRPr/>
            </a:pPr>
            <a:r>
              <a:rPr lang="en-US" altLang="zh-CN" sz="1050" dirty="0"/>
              <a:t>1M</a:t>
            </a:r>
            <a:endParaRPr lang="en-US" sz="1050" dirty="0"/>
          </a:p>
        </p:txBody>
      </p:sp>
      <p:sp>
        <p:nvSpPr>
          <p:cNvPr id="12" name="Round Diagonal Corner Rectangle 29"/>
          <p:cNvSpPr/>
          <p:nvPr/>
        </p:nvSpPr>
        <p:spPr>
          <a:xfrm>
            <a:off x="7572396" y="1643050"/>
            <a:ext cx="857256" cy="214314"/>
          </a:xfrm>
          <a:prstGeom prst="round2DiagRect">
            <a:avLst/>
          </a:prstGeom>
          <a:solidFill>
            <a:schemeClr val="bg1">
              <a:lumMod val="50000"/>
            </a:schemeClr>
          </a:solidFill>
        </p:spPr>
        <p:style>
          <a:lnRef idx="0">
            <a:schemeClr val="dk1"/>
          </a:lnRef>
          <a:fillRef idx="3">
            <a:schemeClr val="dk1"/>
          </a:fillRef>
          <a:effectRef idx="3">
            <a:schemeClr val="dk1"/>
          </a:effectRef>
          <a:fontRef idx="minor">
            <a:schemeClr val="lt1"/>
          </a:fontRef>
        </p:style>
        <p:txBody>
          <a:bodyPr anchor="ctr"/>
          <a:lstStyle/>
          <a:p>
            <a:pPr algn="ctr">
              <a:defRPr/>
            </a:pPr>
            <a:r>
              <a:rPr lang="en-US" altLang="zh-CN" sz="1050" dirty="0"/>
              <a:t>-</a:t>
            </a:r>
            <a:endParaRPr lang="en-US" sz="1050" dirty="0"/>
          </a:p>
        </p:txBody>
      </p:sp>
      <p:sp>
        <p:nvSpPr>
          <p:cNvPr id="13" name="Round Diagonal Corner Rectangle 30"/>
          <p:cNvSpPr/>
          <p:nvPr/>
        </p:nvSpPr>
        <p:spPr>
          <a:xfrm>
            <a:off x="5000628" y="1857364"/>
            <a:ext cx="857256" cy="214314"/>
          </a:xfrm>
          <a:prstGeom prst="round2DiagRect">
            <a:avLst/>
          </a:prstGeom>
          <a:solidFill>
            <a:schemeClr val="bg1">
              <a:lumMod val="50000"/>
            </a:schemeClr>
          </a:solidFill>
        </p:spPr>
        <p:style>
          <a:lnRef idx="0">
            <a:schemeClr val="dk1"/>
          </a:lnRef>
          <a:fillRef idx="3">
            <a:schemeClr val="dk1"/>
          </a:fillRef>
          <a:effectRef idx="3">
            <a:schemeClr val="dk1"/>
          </a:effectRef>
          <a:fontRef idx="minor">
            <a:schemeClr val="lt1"/>
          </a:fontRef>
        </p:style>
        <p:txBody>
          <a:bodyPr anchor="ctr"/>
          <a:lstStyle/>
          <a:p>
            <a:pPr algn="ctr">
              <a:defRPr/>
            </a:pPr>
            <a:r>
              <a:rPr lang="en-US" altLang="zh-CN" sz="1050" dirty="0"/>
              <a:t>20</a:t>
            </a:r>
            <a:endParaRPr lang="en-US" sz="1050" dirty="0"/>
          </a:p>
        </p:txBody>
      </p:sp>
      <p:sp>
        <p:nvSpPr>
          <p:cNvPr id="14" name="Round Diagonal Corner Rectangle 31"/>
          <p:cNvSpPr/>
          <p:nvPr/>
        </p:nvSpPr>
        <p:spPr>
          <a:xfrm>
            <a:off x="6715140" y="1857364"/>
            <a:ext cx="857256" cy="214314"/>
          </a:xfrm>
          <a:prstGeom prst="round2DiagRect">
            <a:avLst/>
          </a:prstGeom>
          <a:solidFill>
            <a:schemeClr val="bg1">
              <a:lumMod val="50000"/>
            </a:schemeClr>
          </a:solidFill>
        </p:spPr>
        <p:style>
          <a:lnRef idx="0">
            <a:schemeClr val="dk1"/>
          </a:lnRef>
          <a:fillRef idx="3">
            <a:schemeClr val="dk1"/>
          </a:fillRef>
          <a:effectRef idx="3">
            <a:schemeClr val="dk1"/>
          </a:effectRef>
          <a:fontRef idx="minor">
            <a:schemeClr val="lt1"/>
          </a:fontRef>
        </p:style>
        <p:txBody>
          <a:bodyPr anchor="ctr"/>
          <a:lstStyle/>
          <a:p>
            <a:pPr algn="ctr">
              <a:defRPr/>
            </a:pPr>
            <a:r>
              <a:rPr lang="en-US" altLang="zh-CN" sz="1050" dirty="0"/>
              <a:t>1M</a:t>
            </a:r>
            <a:endParaRPr lang="en-US" sz="1050" dirty="0"/>
          </a:p>
        </p:txBody>
      </p:sp>
      <p:sp>
        <p:nvSpPr>
          <p:cNvPr id="15" name="Round Diagonal Corner Rectangle 32"/>
          <p:cNvSpPr/>
          <p:nvPr/>
        </p:nvSpPr>
        <p:spPr>
          <a:xfrm>
            <a:off x="7572396" y="1857364"/>
            <a:ext cx="857256" cy="214314"/>
          </a:xfrm>
          <a:prstGeom prst="round2DiagRect">
            <a:avLst/>
          </a:prstGeom>
          <a:solidFill>
            <a:schemeClr val="bg1">
              <a:lumMod val="50000"/>
            </a:schemeClr>
          </a:solidFill>
        </p:spPr>
        <p:style>
          <a:lnRef idx="0">
            <a:schemeClr val="dk1"/>
          </a:lnRef>
          <a:fillRef idx="3">
            <a:schemeClr val="dk1"/>
          </a:fillRef>
          <a:effectRef idx="3">
            <a:schemeClr val="dk1"/>
          </a:effectRef>
          <a:fontRef idx="minor">
            <a:schemeClr val="lt1"/>
          </a:fontRef>
        </p:style>
        <p:txBody>
          <a:bodyPr anchor="ctr"/>
          <a:lstStyle/>
          <a:p>
            <a:pPr algn="ctr">
              <a:defRPr/>
            </a:pPr>
            <a:r>
              <a:rPr lang="en-US" altLang="zh-CN" sz="1050" dirty="0"/>
              <a:t>1M</a:t>
            </a:r>
            <a:endParaRPr lang="en-US" sz="1050" dirty="0"/>
          </a:p>
        </p:txBody>
      </p:sp>
      <p:sp>
        <p:nvSpPr>
          <p:cNvPr id="16" name="Round Diagonal Corner Rectangle 33"/>
          <p:cNvSpPr/>
          <p:nvPr/>
        </p:nvSpPr>
        <p:spPr>
          <a:xfrm>
            <a:off x="5857884" y="1428736"/>
            <a:ext cx="857256" cy="214314"/>
          </a:xfrm>
          <a:prstGeom prst="round2DiagRect">
            <a:avLst/>
          </a:prstGeom>
          <a:solidFill>
            <a:schemeClr val="bg1">
              <a:lumMod val="50000"/>
            </a:schemeClr>
          </a:solidFill>
        </p:spPr>
        <p:style>
          <a:lnRef idx="0">
            <a:schemeClr val="dk1"/>
          </a:lnRef>
          <a:fillRef idx="3">
            <a:schemeClr val="dk1"/>
          </a:fillRef>
          <a:effectRef idx="3">
            <a:schemeClr val="dk1"/>
          </a:effectRef>
          <a:fontRef idx="minor">
            <a:schemeClr val="lt1"/>
          </a:fontRef>
        </p:style>
        <p:txBody>
          <a:bodyPr anchor="ctr"/>
          <a:lstStyle/>
          <a:p>
            <a:pPr algn="ctr">
              <a:defRPr/>
            </a:pPr>
            <a:r>
              <a:rPr lang="en-US" sz="1050" dirty="0"/>
              <a:t>Level</a:t>
            </a:r>
          </a:p>
        </p:txBody>
      </p:sp>
      <p:sp>
        <p:nvSpPr>
          <p:cNvPr id="17" name="Round Diagonal Corner Rectangle 34"/>
          <p:cNvSpPr/>
          <p:nvPr/>
        </p:nvSpPr>
        <p:spPr>
          <a:xfrm>
            <a:off x="5857884" y="1643050"/>
            <a:ext cx="857256" cy="214314"/>
          </a:xfrm>
          <a:prstGeom prst="round2DiagRect">
            <a:avLst/>
          </a:prstGeom>
          <a:solidFill>
            <a:schemeClr val="bg1">
              <a:lumMod val="50000"/>
            </a:schemeClr>
          </a:solidFill>
        </p:spPr>
        <p:style>
          <a:lnRef idx="0">
            <a:schemeClr val="dk1"/>
          </a:lnRef>
          <a:fillRef idx="3">
            <a:schemeClr val="dk1"/>
          </a:fillRef>
          <a:effectRef idx="3">
            <a:schemeClr val="dk1"/>
          </a:effectRef>
          <a:fontRef idx="minor">
            <a:schemeClr val="lt1"/>
          </a:fontRef>
        </p:style>
        <p:txBody>
          <a:bodyPr anchor="ctr"/>
          <a:lstStyle/>
          <a:p>
            <a:pPr algn="ctr">
              <a:defRPr/>
            </a:pPr>
            <a:r>
              <a:rPr lang="en-US" sz="1050" dirty="0"/>
              <a:t>1</a:t>
            </a:r>
          </a:p>
        </p:txBody>
      </p:sp>
      <p:sp>
        <p:nvSpPr>
          <p:cNvPr id="18" name="Round Diagonal Corner Rectangle 35"/>
          <p:cNvSpPr/>
          <p:nvPr/>
        </p:nvSpPr>
        <p:spPr>
          <a:xfrm>
            <a:off x="5857884" y="1857364"/>
            <a:ext cx="857256" cy="214314"/>
          </a:xfrm>
          <a:prstGeom prst="round2DiagRect">
            <a:avLst/>
          </a:prstGeom>
          <a:solidFill>
            <a:schemeClr val="bg1">
              <a:lumMod val="50000"/>
            </a:schemeClr>
          </a:solidFill>
        </p:spPr>
        <p:style>
          <a:lnRef idx="0">
            <a:schemeClr val="dk1"/>
          </a:lnRef>
          <a:fillRef idx="3">
            <a:schemeClr val="dk1"/>
          </a:fillRef>
          <a:effectRef idx="3">
            <a:schemeClr val="dk1"/>
          </a:effectRef>
          <a:fontRef idx="minor">
            <a:schemeClr val="lt1"/>
          </a:fontRef>
        </p:style>
        <p:txBody>
          <a:bodyPr anchor="ctr"/>
          <a:lstStyle/>
          <a:p>
            <a:pPr algn="ctr">
              <a:defRPr/>
            </a:pPr>
            <a:r>
              <a:rPr lang="en-US" altLang="zh-CN" sz="1050" dirty="0"/>
              <a:t>0</a:t>
            </a:r>
            <a:endParaRPr lang="en-US" sz="1050" dirty="0"/>
          </a:p>
        </p:txBody>
      </p:sp>
      <p:sp>
        <p:nvSpPr>
          <p:cNvPr id="19" name="Round Diagonal Corner Rectangle 15"/>
          <p:cNvSpPr/>
          <p:nvPr/>
        </p:nvSpPr>
        <p:spPr>
          <a:xfrm>
            <a:off x="5000628" y="2071678"/>
            <a:ext cx="857256" cy="214314"/>
          </a:xfrm>
          <a:prstGeom prst="round2DiagRect">
            <a:avLst/>
          </a:prstGeom>
          <a:solidFill>
            <a:schemeClr val="bg1">
              <a:lumMod val="50000"/>
            </a:schemeClr>
          </a:solidFill>
        </p:spPr>
        <p:style>
          <a:lnRef idx="0">
            <a:schemeClr val="dk1"/>
          </a:lnRef>
          <a:fillRef idx="3">
            <a:schemeClr val="dk1"/>
          </a:fillRef>
          <a:effectRef idx="3">
            <a:schemeClr val="dk1"/>
          </a:effectRef>
          <a:fontRef idx="minor">
            <a:schemeClr val="lt1"/>
          </a:fontRef>
        </p:style>
        <p:txBody>
          <a:bodyPr anchor="ctr"/>
          <a:lstStyle/>
          <a:p>
            <a:pPr algn="ctr">
              <a:defRPr/>
            </a:pPr>
            <a:r>
              <a:rPr lang="en-US" altLang="zh-CN" sz="1050" dirty="0"/>
              <a:t>30</a:t>
            </a:r>
            <a:endParaRPr lang="en-US" sz="1050" dirty="0"/>
          </a:p>
        </p:txBody>
      </p:sp>
      <p:sp>
        <p:nvSpPr>
          <p:cNvPr id="20" name="Round Diagonal Corner Rectangle 16"/>
          <p:cNvSpPr/>
          <p:nvPr/>
        </p:nvSpPr>
        <p:spPr>
          <a:xfrm>
            <a:off x="6715140" y="2071678"/>
            <a:ext cx="857256" cy="214314"/>
          </a:xfrm>
          <a:prstGeom prst="round2DiagRect">
            <a:avLst/>
          </a:prstGeom>
          <a:solidFill>
            <a:schemeClr val="bg1">
              <a:lumMod val="50000"/>
            </a:schemeClr>
          </a:solidFill>
        </p:spPr>
        <p:style>
          <a:lnRef idx="0">
            <a:schemeClr val="dk1"/>
          </a:lnRef>
          <a:fillRef idx="3">
            <a:schemeClr val="dk1"/>
          </a:fillRef>
          <a:effectRef idx="3">
            <a:schemeClr val="dk1"/>
          </a:effectRef>
          <a:fontRef idx="minor">
            <a:schemeClr val="lt1"/>
          </a:fontRef>
        </p:style>
        <p:txBody>
          <a:bodyPr anchor="ctr"/>
          <a:lstStyle/>
          <a:p>
            <a:pPr algn="ctr">
              <a:defRPr/>
            </a:pPr>
            <a:r>
              <a:rPr lang="en-US" altLang="zh-CN" sz="1050" dirty="0"/>
              <a:t>1M</a:t>
            </a:r>
            <a:endParaRPr lang="en-US" sz="1050" dirty="0"/>
          </a:p>
        </p:txBody>
      </p:sp>
      <p:sp>
        <p:nvSpPr>
          <p:cNvPr id="21" name="Round Diagonal Corner Rectangle 17"/>
          <p:cNvSpPr/>
          <p:nvPr/>
        </p:nvSpPr>
        <p:spPr>
          <a:xfrm>
            <a:off x="7572396" y="2071678"/>
            <a:ext cx="857256" cy="214314"/>
          </a:xfrm>
          <a:prstGeom prst="round2DiagRect">
            <a:avLst/>
          </a:prstGeom>
          <a:solidFill>
            <a:schemeClr val="bg1">
              <a:lumMod val="50000"/>
            </a:schemeClr>
          </a:solidFill>
        </p:spPr>
        <p:style>
          <a:lnRef idx="0">
            <a:schemeClr val="dk1"/>
          </a:lnRef>
          <a:fillRef idx="3">
            <a:schemeClr val="dk1"/>
          </a:fillRef>
          <a:effectRef idx="3">
            <a:schemeClr val="dk1"/>
          </a:effectRef>
          <a:fontRef idx="minor">
            <a:schemeClr val="lt1"/>
          </a:fontRef>
        </p:style>
        <p:txBody>
          <a:bodyPr anchor="ctr"/>
          <a:lstStyle/>
          <a:p>
            <a:pPr algn="ctr">
              <a:defRPr/>
            </a:pPr>
            <a:r>
              <a:rPr lang="en-US" altLang="zh-CN" sz="1050" dirty="0"/>
              <a:t>-</a:t>
            </a:r>
            <a:endParaRPr lang="en-US" sz="1050" dirty="0"/>
          </a:p>
        </p:txBody>
      </p:sp>
      <p:sp>
        <p:nvSpPr>
          <p:cNvPr id="22" name="Round Diagonal Corner Rectangle 18"/>
          <p:cNvSpPr/>
          <p:nvPr/>
        </p:nvSpPr>
        <p:spPr>
          <a:xfrm>
            <a:off x="5857884" y="2071678"/>
            <a:ext cx="857256" cy="214314"/>
          </a:xfrm>
          <a:prstGeom prst="round2DiagRect">
            <a:avLst/>
          </a:prstGeom>
          <a:solidFill>
            <a:schemeClr val="bg1">
              <a:lumMod val="50000"/>
            </a:schemeClr>
          </a:solidFill>
        </p:spPr>
        <p:style>
          <a:lnRef idx="0">
            <a:schemeClr val="dk1"/>
          </a:lnRef>
          <a:fillRef idx="3">
            <a:schemeClr val="dk1"/>
          </a:fillRef>
          <a:effectRef idx="3">
            <a:schemeClr val="dk1"/>
          </a:effectRef>
          <a:fontRef idx="minor">
            <a:schemeClr val="lt1"/>
          </a:fontRef>
        </p:style>
        <p:txBody>
          <a:bodyPr anchor="ctr"/>
          <a:lstStyle/>
          <a:p>
            <a:pPr algn="ctr">
              <a:defRPr/>
            </a:pPr>
            <a:r>
              <a:rPr lang="en-US" altLang="zh-CN" sz="1050" dirty="0"/>
              <a:t>0</a:t>
            </a:r>
            <a:endParaRPr lang="en-US" sz="1050" dirty="0"/>
          </a:p>
        </p:txBody>
      </p:sp>
      <p:sp>
        <p:nvSpPr>
          <p:cNvPr id="23" name="Rectangle 19"/>
          <p:cNvSpPr/>
          <p:nvPr/>
        </p:nvSpPr>
        <p:spPr>
          <a:xfrm>
            <a:off x="6500813" y="5500688"/>
            <a:ext cx="857250" cy="357187"/>
          </a:xfrm>
          <a:prstGeom prst="rect">
            <a:avLst/>
          </a:prstGeom>
          <a:solidFill>
            <a:srgbClr val="00B0F0"/>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000" dirty="0"/>
              <a:t>A </a:t>
            </a:r>
            <a:r>
              <a:rPr lang="zh-CN" altLang="en-US" sz="1000" dirty="0"/>
              <a:t>用户</a:t>
            </a:r>
            <a:r>
              <a:rPr lang="en-US" altLang="zh-CN" sz="1000" dirty="0"/>
              <a:t/>
            </a:r>
            <a:br>
              <a:rPr lang="en-US" altLang="zh-CN" sz="1000" dirty="0"/>
            </a:br>
            <a:r>
              <a:rPr lang="zh-CN" altLang="en-US" sz="1000" dirty="0"/>
              <a:t>发起的会话</a:t>
            </a:r>
            <a:endParaRPr lang="en-US" sz="1000" dirty="0"/>
          </a:p>
        </p:txBody>
      </p:sp>
      <p:sp>
        <p:nvSpPr>
          <p:cNvPr id="24" name="Rectangle 20"/>
          <p:cNvSpPr/>
          <p:nvPr/>
        </p:nvSpPr>
        <p:spPr>
          <a:xfrm>
            <a:off x="5857875" y="3286125"/>
            <a:ext cx="857250" cy="357188"/>
          </a:xfrm>
          <a:prstGeom prst="rect">
            <a:avLst/>
          </a:prstGeom>
          <a:solidFill>
            <a:srgbClr val="002060"/>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zh-CN" altLang="en-US" sz="1000" dirty="0"/>
              <a:t>视频通话类会话</a:t>
            </a:r>
            <a:endParaRPr lang="en-US" sz="1000" dirty="0"/>
          </a:p>
        </p:txBody>
      </p:sp>
      <p:sp>
        <p:nvSpPr>
          <p:cNvPr id="25" name="Rectangle 22"/>
          <p:cNvSpPr/>
          <p:nvPr/>
        </p:nvSpPr>
        <p:spPr>
          <a:xfrm>
            <a:off x="5214938" y="4714875"/>
            <a:ext cx="1500187" cy="142875"/>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ltLang="zh-CN" sz="800" dirty="0"/>
              <a:t>SSN</a:t>
            </a:r>
            <a:r>
              <a:rPr lang="zh-CN" altLang="en-US" sz="800" dirty="0"/>
              <a:t>  </a:t>
            </a:r>
            <a:r>
              <a:rPr lang="en-US" altLang="zh-CN" sz="800" dirty="0"/>
              <a:t>A1-V: </a:t>
            </a:r>
            <a:r>
              <a:rPr lang="en-US" altLang="zh-CN" sz="800" dirty="0" err="1"/>
              <a:t>Qos</a:t>
            </a:r>
            <a:r>
              <a:rPr lang="en-US" altLang="zh-CN" sz="800" dirty="0"/>
              <a:t> (20,10)</a:t>
            </a:r>
            <a:endParaRPr lang="en-US" sz="800" dirty="0"/>
          </a:p>
        </p:txBody>
      </p:sp>
      <p:sp>
        <p:nvSpPr>
          <p:cNvPr id="26" name="Rectangle 36"/>
          <p:cNvSpPr/>
          <p:nvPr/>
        </p:nvSpPr>
        <p:spPr>
          <a:xfrm>
            <a:off x="5214938" y="5143500"/>
            <a:ext cx="1500187" cy="142875"/>
          </a:xfrm>
          <a:prstGeom prst="rect">
            <a:avLst/>
          </a:prstGeom>
          <a:solidFill>
            <a:srgbClr val="00B0F0"/>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ltLang="zh-CN" sz="800" dirty="0"/>
              <a:t>SSN</a:t>
            </a:r>
            <a:r>
              <a:rPr lang="zh-CN" altLang="en-US" sz="800" dirty="0"/>
              <a:t>  </a:t>
            </a:r>
            <a:r>
              <a:rPr lang="en-US" altLang="zh-CN" sz="800" dirty="0"/>
              <a:t>A3 </a:t>
            </a:r>
            <a:r>
              <a:rPr lang="en-US" altLang="zh-CN" sz="800" dirty="0" err="1"/>
              <a:t>Qos</a:t>
            </a:r>
            <a:r>
              <a:rPr lang="en-US" altLang="zh-CN" sz="800" dirty="0"/>
              <a:t> (0,10)</a:t>
            </a:r>
            <a:endParaRPr lang="en-US" sz="800" dirty="0"/>
          </a:p>
        </p:txBody>
      </p:sp>
      <p:sp>
        <p:nvSpPr>
          <p:cNvPr id="27" name="Rectangle 37"/>
          <p:cNvSpPr/>
          <p:nvPr/>
        </p:nvSpPr>
        <p:spPr>
          <a:xfrm>
            <a:off x="5214938" y="3786188"/>
            <a:ext cx="1500187" cy="142875"/>
          </a:xfrm>
          <a:prstGeom prst="rect">
            <a:avLst/>
          </a:prstGeom>
          <a:solidFill>
            <a:srgbClr val="002060"/>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ltLang="zh-CN" sz="800" dirty="0"/>
              <a:t>SSN</a:t>
            </a:r>
            <a:r>
              <a:rPr lang="zh-CN" altLang="en-US" sz="800" dirty="0"/>
              <a:t>  </a:t>
            </a:r>
            <a:r>
              <a:rPr lang="en-US" altLang="zh-CN" sz="800" dirty="0"/>
              <a:t>V1:QoS(20,0)</a:t>
            </a:r>
            <a:endParaRPr lang="en-US" sz="800" dirty="0"/>
          </a:p>
        </p:txBody>
      </p:sp>
      <p:sp>
        <p:nvSpPr>
          <p:cNvPr id="28" name="Rectangle 38"/>
          <p:cNvSpPr/>
          <p:nvPr/>
        </p:nvSpPr>
        <p:spPr>
          <a:xfrm>
            <a:off x="5214938" y="4000500"/>
            <a:ext cx="1500187" cy="142875"/>
          </a:xfrm>
          <a:prstGeom prst="rect">
            <a:avLst/>
          </a:prstGeom>
          <a:solidFill>
            <a:srgbClr val="002060"/>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ltLang="zh-CN" sz="800" dirty="0"/>
              <a:t>SSN</a:t>
            </a:r>
            <a:r>
              <a:rPr lang="zh-CN" altLang="en-US" sz="800" dirty="0"/>
              <a:t>  </a:t>
            </a:r>
            <a:r>
              <a:rPr lang="en-US" altLang="zh-CN" sz="800" dirty="0"/>
              <a:t>V2:QoS(20,0)</a:t>
            </a:r>
            <a:endParaRPr lang="en-US" sz="800" dirty="0"/>
          </a:p>
        </p:txBody>
      </p:sp>
      <p:sp>
        <p:nvSpPr>
          <p:cNvPr id="29" name="Rectangle 41"/>
          <p:cNvSpPr/>
          <p:nvPr/>
        </p:nvSpPr>
        <p:spPr>
          <a:xfrm>
            <a:off x="7143750" y="5143500"/>
            <a:ext cx="1500188" cy="142875"/>
          </a:xfrm>
          <a:prstGeom prst="rect">
            <a:avLst/>
          </a:prstGeom>
          <a:solidFill>
            <a:srgbClr val="00B0F0"/>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ltLang="zh-CN" sz="800" dirty="0"/>
              <a:t>SSN</a:t>
            </a:r>
            <a:r>
              <a:rPr lang="zh-CN" altLang="en-US" sz="800" dirty="0"/>
              <a:t>  </a:t>
            </a:r>
            <a:r>
              <a:rPr lang="en-US" altLang="zh-CN" sz="800" dirty="0"/>
              <a:t>A4 </a:t>
            </a:r>
            <a:r>
              <a:rPr lang="en-US" altLang="zh-CN" sz="800" dirty="0" err="1"/>
              <a:t>Qos</a:t>
            </a:r>
            <a:r>
              <a:rPr lang="en-US" altLang="zh-CN" sz="800" dirty="0"/>
              <a:t> (0,10)</a:t>
            </a:r>
            <a:endParaRPr lang="en-US" sz="800" dirty="0"/>
          </a:p>
        </p:txBody>
      </p:sp>
      <p:cxnSp>
        <p:nvCxnSpPr>
          <p:cNvPr id="30" name="Elbow Connector 43"/>
          <p:cNvCxnSpPr/>
          <p:nvPr/>
        </p:nvCxnSpPr>
        <p:spPr>
          <a:xfrm rot="10800000" flipH="1" flipV="1">
            <a:off x="5000625" y="1749425"/>
            <a:ext cx="357188" cy="3930650"/>
          </a:xfrm>
          <a:prstGeom prst="bentConnector3">
            <a:avLst>
              <a:gd name="adj1" fmla="val -64000"/>
            </a:avLst>
          </a:prstGeom>
          <a:ln>
            <a:solidFill>
              <a:srgbClr val="00B0F0"/>
            </a:solidFill>
            <a:tailEnd type="arrow"/>
          </a:ln>
        </p:spPr>
        <p:style>
          <a:lnRef idx="2">
            <a:schemeClr val="accent1"/>
          </a:lnRef>
          <a:fillRef idx="0">
            <a:schemeClr val="accent1"/>
          </a:fillRef>
          <a:effectRef idx="1">
            <a:schemeClr val="accent1"/>
          </a:effectRef>
          <a:fontRef idx="minor">
            <a:schemeClr val="tx1"/>
          </a:fontRef>
        </p:style>
      </p:cxnSp>
      <p:sp>
        <p:nvSpPr>
          <p:cNvPr id="31" name="Round Diagonal Corner Rectangle 45"/>
          <p:cNvSpPr/>
          <p:nvPr/>
        </p:nvSpPr>
        <p:spPr>
          <a:xfrm>
            <a:off x="5357818" y="5572140"/>
            <a:ext cx="857256" cy="214314"/>
          </a:xfrm>
          <a:prstGeom prst="round2DiagRect">
            <a:avLst/>
          </a:prstGeom>
          <a:solidFill>
            <a:schemeClr val="bg1">
              <a:lumMod val="50000"/>
            </a:schemeClr>
          </a:solidFill>
        </p:spPr>
        <p:style>
          <a:lnRef idx="0">
            <a:schemeClr val="dk1"/>
          </a:lnRef>
          <a:fillRef idx="3">
            <a:schemeClr val="dk1"/>
          </a:fillRef>
          <a:effectRef idx="3">
            <a:schemeClr val="dk1"/>
          </a:effectRef>
          <a:fontRef idx="minor">
            <a:schemeClr val="lt1"/>
          </a:fontRef>
        </p:style>
        <p:txBody>
          <a:bodyPr anchor="ctr"/>
          <a:lstStyle/>
          <a:p>
            <a:pPr algn="ctr">
              <a:defRPr/>
            </a:pPr>
            <a:r>
              <a:rPr lang="en-US" sz="800" dirty="0" err="1"/>
              <a:t>QoS</a:t>
            </a:r>
            <a:r>
              <a:rPr lang="en-US" sz="800" dirty="0"/>
              <a:t> (0,10)</a:t>
            </a:r>
          </a:p>
        </p:txBody>
      </p:sp>
      <p:sp>
        <p:nvSpPr>
          <p:cNvPr id="32" name="Rectangle 23"/>
          <p:cNvSpPr/>
          <p:nvPr/>
        </p:nvSpPr>
        <p:spPr>
          <a:xfrm>
            <a:off x="7143750" y="4714875"/>
            <a:ext cx="1500188" cy="142875"/>
          </a:xfrm>
          <a:prstGeom prst="rect">
            <a:avLst/>
          </a:prstGeom>
          <a:solidFill>
            <a:srgbClr val="00B050"/>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ltLang="zh-CN" sz="800" dirty="0"/>
              <a:t>SSN</a:t>
            </a:r>
            <a:r>
              <a:rPr lang="zh-CN" altLang="en-US" sz="800" dirty="0"/>
              <a:t>  </a:t>
            </a:r>
            <a:r>
              <a:rPr lang="en-US" altLang="zh-CN" sz="800" dirty="0"/>
              <a:t>A2-H(30,10)</a:t>
            </a:r>
            <a:endParaRPr lang="en-US" sz="800" dirty="0"/>
          </a:p>
        </p:txBody>
      </p:sp>
      <p:sp>
        <p:nvSpPr>
          <p:cNvPr id="33" name="Round Diagonal Corner Rectangle 49"/>
          <p:cNvSpPr/>
          <p:nvPr/>
        </p:nvSpPr>
        <p:spPr>
          <a:xfrm>
            <a:off x="4929190" y="3357562"/>
            <a:ext cx="857256" cy="214314"/>
          </a:xfrm>
          <a:prstGeom prst="round2DiagRect">
            <a:avLst/>
          </a:prstGeom>
          <a:solidFill>
            <a:schemeClr val="bg1">
              <a:lumMod val="50000"/>
            </a:schemeClr>
          </a:solidFill>
        </p:spPr>
        <p:style>
          <a:lnRef idx="0">
            <a:schemeClr val="dk1"/>
          </a:lnRef>
          <a:fillRef idx="3">
            <a:schemeClr val="dk1"/>
          </a:fillRef>
          <a:effectRef idx="3">
            <a:schemeClr val="dk1"/>
          </a:effectRef>
          <a:fontRef idx="minor">
            <a:schemeClr val="lt1"/>
          </a:fontRef>
        </p:style>
        <p:txBody>
          <a:bodyPr anchor="ctr"/>
          <a:lstStyle/>
          <a:p>
            <a:pPr algn="ctr">
              <a:defRPr/>
            </a:pPr>
            <a:r>
              <a:rPr lang="en-US" sz="800" dirty="0" err="1"/>
              <a:t>QoS</a:t>
            </a:r>
            <a:r>
              <a:rPr lang="en-US" sz="800" dirty="0"/>
              <a:t> (20,0)</a:t>
            </a:r>
          </a:p>
        </p:txBody>
      </p:sp>
      <p:cxnSp>
        <p:nvCxnSpPr>
          <p:cNvPr id="34" name="Elbow Connector 52"/>
          <p:cNvCxnSpPr/>
          <p:nvPr/>
        </p:nvCxnSpPr>
        <p:spPr>
          <a:xfrm rot="5400000">
            <a:off x="4197351" y="2660650"/>
            <a:ext cx="1535112" cy="71437"/>
          </a:xfrm>
          <a:prstGeom prst="bentConnector4">
            <a:avLst>
              <a:gd name="adj1" fmla="val -738"/>
              <a:gd name="adj2" fmla="val 653647"/>
            </a:avLst>
          </a:prstGeom>
          <a:ln>
            <a:solidFill>
              <a:srgbClr val="002060"/>
            </a:solidFill>
            <a:tailEnd type="arrow"/>
          </a:ln>
        </p:spPr>
        <p:style>
          <a:lnRef idx="3">
            <a:schemeClr val="accent2"/>
          </a:lnRef>
          <a:fillRef idx="0">
            <a:schemeClr val="accent2"/>
          </a:fillRef>
          <a:effectRef idx="2">
            <a:schemeClr val="accent2"/>
          </a:effectRef>
          <a:fontRef idx="minor">
            <a:schemeClr val="tx1"/>
          </a:fontRef>
        </p:style>
      </p:cxnSp>
      <p:grpSp>
        <p:nvGrpSpPr>
          <p:cNvPr id="35" name="Group 68"/>
          <p:cNvGrpSpPr/>
          <p:nvPr/>
        </p:nvGrpSpPr>
        <p:grpSpPr>
          <a:xfrm>
            <a:off x="5000628" y="2178834"/>
            <a:ext cx="3643338" cy="1964546"/>
            <a:chOff x="5000628" y="2178834"/>
            <a:chExt cx="3643338" cy="1964546"/>
          </a:xfrm>
          <a:solidFill>
            <a:srgbClr val="0070C0"/>
          </a:solidFill>
        </p:grpSpPr>
        <p:sp>
          <p:nvSpPr>
            <p:cNvPr id="36" name="Rectangle 21"/>
            <p:cNvSpPr/>
            <p:nvPr/>
          </p:nvSpPr>
          <p:spPr>
            <a:xfrm>
              <a:off x="7143768" y="3286124"/>
              <a:ext cx="857256" cy="357190"/>
            </a:xfrm>
            <a:prstGeom prst="rect">
              <a:avLst/>
            </a:prstGeom>
            <a:grp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ltLang="zh-CN" sz="1000" dirty="0"/>
                <a:t>HTTP</a:t>
              </a:r>
              <a:r>
                <a:rPr lang="zh-CN" altLang="en-US" sz="1000" dirty="0"/>
                <a:t>下载会话</a:t>
              </a:r>
              <a:endParaRPr lang="en-US" sz="1000" dirty="0"/>
            </a:p>
          </p:txBody>
        </p:sp>
        <p:sp>
          <p:nvSpPr>
            <p:cNvPr id="37" name="Rectangle 39"/>
            <p:cNvSpPr/>
            <p:nvPr/>
          </p:nvSpPr>
          <p:spPr>
            <a:xfrm>
              <a:off x="7143768" y="3786190"/>
              <a:ext cx="1500198" cy="142876"/>
            </a:xfrm>
            <a:prstGeom prst="rect">
              <a:avLst/>
            </a:prstGeom>
            <a:grp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ltLang="zh-CN" sz="800" dirty="0"/>
                <a:t>SSN</a:t>
              </a:r>
              <a:r>
                <a:rPr lang="zh-CN" altLang="en-US" sz="800" dirty="0"/>
                <a:t>  </a:t>
              </a:r>
              <a:r>
                <a:rPr lang="en-US" altLang="zh-CN" sz="800" dirty="0"/>
                <a:t>H1::</a:t>
              </a:r>
              <a:r>
                <a:rPr lang="en-US" altLang="zh-CN" sz="800" dirty="0" err="1"/>
                <a:t>QoS</a:t>
              </a:r>
              <a:r>
                <a:rPr lang="en-US" altLang="zh-CN" sz="800" dirty="0"/>
                <a:t>(30,0)</a:t>
              </a:r>
              <a:endParaRPr lang="en-US" sz="800" dirty="0"/>
            </a:p>
          </p:txBody>
        </p:sp>
        <p:sp>
          <p:nvSpPr>
            <p:cNvPr id="38" name="Rectangle 40"/>
            <p:cNvSpPr/>
            <p:nvPr/>
          </p:nvSpPr>
          <p:spPr>
            <a:xfrm>
              <a:off x="7143768" y="4000504"/>
              <a:ext cx="1500198" cy="142876"/>
            </a:xfrm>
            <a:prstGeom prst="rect">
              <a:avLst/>
            </a:prstGeom>
            <a:grp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ltLang="zh-CN" sz="800" dirty="0"/>
                <a:t>SSN</a:t>
              </a:r>
              <a:r>
                <a:rPr lang="zh-CN" altLang="en-US" sz="800" dirty="0"/>
                <a:t>  </a:t>
              </a:r>
              <a:r>
                <a:rPr lang="en-US" altLang="zh-CN" sz="800" dirty="0"/>
                <a:t>H2 :</a:t>
              </a:r>
              <a:r>
                <a:rPr lang="en-US" altLang="zh-CN" sz="800" dirty="0" err="1"/>
                <a:t>QoS</a:t>
              </a:r>
              <a:r>
                <a:rPr lang="en-US" altLang="zh-CN" sz="800" dirty="0"/>
                <a:t>(30,0)</a:t>
              </a:r>
              <a:endParaRPr lang="en-US" sz="800" dirty="0"/>
            </a:p>
          </p:txBody>
        </p:sp>
        <p:cxnSp>
          <p:nvCxnSpPr>
            <p:cNvPr id="39" name="Elbow Connector 54"/>
            <p:cNvCxnSpPr>
              <a:stCxn id="19" idx="2"/>
              <a:endCxn id="40" idx="3"/>
            </p:cNvCxnSpPr>
            <p:nvPr/>
          </p:nvCxnSpPr>
          <p:spPr>
            <a:xfrm rot="10800000" flipH="1" flipV="1">
              <a:off x="5000628" y="2178834"/>
              <a:ext cx="3500462" cy="1178727"/>
            </a:xfrm>
            <a:prstGeom prst="bentConnector4">
              <a:avLst>
                <a:gd name="adj1" fmla="val -3007"/>
                <a:gd name="adj2" fmla="val 54545"/>
              </a:avLst>
            </a:prstGeom>
            <a:ln>
              <a:solidFill>
                <a:srgbClr val="0070C0"/>
              </a:solidFill>
              <a:tailEnd type="arrow"/>
            </a:ln>
          </p:spPr>
          <p:style>
            <a:lnRef idx="3">
              <a:schemeClr val="accent6"/>
            </a:lnRef>
            <a:fillRef idx="0">
              <a:schemeClr val="accent6"/>
            </a:fillRef>
            <a:effectRef idx="2">
              <a:schemeClr val="accent6"/>
            </a:effectRef>
            <a:fontRef idx="minor">
              <a:schemeClr val="tx1"/>
            </a:fontRef>
          </p:style>
        </p:cxnSp>
      </p:grpSp>
      <p:sp>
        <p:nvSpPr>
          <p:cNvPr id="40" name="Round Diagonal Corner Rectangle 60"/>
          <p:cNvSpPr/>
          <p:nvPr/>
        </p:nvSpPr>
        <p:spPr>
          <a:xfrm>
            <a:off x="8072462" y="3357562"/>
            <a:ext cx="857256" cy="214314"/>
          </a:xfrm>
          <a:prstGeom prst="round2DiagRect">
            <a:avLst/>
          </a:prstGeom>
          <a:solidFill>
            <a:schemeClr val="bg1">
              <a:lumMod val="50000"/>
            </a:schemeClr>
          </a:solidFill>
        </p:spPr>
        <p:style>
          <a:lnRef idx="0">
            <a:schemeClr val="dk1"/>
          </a:lnRef>
          <a:fillRef idx="3">
            <a:schemeClr val="dk1"/>
          </a:fillRef>
          <a:effectRef idx="3">
            <a:schemeClr val="dk1"/>
          </a:effectRef>
          <a:fontRef idx="minor">
            <a:schemeClr val="lt1"/>
          </a:fontRef>
        </p:style>
        <p:txBody>
          <a:bodyPr anchor="ctr"/>
          <a:lstStyle/>
          <a:p>
            <a:pPr algn="ctr">
              <a:defRPr/>
            </a:pPr>
            <a:r>
              <a:rPr lang="en-US" sz="800" dirty="0" err="1"/>
              <a:t>QoS</a:t>
            </a:r>
            <a:r>
              <a:rPr lang="en-US" sz="800" dirty="0"/>
              <a:t> (30, 0)</a:t>
            </a:r>
          </a:p>
        </p:txBody>
      </p:sp>
      <p:sp>
        <p:nvSpPr>
          <p:cNvPr id="41" name="Rectangle 71"/>
          <p:cNvSpPr>
            <a:spLocks noChangeArrowheads="1"/>
          </p:cNvSpPr>
          <p:nvPr/>
        </p:nvSpPr>
        <p:spPr bwMode="auto">
          <a:xfrm>
            <a:off x="7512050" y="5643563"/>
            <a:ext cx="1131888" cy="246062"/>
          </a:xfrm>
          <a:prstGeom prst="rect">
            <a:avLst/>
          </a:prstGeom>
          <a:noFill/>
          <a:ln w="9525">
            <a:noFill/>
            <a:miter lim="800000"/>
            <a:headEnd/>
            <a:tailEnd/>
          </a:ln>
        </p:spPr>
        <p:txBody>
          <a:bodyPr wrap="none">
            <a:spAutoFit/>
          </a:bodyPr>
          <a:lstStyle/>
          <a:p>
            <a:r>
              <a:rPr lang="zh-CN" altLang="en-US" sz="1000"/>
              <a:t>总带宽限制在</a:t>
            </a:r>
            <a:r>
              <a:rPr lang="en-US" altLang="zh-CN" sz="1000"/>
              <a:t>1M</a:t>
            </a:r>
          </a:p>
        </p:txBody>
      </p:sp>
      <p:sp>
        <p:nvSpPr>
          <p:cNvPr id="42" name="Rectangle 72"/>
          <p:cNvSpPr>
            <a:spLocks noChangeArrowheads="1"/>
          </p:cNvSpPr>
          <p:nvPr/>
        </p:nvSpPr>
        <p:spPr bwMode="auto">
          <a:xfrm>
            <a:off x="4797425" y="4214813"/>
            <a:ext cx="747713" cy="246062"/>
          </a:xfrm>
          <a:prstGeom prst="rect">
            <a:avLst/>
          </a:prstGeom>
          <a:noFill/>
          <a:ln w="9525">
            <a:noFill/>
            <a:miter lim="800000"/>
            <a:headEnd/>
            <a:tailEnd/>
          </a:ln>
        </p:spPr>
        <p:txBody>
          <a:bodyPr wrap="none">
            <a:spAutoFit/>
          </a:bodyPr>
          <a:lstStyle/>
          <a:p>
            <a:r>
              <a:rPr lang="zh-CN" altLang="en-US" sz="1000" dirty="0"/>
              <a:t>保障在</a:t>
            </a:r>
            <a:r>
              <a:rPr lang="en-US" altLang="zh-CN" sz="1000" dirty="0"/>
              <a:t>1M</a:t>
            </a:r>
          </a:p>
        </p:txBody>
      </p:sp>
      <p:sp>
        <p:nvSpPr>
          <p:cNvPr id="43" name="Rectangle 73"/>
          <p:cNvSpPr>
            <a:spLocks noChangeArrowheads="1"/>
          </p:cNvSpPr>
          <p:nvPr/>
        </p:nvSpPr>
        <p:spPr bwMode="auto">
          <a:xfrm>
            <a:off x="8324850" y="4214813"/>
            <a:ext cx="747713" cy="246062"/>
          </a:xfrm>
          <a:prstGeom prst="rect">
            <a:avLst/>
          </a:prstGeom>
          <a:noFill/>
          <a:ln w="9525">
            <a:noFill/>
            <a:miter lim="800000"/>
            <a:headEnd/>
            <a:tailEnd/>
          </a:ln>
        </p:spPr>
        <p:txBody>
          <a:bodyPr wrap="none">
            <a:spAutoFit/>
          </a:bodyPr>
          <a:lstStyle/>
          <a:p>
            <a:r>
              <a:rPr lang="zh-CN" altLang="en-US" sz="1000"/>
              <a:t>限制在</a:t>
            </a:r>
            <a:r>
              <a:rPr lang="en-US" altLang="zh-CN" sz="1000"/>
              <a:t>1M</a:t>
            </a:r>
          </a:p>
        </p:txBody>
      </p:sp>
      <p:sp>
        <p:nvSpPr>
          <p:cNvPr id="44" name="Rectangle 74"/>
          <p:cNvSpPr>
            <a:spLocks noChangeArrowheads="1"/>
          </p:cNvSpPr>
          <p:nvPr/>
        </p:nvSpPr>
        <p:spPr bwMode="auto">
          <a:xfrm>
            <a:off x="5286375" y="4857750"/>
            <a:ext cx="1350963" cy="200025"/>
          </a:xfrm>
          <a:prstGeom prst="rect">
            <a:avLst/>
          </a:prstGeom>
          <a:noFill/>
          <a:ln w="9525">
            <a:noFill/>
            <a:miter lim="800000"/>
            <a:headEnd/>
            <a:tailEnd/>
          </a:ln>
        </p:spPr>
        <p:txBody>
          <a:bodyPr wrap="none">
            <a:spAutoFit/>
          </a:bodyPr>
          <a:lstStyle/>
          <a:p>
            <a:r>
              <a:rPr lang="zh-CN" altLang="en-US" sz="700"/>
              <a:t>先按用户限制，再按应用保障</a:t>
            </a:r>
            <a:endParaRPr lang="en-US" sz="700"/>
          </a:p>
        </p:txBody>
      </p:sp>
      <p:sp>
        <p:nvSpPr>
          <p:cNvPr id="45" name="Rectangle 75"/>
          <p:cNvSpPr>
            <a:spLocks noChangeArrowheads="1"/>
          </p:cNvSpPr>
          <p:nvPr/>
        </p:nvSpPr>
        <p:spPr bwMode="auto">
          <a:xfrm>
            <a:off x="7292975" y="4857750"/>
            <a:ext cx="1350963" cy="200025"/>
          </a:xfrm>
          <a:prstGeom prst="rect">
            <a:avLst/>
          </a:prstGeom>
          <a:noFill/>
          <a:ln w="9525">
            <a:noFill/>
            <a:miter lim="800000"/>
            <a:headEnd/>
            <a:tailEnd/>
          </a:ln>
        </p:spPr>
        <p:txBody>
          <a:bodyPr wrap="none">
            <a:spAutoFit/>
          </a:bodyPr>
          <a:lstStyle/>
          <a:p>
            <a:r>
              <a:rPr lang="zh-CN" altLang="en-US" sz="700"/>
              <a:t>先按用户限制，再按应用限制</a:t>
            </a:r>
            <a:endParaRPr lang="en-US" sz="70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流量控制解决方案</a:t>
            </a:r>
            <a:endParaRPr lang="zh-CN" altLang="en-US" dirty="0"/>
          </a:p>
        </p:txBody>
      </p:sp>
      <p:sp>
        <p:nvSpPr>
          <p:cNvPr id="4" name="圆角矩形 3"/>
          <p:cNvSpPr/>
          <p:nvPr/>
        </p:nvSpPr>
        <p:spPr bwMode="auto">
          <a:xfrm>
            <a:off x="500034" y="5786454"/>
            <a:ext cx="8215370" cy="500066"/>
          </a:xfrm>
          <a:prstGeom prst="roundRect">
            <a:avLst/>
          </a:prstGeom>
          <a:solidFill>
            <a:srgbClr val="0070C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dirty="0" smtClean="0">
                <a:ln>
                  <a:noFill/>
                </a:ln>
                <a:solidFill>
                  <a:srgbClr val="000000"/>
                </a:solidFill>
                <a:effectLst/>
                <a:latin typeface="微软雅黑" pitchFamily="34" charset="-122"/>
                <a:ea typeface="微软雅黑" pitchFamily="34" charset="-122"/>
              </a:rPr>
              <a:t>Hard Platform</a:t>
            </a:r>
            <a:endParaRPr kumimoji="0" lang="zh-CN" altLang="en-US" sz="1600" b="0" i="0" u="none" strike="noStrike" cap="none" normalizeH="0" baseline="0" dirty="0" smtClean="0">
              <a:ln>
                <a:noFill/>
              </a:ln>
              <a:solidFill>
                <a:srgbClr val="000000"/>
              </a:solidFill>
              <a:effectLst/>
              <a:latin typeface="微软雅黑" pitchFamily="34" charset="-122"/>
              <a:ea typeface="微软雅黑" pitchFamily="34" charset="-122"/>
            </a:endParaRPr>
          </a:p>
        </p:txBody>
      </p:sp>
      <p:sp>
        <p:nvSpPr>
          <p:cNvPr id="5" name="圆角矩形 4"/>
          <p:cNvSpPr/>
          <p:nvPr/>
        </p:nvSpPr>
        <p:spPr bwMode="auto">
          <a:xfrm>
            <a:off x="2643174" y="5357826"/>
            <a:ext cx="6072230" cy="357190"/>
          </a:xfrm>
          <a:prstGeom prst="roundRect">
            <a:avLst/>
          </a:prstGeom>
          <a:solidFill>
            <a:srgbClr val="00B0F0"/>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US" altLang="zh-CN" sz="1600" dirty="0" smtClean="0">
                <a:solidFill>
                  <a:srgbClr val="000000"/>
                </a:solidFill>
                <a:latin typeface="微软雅黑" pitchFamily="34" charset="-122"/>
                <a:ea typeface="微软雅黑" pitchFamily="34" charset="-122"/>
              </a:rPr>
              <a:t>Linux Kernel &amp; Driver</a:t>
            </a:r>
            <a:endParaRPr kumimoji="0" lang="zh-CN" altLang="en-US" sz="1600" b="0" i="0" u="none" strike="noStrike" cap="none" normalizeH="0" baseline="0" dirty="0" smtClean="0">
              <a:ln>
                <a:noFill/>
              </a:ln>
              <a:solidFill>
                <a:srgbClr val="000000"/>
              </a:solidFill>
              <a:effectLst/>
              <a:latin typeface="微软雅黑" pitchFamily="34" charset="-122"/>
              <a:ea typeface="微软雅黑" pitchFamily="34" charset="-122"/>
            </a:endParaRPr>
          </a:p>
        </p:txBody>
      </p:sp>
      <p:sp>
        <p:nvSpPr>
          <p:cNvPr id="6" name="圆角矩形 5"/>
          <p:cNvSpPr/>
          <p:nvPr/>
        </p:nvSpPr>
        <p:spPr bwMode="auto">
          <a:xfrm>
            <a:off x="2643174" y="4857760"/>
            <a:ext cx="6072230" cy="428628"/>
          </a:xfrm>
          <a:prstGeom prst="roundRect">
            <a:avLst/>
          </a:prstGeom>
          <a:solidFill>
            <a:schemeClr val="tx2">
              <a:lumMod val="75000"/>
            </a:schemeClr>
          </a:soli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just" defTabSz="914400" rtl="0" eaLnBrk="1" fontAlgn="base" latinLnBrk="0" hangingPunct="1">
              <a:lnSpc>
                <a:spcPct val="100000"/>
              </a:lnSpc>
              <a:spcBef>
                <a:spcPct val="0"/>
              </a:spcBef>
              <a:spcAft>
                <a:spcPct val="0"/>
              </a:spcAft>
              <a:buClrTx/>
              <a:buSzTx/>
              <a:buFontTx/>
              <a:buNone/>
              <a:tabLst/>
            </a:pPr>
            <a:r>
              <a:rPr lang="en-US" altLang="zh-CN" sz="1600" dirty="0" smtClean="0">
                <a:solidFill>
                  <a:srgbClr val="000000"/>
                </a:solidFill>
                <a:latin typeface="微软雅黑" pitchFamily="34" charset="-122"/>
                <a:ea typeface="微软雅黑" pitchFamily="34" charset="-122"/>
              </a:rPr>
              <a:t>WAN/LAN </a:t>
            </a:r>
            <a:r>
              <a:rPr lang="zh-CN" altLang="en-US" sz="1600" dirty="0" smtClean="0">
                <a:solidFill>
                  <a:srgbClr val="000000"/>
                </a:solidFill>
                <a:latin typeface="微软雅黑" pitchFamily="34" charset="-122"/>
                <a:ea typeface="微软雅黑" pitchFamily="34" charset="-122"/>
              </a:rPr>
              <a:t>接口</a:t>
            </a:r>
            <a:endParaRPr lang="en-US" altLang="zh-CN" sz="1600" dirty="0" smtClean="0">
              <a:solidFill>
                <a:srgbClr val="000000"/>
              </a:solidFill>
              <a:latin typeface="微软雅黑" pitchFamily="34" charset="-122"/>
              <a:ea typeface="微软雅黑" pitchFamily="34" charset="-122"/>
            </a:endParaRPr>
          </a:p>
        </p:txBody>
      </p:sp>
      <p:sp>
        <p:nvSpPr>
          <p:cNvPr id="7" name="圆角矩形 6"/>
          <p:cNvSpPr/>
          <p:nvPr/>
        </p:nvSpPr>
        <p:spPr bwMode="auto">
          <a:xfrm>
            <a:off x="4572000" y="4929198"/>
            <a:ext cx="1143008" cy="285752"/>
          </a:xfrm>
          <a:prstGeom prst="round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dirty="0" smtClean="0">
                <a:ln>
                  <a:noFill/>
                </a:ln>
                <a:solidFill>
                  <a:srgbClr val="000000"/>
                </a:solidFill>
                <a:effectLst/>
                <a:latin typeface="微软雅黑" pitchFamily="34" charset="-122"/>
                <a:ea typeface="微软雅黑" pitchFamily="34" charset="-122"/>
              </a:rPr>
              <a:t>Ethernet</a:t>
            </a:r>
            <a:endParaRPr kumimoji="0" lang="zh-CN" altLang="en-US" sz="1400" b="0" i="0" u="none" strike="noStrike" cap="none" normalizeH="0" baseline="0" dirty="0" smtClean="0">
              <a:ln>
                <a:noFill/>
              </a:ln>
              <a:solidFill>
                <a:srgbClr val="000000"/>
              </a:solidFill>
              <a:effectLst/>
              <a:latin typeface="微软雅黑" pitchFamily="34" charset="-122"/>
              <a:ea typeface="微软雅黑" pitchFamily="34" charset="-122"/>
            </a:endParaRPr>
          </a:p>
        </p:txBody>
      </p:sp>
      <p:sp>
        <p:nvSpPr>
          <p:cNvPr id="8" name="圆角矩形 7"/>
          <p:cNvSpPr/>
          <p:nvPr/>
        </p:nvSpPr>
        <p:spPr bwMode="auto">
          <a:xfrm>
            <a:off x="6000760" y="4929198"/>
            <a:ext cx="1143008" cy="285752"/>
          </a:xfrm>
          <a:prstGeom prst="round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US" altLang="zh-CN" sz="1400" dirty="0" err="1" smtClean="0">
                <a:solidFill>
                  <a:srgbClr val="000000"/>
                </a:solidFill>
                <a:latin typeface="微软雅黑" pitchFamily="34" charset="-122"/>
                <a:ea typeface="微软雅黑" pitchFamily="34" charset="-122"/>
              </a:rPr>
              <a:t>xDSL</a:t>
            </a:r>
            <a:endParaRPr kumimoji="0" lang="zh-CN" altLang="en-US" sz="1400" b="0" i="0" u="none" strike="noStrike" cap="none" normalizeH="0" baseline="0" dirty="0" smtClean="0">
              <a:ln>
                <a:noFill/>
              </a:ln>
              <a:solidFill>
                <a:srgbClr val="000000"/>
              </a:solidFill>
              <a:effectLst/>
              <a:latin typeface="微软雅黑" pitchFamily="34" charset="-122"/>
              <a:ea typeface="微软雅黑" pitchFamily="34" charset="-122"/>
            </a:endParaRPr>
          </a:p>
        </p:txBody>
      </p:sp>
      <p:sp>
        <p:nvSpPr>
          <p:cNvPr id="9" name="圆角矩形 8"/>
          <p:cNvSpPr/>
          <p:nvPr/>
        </p:nvSpPr>
        <p:spPr bwMode="auto">
          <a:xfrm>
            <a:off x="7429520" y="4929198"/>
            <a:ext cx="1143008" cy="285752"/>
          </a:xfrm>
          <a:prstGeom prst="round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dirty="0" smtClean="0">
                <a:ln>
                  <a:noFill/>
                </a:ln>
                <a:solidFill>
                  <a:srgbClr val="000000"/>
                </a:solidFill>
                <a:effectLst/>
                <a:latin typeface="微软雅黑" pitchFamily="34" charset="-122"/>
                <a:ea typeface="微软雅黑" pitchFamily="34" charset="-122"/>
              </a:rPr>
              <a:t>SFP</a:t>
            </a:r>
            <a:endParaRPr kumimoji="0" lang="zh-CN" altLang="en-US" sz="1400" b="0" i="0" u="none" strike="noStrike" cap="none" normalizeH="0" baseline="0" dirty="0" smtClean="0">
              <a:ln>
                <a:noFill/>
              </a:ln>
              <a:solidFill>
                <a:srgbClr val="000000"/>
              </a:solidFill>
              <a:effectLst/>
              <a:latin typeface="微软雅黑" pitchFamily="34" charset="-122"/>
              <a:ea typeface="微软雅黑" pitchFamily="34" charset="-122"/>
            </a:endParaRPr>
          </a:p>
        </p:txBody>
      </p:sp>
      <p:sp>
        <p:nvSpPr>
          <p:cNvPr id="10" name="圆角矩形 9"/>
          <p:cNvSpPr/>
          <p:nvPr/>
        </p:nvSpPr>
        <p:spPr bwMode="auto">
          <a:xfrm>
            <a:off x="2643174" y="3571876"/>
            <a:ext cx="3071834" cy="1214446"/>
          </a:xfrm>
          <a:prstGeom prst="roundRect">
            <a:avLst/>
          </a:prstGeom>
          <a:solidFill>
            <a:srgbClr val="808080"/>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zh-CN" altLang="en-US" sz="1600" b="0" i="0" u="none" strike="noStrike" cap="none" normalizeH="0" baseline="0" dirty="0" smtClean="0">
                <a:ln>
                  <a:noFill/>
                </a:ln>
                <a:solidFill>
                  <a:srgbClr val="000000"/>
                </a:solidFill>
                <a:effectLst/>
                <a:latin typeface="微软雅黑" pitchFamily="34" charset="-122"/>
                <a:ea typeface="微软雅黑" pitchFamily="34" charset="-122"/>
              </a:rPr>
              <a:t>路由</a:t>
            </a:r>
            <a:endParaRPr kumimoji="0" lang="en-US" altLang="zh-CN" sz="1600" b="0" i="0" u="none" strike="noStrike" cap="none" normalizeH="0" baseline="0" dirty="0" smtClean="0">
              <a:ln>
                <a:noFill/>
              </a:ln>
              <a:solidFill>
                <a:srgbClr val="000000"/>
              </a:solidFill>
              <a:effectLst/>
              <a:latin typeface="微软雅黑" pitchFamily="34" charset="-122"/>
              <a:ea typeface="微软雅黑" pitchFamily="34" charset="-122"/>
            </a:endParaRPr>
          </a:p>
        </p:txBody>
      </p:sp>
      <p:sp>
        <p:nvSpPr>
          <p:cNvPr id="11" name="圆角矩形 10"/>
          <p:cNvSpPr/>
          <p:nvPr/>
        </p:nvSpPr>
        <p:spPr bwMode="auto">
          <a:xfrm>
            <a:off x="2857488" y="4357694"/>
            <a:ext cx="1143008" cy="285752"/>
          </a:xfrm>
          <a:prstGeom prst="round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zh-CN" altLang="en-US" sz="1400" dirty="0" smtClean="0">
                <a:solidFill>
                  <a:srgbClr val="000000"/>
                </a:solidFill>
                <a:latin typeface="微软雅黑" pitchFamily="34" charset="-122"/>
                <a:ea typeface="微软雅黑" pitchFamily="34" charset="-122"/>
              </a:rPr>
              <a:t>静态路由</a:t>
            </a:r>
            <a:endParaRPr kumimoji="0" lang="zh-CN" altLang="en-US" sz="1400" b="0" i="0" u="none" strike="noStrike" cap="none" normalizeH="0" baseline="0" dirty="0" smtClean="0">
              <a:ln>
                <a:noFill/>
              </a:ln>
              <a:solidFill>
                <a:srgbClr val="000000"/>
              </a:solidFill>
              <a:effectLst/>
              <a:latin typeface="微软雅黑" pitchFamily="34" charset="-122"/>
              <a:ea typeface="微软雅黑" pitchFamily="34" charset="-122"/>
            </a:endParaRPr>
          </a:p>
        </p:txBody>
      </p:sp>
      <p:sp>
        <p:nvSpPr>
          <p:cNvPr id="12" name="圆角矩形 11"/>
          <p:cNvSpPr/>
          <p:nvPr/>
        </p:nvSpPr>
        <p:spPr bwMode="auto">
          <a:xfrm>
            <a:off x="2857488" y="4000504"/>
            <a:ext cx="2714644" cy="285752"/>
          </a:xfrm>
          <a:prstGeom prst="round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zh-CN" altLang="en-US" sz="1400" b="0" i="0" u="none" strike="noStrike" cap="none" normalizeH="0" baseline="0" dirty="0" smtClean="0">
                <a:ln>
                  <a:noFill/>
                </a:ln>
                <a:solidFill>
                  <a:srgbClr val="000000"/>
                </a:solidFill>
                <a:effectLst/>
                <a:latin typeface="微软雅黑" pitchFamily="34" charset="-122"/>
                <a:ea typeface="微软雅黑" pitchFamily="34" charset="-122"/>
              </a:rPr>
              <a:t>策略路由</a:t>
            </a:r>
          </a:p>
        </p:txBody>
      </p:sp>
      <p:sp>
        <p:nvSpPr>
          <p:cNvPr id="13" name="圆角矩形 12"/>
          <p:cNvSpPr/>
          <p:nvPr/>
        </p:nvSpPr>
        <p:spPr bwMode="auto">
          <a:xfrm>
            <a:off x="4429124" y="4357694"/>
            <a:ext cx="1143008" cy="285752"/>
          </a:xfrm>
          <a:prstGeom prst="round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zh-CN" altLang="en-US" sz="1400" b="0" i="0" u="none" strike="noStrike" cap="none" normalizeH="0" baseline="0" dirty="0" smtClean="0">
                <a:ln>
                  <a:noFill/>
                </a:ln>
                <a:solidFill>
                  <a:srgbClr val="000000"/>
                </a:solidFill>
                <a:effectLst/>
                <a:latin typeface="微软雅黑" pitchFamily="34" charset="-122"/>
                <a:ea typeface="微软雅黑" pitchFamily="34" charset="-122"/>
              </a:rPr>
              <a:t>均衡路由</a:t>
            </a:r>
          </a:p>
        </p:txBody>
      </p:sp>
      <p:sp>
        <p:nvSpPr>
          <p:cNvPr id="14" name="圆角矩形 13"/>
          <p:cNvSpPr/>
          <p:nvPr/>
        </p:nvSpPr>
        <p:spPr bwMode="auto">
          <a:xfrm>
            <a:off x="5857884" y="3571876"/>
            <a:ext cx="2857520" cy="1214446"/>
          </a:xfrm>
          <a:prstGeom prst="roundRect">
            <a:avLst/>
          </a:prstGeom>
          <a:solidFill>
            <a:srgbClr val="808080"/>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zh-CN" altLang="en-US" sz="1600" dirty="0" smtClean="0">
                <a:solidFill>
                  <a:srgbClr val="000000"/>
                </a:solidFill>
                <a:latin typeface="微软雅黑" pitchFamily="34" charset="-122"/>
                <a:ea typeface="微软雅黑" pitchFamily="34" charset="-122"/>
              </a:rPr>
              <a:t>防火墙</a:t>
            </a:r>
            <a:endParaRPr kumimoji="0" lang="en-US" altLang="zh-CN" sz="1600" b="0" i="0" u="none" strike="noStrike" cap="none" normalizeH="0" baseline="0" dirty="0" smtClean="0">
              <a:ln>
                <a:noFill/>
              </a:ln>
              <a:solidFill>
                <a:srgbClr val="000000"/>
              </a:solidFill>
              <a:effectLst/>
              <a:latin typeface="微软雅黑" pitchFamily="34" charset="-122"/>
              <a:ea typeface="微软雅黑" pitchFamily="34" charset="-122"/>
            </a:endParaRPr>
          </a:p>
        </p:txBody>
      </p:sp>
      <p:sp>
        <p:nvSpPr>
          <p:cNvPr id="15" name="圆角矩形 14"/>
          <p:cNvSpPr/>
          <p:nvPr/>
        </p:nvSpPr>
        <p:spPr bwMode="auto">
          <a:xfrm>
            <a:off x="6000760" y="4000504"/>
            <a:ext cx="2571768" cy="285752"/>
          </a:xfrm>
          <a:prstGeom prst="round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zh-CN" altLang="en-US" sz="1400" b="0" i="0" u="none" strike="noStrike" cap="none" normalizeH="0" baseline="0" dirty="0" smtClean="0">
                <a:ln>
                  <a:noFill/>
                </a:ln>
                <a:solidFill>
                  <a:srgbClr val="000000"/>
                </a:solidFill>
                <a:effectLst/>
                <a:latin typeface="微软雅黑" pitchFamily="34" charset="-122"/>
                <a:ea typeface="微软雅黑" pitchFamily="34" charset="-122"/>
              </a:rPr>
              <a:t>状态检测</a:t>
            </a:r>
          </a:p>
        </p:txBody>
      </p:sp>
      <p:sp>
        <p:nvSpPr>
          <p:cNvPr id="16" name="圆角矩形 15"/>
          <p:cNvSpPr/>
          <p:nvPr/>
        </p:nvSpPr>
        <p:spPr bwMode="auto">
          <a:xfrm>
            <a:off x="6000760" y="4357694"/>
            <a:ext cx="1214446" cy="285752"/>
          </a:xfrm>
          <a:prstGeom prst="round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dirty="0" smtClean="0">
                <a:ln>
                  <a:noFill/>
                </a:ln>
                <a:solidFill>
                  <a:srgbClr val="000000"/>
                </a:solidFill>
                <a:effectLst/>
                <a:latin typeface="微软雅黑" pitchFamily="34" charset="-122"/>
                <a:ea typeface="微软雅黑" pitchFamily="34" charset="-122"/>
              </a:rPr>
              <a:t>NAT</a:t>
            </a:r>
            <a:r>
              <a:rPr lang="en-US" altLang="zh-CN" sz="1400" dirty="0" smtClean="0">
                <a:solidFill>
                  <a:srgbClr val="000000"/>
                </a:solidFill>
                <a:latin typeface="微软雅黑" pitchFamily="34" charset="-122"/>
                <a:ea typeface="微软雅黑" pitchFamily="34" charset="-122"/>
              </a:rPr>
              <a:t>/PAT</a:t>
            </a:r>
            <a:endParaRPr kumimoji="0" lang="zh-CN" altLang="en-US" sz="1400" b="0" i="0" u="none" strike="noStrike" cap="none" normalizeH="0" baseline="0" dirty="0" smtClean="0">
              <a:ln>
                <a:noFill/>
              </a:ln>
              <a:solidFill>
                <a:srgbClr val="000000"/>
              </a:solidFill>
              <a:effectLst/>
              <a:latin typeface="微软雅黑" pitchFamily="34" charset="-122"/>
              <a:ea typeface="微软雅黑" pitchFamily="34" charset="-122"/>
            </a:endParaRPr>
          </a:p>
        </p:txBody>
      </p:sp>
      <p:sp>
        <p:nvSpPr>
          <p:cNvPr id="17" name="圆角矩形 16"/>
          <p:cNvSpPr/>
          <p:nvPr/>
        </p:nvSpPr>
        <p:spPr bwMode="auto">
          <a:xfrm>
            <a:off x="7358082" y="4357694"/>
            <a:ext cx="1214446" cy="285752"/>
          </a:xfrm>
          <a:prstGeom prst="round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zh-CN" altLang="en-US" sz="1400" b="0" i="0" u="none" strike="noStrike" cap="none" normalizeH="0" baseline="0" dirty="0" smtClean="0">
                <a:ln>
                  <a:noFill/>
                </a:ln>
                <a:solidFill>
                  <a:srgbClr val="000000"/>
                </a:solidFill>
                <a:effectLst/>
                <a:latin typeface="微软雅黑" pitchFamily="34" charset="-122"/>
                <a:ea typeface="微软雅黑" pitchFamily="34" charset="-122"/>
              </a:rPr>
              <a:t>链接跟踪</a:t>
            </a:r>
          </a:p>
        </p:txBody>
      </p:sp>
      <p:sp>
        <p:nvSpPr>
          <p:cNvPr id="18" name="圆角矩形 17"/>
          <p:cNvSpPr/>
          <p:nvPr/>
        </p:nvSpPr>
        <p:spPr bwMode="auto">
          <a:xfrm>
            <a:off x="5857884" y="1714488"/>
            <a:ext cx="2857520" cy="1785950"/>
          </a:xfrm>
          <a:prstGeom prst="roundRect">
            <a:avLst/>
          </a:prstGeom>
          <a:solidFill>
            <a:schemeClr val="accent5">
              <a:lumMod val="90000"/>
            </a:schemeClr>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zh-CN" altLang="en-US" sz="1600" dirty="0" smtClean="0">
                <a:solidFill>
                  <a:srgbClr val="000000"/>
                </a:solidFill>
                <a:latin typeface="微软雅黑" pitchFamily="34" charset="-122"/>
                <a:ea typeface="微软雅黑" pitchFamily="34" charset="-122"/>
              </a:rPr>
              <a:t>网络服务</a:t>
            </a:r>
            <a:endParaRPr kumimoji="0" lang="en-US" altLang="zh-CN" sz="1600" b="0" i="0" u="none" strike="noStrike" cap="none" normalizeH="0" baseline="0" dirty="0" smtClean="0">
              <a:ln>
                <a:noFill/>
              </a:ln>
              <a:solidFill>
                <a:srgbClr val="000000"/>
              </a:solidFill>
              <a:effectLst/>
              <a:latin typeface="微软雅黑" pitchFamily="34" charset="-122"/>
              <a:ea typeface="微软雅黑" pitchFamily="34" charset="-122"/>
            </a:endParaRPr>
          </a:p>
        </p:txBody>
      </p:sp>
      <p:sp>
        <p:nvSpPr>
          <p:cNvPr id="20" name="圆角矩形 19"/>
          <p:cNvSpPr/>
          <p:nvPr/>
        </p:nvSpPr>
        <p:spPr bwMode="auto">
          <a:xfrm>
            <a:off x="6215074" y="2214554"/>
            <a:ext cx="2214578" cy="285752"/>
          </a:xfrm>
          <a:prstGeom prst="roundRect">
            <a:avLst/>
          </a:prstGeom>
          <a:solidFill>
            <a:schemeClr val="accent3">
              <a:lumMod val="60000"/>
              <a:lumOff val="40000"/>
            </a:schemeClr>
          </a:soli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zh-CN" altLang="en-US" sz="1400" dirty="0" smtClean="0">
                <a:solidFill>
                  <a:srgbClr val="000000"/>
                </a:solidFill>
                <a:latin typeface="微软雅黑" pitchFamily="34" charset="-122"/>
                <a:ea typeface="微软雅黑" pitchFamily="34" charset="-122"/>
              </a:rPr>
              <a:t>流分类</a:t>
            </a:r>
            <a:endParaRPr kumimoji="0" lang="zh-CN" altLang="en-US" sz="1400" b="0" i="0" u="none" strike="noStrike" cap="none" normalizeH="0" baseline="0" dirty="0" smtClean="0">
              <a:ln>
                <a:noFill/>
              </a:ln>
              <a:solidFill>
                <a:srgbClr val="000000"/>
              </a:solidFill>
              <a:effectLst/>
              <a:latin typeface="微软雅黑" pitchFamily="34" charset="-122"/>
              <a:ea typeface="微软雅黑" pitchFamily="34" charset="-122"/>
            </a:endParaRPr>
          </a:p>
        </p:txBody>
      </p:sp>
      <p:sp>
        <p:nvSpPr>
          <p:cNvPr id="21" name="圆角矩形 20"/>
          <p:cNvSpPr/>
          <p:nvPr/>
        </p:nvSpPr>
        <p:spPr bwMode="auto">
          <a:xfrm>
            <a:off x="6215074" y="2643182"/>
            <a:ext cx="2214578" cy="285752"/>
          </a:xfrm>
          <a:prstGeom prst="roundRect">
            <a:avLst/>
          </a:prstGeom>
          <a:solidFill>
            <a:schemeClr val="accent3">
              <a:lumMod val="60000"/>
              <a:lumOff val="40000"/>
            </a:schemeClr>
          </a:soli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dirty="0" smtClean="0">
                <a:ln>
                  <a:noFill/>
                </a:ln>
                <a:solidFill>
                  <a:srgbClr val="000000"/>
                </a:solidFill>
                <a:effectLst/>
                <a:latin typeface="微软雅黑" pitchFamily="34" charset="-122"/>
                <a:ea typeface="微软雅黑" pitchFamily="34" charset="-122"/>
              </a:rPr>
              <a:t>QOS</a:t>
            </a:r>
            <a:endParaRPr kumimoji="0" lang="zh-CN" altLang="en-US" sz="1400" b="0" i="0" u="none" strike="noStrike" cap="none" normalizeH="0" baseline="0" dirty="0" smtClean="0">
              <a:ln>
                <a:noFill/>
              </a:ln>
              <a:solidFill>
                <a:srgbClr val="000000"/>
              </a:solidFill>
              <a:effectLst/>
              <a:latin typeface="微软雅黑" pitchFamily="34" charset="-122"/>
              <a:ea typeface="微软雅黑" pitchFamily="34" charset="-122"/>
            </a:endParaRPr>
          </a:p>
        </p:txBody>
      </p:sp>
      <p:sp>
        <p:nvSpPr>
          <p:cNvPr id="22" name="圆角矩形 21"/>
          <p:cNvSpPr/>
          <p:nvPr/>
        </p:nvSpPr>
        <p:spPr bwMode="auto">
          <a:xfrm>
            <a:off x="6215074" y="3071810"/>
            <a:ext cx="2214578" cy="285752"/>
          </a:xfrm>
          <a:prstGeom prst="roundRect">
            <a:avLst/>
          </a:prstGeom>
          <a:solidFill>
            <a:schemeClr val="accent3">
              <a:lumMod val="60000"/>
              <a:lumOff val="40000"/>
            </a:schemeClr>
          </a:soli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zh-CN" altLang="en-US" sz="1400" b="0" i="0" u="none" strike="noStrike" cap="none" normalizeH="0" baseline="0" dirty="0" smtClean="0">
                <a:ln>
                  <a:noFill/>
                </a:ln>
                <a:solidFill>
                  <a:srgbClr val="000000"/>
                </a:solidFill>
                <a:effectLst/>
                <a:latin typeface="微软雅黑" pitchFamily="34" charset="-122"/>
                <a:ea typeface="微软雅黑" pitchFamily="34" charset="-122"/>
              </a:rPr>
              <a:t>流量统计</a:t>
            </a:r>
          </a:p>
        </p:txBody>
      </p:sp>
      <p:sp>
        <p:nvSpPr>
          <p:cNvPr id="30" name="圆角矩形 29"/>
          <p:cNvSpPr/>
          <p:nvPr/>
        </p:nvSpPr>
        <p:spPr bwMode="auto">
          <a:xfrm>
            <a:off x="571472" y="5857892"/>
            <a:ext cx="3071834" cy="366714"/>
          </a:xfrm>
          <a:prstGeom prst="roundRect">
            <a:avLst/>
          </a:prstGeom>
          <a:solidFill>
            <a:srgbClr val="7030A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dirty="0" smtClean="0">
                <a:ln>
                  <a:noFill/>
                </a:ln>
                <a:solidFill>
                  <a:srgbClr val="000000"/>
                </a:solidFill>
                <a:effectLst/>
                <a:latin typeface="微软雅黑" pitchFamily="34" charset="-122"/>
                <a:ea typeface="微软雅黑" pitchFamily="34" charset="-122"/>
              </a:rPr>
              <a:t>SDK</a:t>
            </a:r>
            <a:r>
              <a:rPr kumimoji="0" lang="zh-CN" altLang="en-US" sz="1600" b="0" i="0" u="none" strike="noStrike" cap="none" normalizeH="0" baseline="0" dirty="0" smtClean="0">
                <a:ln>
                  <a:noFill/>
                </a:ln>
                <a:solidFill>
                  <a:srgbClr val="000000"/>
                </a:solidFill>
                <a:effectLst/>
                <a:latin typeface="微软雅黑" pitchFamily="34" charset="-122"/>
                <a:ea typeface="微软雅黑" pitchFamily="34" charset="-122"/>
              </a:rPr>
              <a:t>数据平面 </a:t>
            </a:r>
            <a:r>
              <a:rPr kumimoji="0" lang="en-US" altLang="zh-CN" sz="1600" b="0" i="0" u="none" strike="noStrike" cap="none" normalizeH="0" baseline="0" dirty="0" smtClean="0">
                <a:ln>
                  <a:noFill/>
                </a:ln>
                <a:solidFill>
                  <a:srgbClr val="000000"/>
                </a:solidFill>
                <a:effectLst/>
                <a:latin typeface="微软雅黑" pitchFamily="34" charset="-122"/>
                <a:ea typeface="微软雅黑" pitchFamily="34" charset="-122"/>
              </a:rPr>
              <a:t>Core 1..n</a:t>
            </a:r>
            <a:endParaRPr kumimoji="0" lang="zh-CN" altLang="en-US" sz="1600" b="0" i="0" u="none" strike="noStrike" cap="none" normalizeH="0" baseline="0" dirty="0" smtClean="0">
              <a:ln>
                <a:noFill/>
              </a:ln>
              <a:solidFill>
                <a:srgbClr val="000000"/>
              </a:solidFill>
              <a:effectLst/>
              <a:latin typeface="微软雅黑" pitchFamily="34" charset="-122"/>
              <a:ea typeface="微软雅黑" pitchFamily="34" charset="-122"/>
            </a:endParaRPr>
          </a:p>
        </p:txBody>
      </p:sp>
      <p:sp>
        <p:nvSpPr>
          <p:cNvPr id="31" name="圆角矩形 30"/>
          <p:cNvSpPr/>
          <p:nvPr/>
        </p:nvSpPr>
        <p:spPr bwMode="auto">
          <a:xfrm>
            <a:off x="500034" y="1714488"/>
            <a:ext cx="5214974" cy="1785950"/>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zh-CN" altLang="en-US" sz="1800" b="0" i="0" u="none" strike="noStrike" cap="none" normalizeH="0" baseline="0" dirty="0" smtClean="0">
                <a:ln>
                  <a:noFill/>
                </a:ln>
                <a:solidFill>
                  <a:srgbClr val="000000"/>
                </a:solidFill>
                <a:effectLst/>
                <a:latin typeface="微软雅黑" pitchFamily="34" charset="-122"/>
                <a:ea typeface="微软雅黑" pitchFamily="34" charset="-122"/>
              </a:rPr>
              <a:t>安全厂商</a:t>
            </a:r>
            <a:endParaRPr kumimoji="0" lang="en-US" altLang="zh-CN" sz="1800" b="0" i="0" u="none" strike="noStrike" cap="none" normalizeH="0" baseline="0" dirty="0" smtClean="0">
              <a:ln>
                <a:noFill/>
              </a:ln>
              <a:solidFill>
                <a:srgbClr val="000000"/>
              </a:solidFill>
              <a:effectLst/>
              <a:latin typeface="微软雅黑" pitchFamily="34" charset="-122"/>
              <a:ea typeface="微软雅黑" pitchFamily="34" charset="-122"/>
            </a:endParaRPr>
          </a:p>
          <a:p>
            <a:pPr marL="0" marR="0" indent="0" algn="ctr" defTabSz="914400" rtl="0" eaLnBrk="1" fontAlgn="base" latinLnBrk="0" hangingPunct="1">
              <a:lnSpc>
                <a:spcPct val="100000"/>
              </a:lnSpc>
              <a:spcBef>
                <a:spcPct val="0"/>
              </a:spcBef>
              <a:spcAft>
                <a:spcPct val="0"/>
              </a:spcAft>
              <a:buClrTx/>
              <a:buSzTx/>
              <a:buFontTx/>
              <a:buNone/>
              <a:tabLst/>
            </a:pPr>
            <a:r>
              <a:rPr kumimoji="0" lang="zh-CN" altLang="en-US" sz="1800" b="0" i="0" u="none" strike="noStrike" cap="none" normalizeH="0" baseline="0" dirty="0" smtClean="0">
                <a:ln>
                  <a:noFill/>
                </a:ln>
                <a:solidFill>
                  <a:srgbClr val="000000"/>
                </a:solidFill>
                <a:effectLst/>
                <a:latin typeface="微软雅黑" pitchFamily="34" charset="-122"/>
                <a:ea typeface="微软雅黑" pitchFamily="34" charset="-122"/>
              </a:rPr>
              <a:t>应用软件</a:t>
            </a:r>
          </a:p>
        </p:txBody>
      </p:sp>
      <p:sp>
        <p:nvSpPr>
          <p:cNvPr id="32" name="圆角矩形 31"/>
          <p:cNvSpPr/>
          <p:nvPr/>
        </p:nvSpPr>
        <p:spPr bwMode="auto">
          <a:xfrm>
            <a:off x="500034" y="3571876"/>
            <a:ext cx="2000264" cy="214314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smtClean="0">
                <a:ln>
                  <a:noFill/>
                </a:ln>
                <a:solidFill>
                  <a:srgbClr val="000000"/>
                </a:solidFill>
                <a:effectLst/>
                <a:latin typeface="微软雅黑" pitchFamily="34" charset="-122"/>
                <a:ea typeface="微软雅黑" pitchFamily="34" charset="-122"/>
              </a:rPr>
              <a:t>MCP SDK</a:t>
            </a:r>
            <a:r>
              <a:rPr kumimoji="0" lang="zh-CN" altLang="en-US" sz="1800" b="0" i="0" u="none" strike="noStrike" cap="none" normalizeH="0" baseline="0" dirty="0" smtClean="0">
                <a:ln>
                  <a:noFill/>
                </a:ln>
                <a:solidFill>
                  <a:srgbClr val="000000"/>
                </a:solidFill>
                <a:effectLst/>
                <a:latin typeface="微软雅黑" pitchFamily="34" charset="-122"/>
                <a:ea typeface="微软雅黑" pitchFamily="34" charset="-122"/>
              </a:rPr>
              <a:t>控制平面</a:t>
            </a:r>
          </a:p>
        </p:txBody>
      </p:sp>
      <p:sp>
        <p:nvSpPr>
          <p:cNvPr id="33" name="圆角矩形 32"/>
          <p:cNvSpPr/>
          <p:nvPr/>
        </p:nvSpPr>
        <p:spPr bwMode="auto">
          <a:xfrm>
            <a:off x="5429256" y="5857892"/>
            <a:ext cx="3071834" cy="366714"/>
          </a:xfrm>
          <a:prstGeom prst="roundRect">
            <a:avLst/>
          </a:prstGeom>
          <a:solidFill>
            <a:srgbClr val="7030A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dirty="0" smtClean="0">
                <a:ln>
                  <a:noFill/>
                </a:ln>
                <a:solidFill>
                  <a:srgbClr val="000000"/>
                </a:solidFill>
                <a:effectLst/>
                <a:latin typeface="微软雅黑" pitchFamily="34" charset="-122"/>
                <a:ea typeface="微软雅黑" pitchFamily="34" charset="-122"/>
              </a:rPr>
              <a:t>Core </a:t>
            </a:r>
            <a:r>
              <a:rPr lang="en-US" altLang="zh-CN" sz="1600" dirty="0" smtClean="0">
                <a:solidFill>
                  <a:srgbClr val="000000"/>
                </a:solidFill>
                <a:latin typeface="微软雅黑" pitchFamily="34" charset="-122"/>
                <a:ea typeface="微软雅黑" pitchFamily="34" charset="-122"/>
              </a:rPr>
              <a:t>n+1..m</a:t>
            </a:r>
            <a:endParaRPr kumimoji="0" lang="zh-CN" altLang="en-US" sz="1600" b="0" i="0" u="none" strike="noStrike" cap="none" normalizeH="0" baseline="0" dirty="0" smtClean="0">
              <a:ln>
                <a:noFill/>
              </a:ln>
              <a:solidFill>
                <a:srgbClr val="000000"/>
              </a:solidFill>
              <a:effectLst/>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标题 1"/>
          <p:cNvSpPr>
            <a:spLocks noGrp="1"/>
          </p:cNvSpPr>
          <p:nvPr>
            <p:ph type="title"/>
          </p:nvPr>
        </p:nvSpPr>
        <p:spPr>
          <a:xfrm>
            <a:off x="285720" y="504825"/>
            <a:ext cx="8572560" cy="990600"/>
          </a:xfrm>
        </p:spPr>
        <p:txBody>
          <a:bodyPr/>
          <a:lstStyle/>
          <a:p>
            <a:pPr eaLnBrk="1" hangingPunct="1"/>
            <a:r>
              <a:rPr lang="zh-CN" altLang="en-US" dirty="0" smtClean="0"/>
              <a:t>安全产品“多功能、低性能”</a:t>
            </a:r>
          </a:p>
        </p:txBody>
      </p:sp>
      <p:pic>
        <p:nvPicPr>
          <p:cNvPr id="6" name="内容占位符 5" descr="多线程.gif"/>
          <p:cNvPicPr>
            <a:picLocks noGrp="1" noChangeAspect="1"/>
          </p:cNvPicPr>
          <p:nvPr>
            <p:ph sz="half" idx="1"/>
          </p:nvPr>
        </p:nvPicPr>
        <p:blipFill>
          <a:blip r:embed="rId2" cstate="print"/>
          <a:stretch>
            <a:fillRect/>
          </a:stretch>
        </p:blipFill>
        <p:spPr>
          <a:xfrm>
            <a:off x="428596" y="1628775"/>
            <a:ext cx="8215370" cy="3409364"/>
          </a:xfrm>
        </p:spPr>
      </p:pic>
      <p:sp>
        <p:nvSpPr>
          <p:cNvPr id="5" name="内容占位符 4"/>
          <p:cNvSpPr>
            <a:spLocks noGrp="1"/>
          </p:cNvSpPr>
          <p:nvPr>
            <p:ph sz="half" idx="2"/>
          </p:nvPr>
        </p:nvSpPr>
        <p:spPr>
          <a:xfrm>
            <a:off x="428596" y="5072074"/>
            <a:ext cx="8215370" cy="1214446"/>
          </a:xfrm>
        </p:spPr>
        <p:txBody>
          <a:bodyPr anchor="ctr" anchorCtr="0"/>
          <a:lstStyle/>
          <a:p>
            <a:r>
              <a:rPr lang="zh-CN" altLang="en-US" sz="2000" dirty="0" smtClean="0">
                <a:latin typeface="微软雅黑" pitchFamily="34" charset="-122"/>
                <a:ea typeface="微软雅黑" pitchFamily="34" charset="-122"/>
              </a:rPr>
              <a:t>当前安全产品</a:t>
            </a:r>
            <a:r>
              <a:rPr lang="zh-CN" altLang="en-US" sz="1800" dirty="0" smtClean="0">
                <a:latin typeface="微软雅黑" pitchFamily="34" charset="-122"/>
                <a:ea typeface="微软雅黑" pitchFamily="34" charset="-122"/>
              </a:rPr>
              <a:t>综合功能不断增加，网络报文处理流程更趋复杂，报文的检测强度、检测力度越发加大，但是产品性能也在急剧下降。</a:t>
            </a:r>
            <a:endParaRPr lang="en-US" altLang="zh-CN" sz="1800" dirty="0" smtClean="0">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28596" y="500042"/>
            <a:ext cx="6934200" cy="990600"/>
          </a:xfrm>
        </p:spPr>
        <p:txBody>
          <a:bodyPr/>
          <a:lstStyle/>
          <a:p>
            <a:r>
              <a:rPr lang="zh-CN" altLang="en-US" dirty="0" smtClean="0"/>
              <a:t>最终产品形成模式</a:t>
            </a:r>
            <a:endParaRPr lang="zh-CN" altLang="en-US" dirty="0"/>
          </a:p>
        </p:txBody>
      </p:sp>
      <p:sp>
        <p:nvSpPr>
          <p:cNvPr id="21" name="椭圆 20"/>
          <p:cNvSpPr/>
          <p:nvPr/>
        </p:nvSpPr>
        <p:spPr bwMode="auto">
          <a:xfrm>
            <a:off x="214282" y="3643314"/>
            <a:ext cx="1500198" cy="1428760"/>
          </a:xfrm>
          <a:prstGeom prst="ellipse">
            <a:avLst/>
          </a:prstGeom>
          <a:solidFill>
            <a:schemeClr val="accent5">
              <a:lumMod val="50000"/>
            </a:schemeClr>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altLang="zh-CN" sz="1600" dirty="0" smtClean="0">
                <a:solidFill>
                  <a:schemeClr val="tx1"/>
                </a:solidFill>
                <a:latin typeface="微软雅黑" pitchFamily="34" charset="-122"/>
                <a:ea typeface="微软雅黑" pitchFamily="34" charset="-122"/>
              </a:rPr>
              <a:t>MCP</a:t>
            </a:r>
            <a:r>
              <a:rPr lang="zh-CN" altLang="en-US" sz="1600" dirty="0" smtClean="0">
                <a:solidFill>
                  <a:schemeClr val="tx1"/>
                </a:solidFill>
                <a:latin typeface="微软雅黑" pitchFamily="34" charset="-122"/>
                <a:ea typeface="微软雅黑" pitchFamily="34" charset="-122"/>
              </a:rPr>
              <a:t>系列</a:t>
            </a:r>
            <a:endParaRPr lang="en-US" altLang="zh-CN" sz="1600" dirty="0" smtClean="0">
              <a:solidFill>
                <a:schemeClr val="tx1"/>
              </a:solidFill>
              <a:latin typeface="微软雅黑" pitchFamily="34" charset="-122"/>
              <a:ea typeface="微软雅黑" pitchFamily="34" charset="-122"/>
            </a:endParaRPr>
          </a:p>
          <a:p>
            <a:pPr marL="0" marR="0" indent="0" algn="ctr"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dirty="0" smtClean="0">
                <a:ln>
                  <a:noFill/>
                </a:ln>
                <a:solidFill>
                  <a:schemeClr val="tx1"/>
                </a:solidFill>
                <a:effectLst/>
                <a:latin typeface="微软雅黑" pitchFamily="34" charset="-122"/>
                <a:ea typeface="微软雅黑" pitchFamily="34" charset="-122"/>
              </a:rPr>
              <a:t>Hard</a:t>
            </a:r>
            <a:r>
              <a:rPr kumimoji="0" lang="en-US" altLang="zh-CN" sz="1600" b="0" i="0" u="none" strike="noStrike" cap="none" normalizeH="0" dirty="0" smtClean="0">
                <a:ln>
                  <a:noFill/>
                </a:ln>
                <a:solidFill>
                  <a:schemeClr val="tx1"/>
                </a:solidFill>
                <a:effectLst/>
                <a:latin typeface="微软雅黑" pitchFamily="34" charset="-122"/>
                <a:ea typeface="微软雅黑" pitchFamily="34" charset="-122"/>
              </a:rPr>
              <a:t> Platform</a:t>
            </a:r>
            <a:endParaRPr kumimoji="0" lang="zh-CN" altLang="en-US" sz="1600" b="0" i="0" u="none" strike="noStrike" cap="none" normalizeH="0" baseline="0" dirty="0" smtClean="0">
              <a:ln>
                <a:noFill/>
              </a:ln>
              <a:solidFill>
                <a:schemeClr val="tx1"/>
              </a:solidFill>
              <a:effectLst/>
              <a:latin typeface="微软雅黑" pitchFamily="34" charset="-122"/>
              <a:ea typeface="微软雅黑" pitchFamily="34" charset="-122"/>
            </a:endParaRPr>
          </a:p>
        </p:txBody>
      </p:sp>
      <p:sp>
        <p:nvSpPr>
          <p:cNvPr id="22" name="椭圆 21"/>
          <p:cNvSpPr/>
          <p:nvPr/>
        </p:nvSpPr>
        <p:spPr bwMode="auto">
          <a:xfrm>
            <a:off x="3786182" y="1571612"/>
            <a:ext cx="1500198" cy="1428760"/>
          </a:xfrm>
          <a:prstGeom prst="ellipse">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zh-CN" altLang="en-US" sz="1600" b="0" i="0" u="none" strike="noStrike" cap="none" normalizeH="0" baseline="0" dirty="0" smtClean="0">
                <a:ln>
                  <a:noFill/>
                </a:ln>
                <a:solidFill>
                  <a:schemeClr val="tx1"/>
                </a:solidFill>
                <a:effectLst/>
                <a:latin typeface="微软雅黑" pitchFamily="34" charset="-122"/>
                <a:ea typeface="微软雅黑" pitchFamily="34" charset="-122"/>
              </a:rPr>
              <a:t>标准</a:t>
            </a:r>
            <a:endParaRPr kumimoji="0" lang="en-US" altLang="zh-CN" sz="1600" b="0" i="0" u="none" strike="noStrike" cap="none" normalizeH="0" baseline="0" dirty="0" smtClean="0">
              <a:ln>
                <a:noFill/>
              </a:ln>
              <a:solidFill>
                <a:schemeClr val="tx1"/>
              </a:solidFill>
              <a:effectLst/>
              <a:latin typeface="微软雅黑" pitchFamily="34" charset="-122"/>
              <a:ea typeface="微软雅黑" pitchFamily="34" charset="-122"/>
            </a:endParaRPr>
          </a:p>
          <a:p>
            <a:pPr marL="0" marR="0" indent="0" algn="ctr" defTabSz="914400" rtl="0" eaLnBrk="1" fontAlgn="base" latinLnBrk="0" hangingPunct="1">
              <a:lnSpc>
                <a:spcPct val="100000"/>
              </a:lnSpc>
              <a:spcBef>
                <a:spcPct val="0"/>
              </a:spcBef>
              <a:spcAft>
                <a:spcPct val="0"/>
              </a:spcAft>
              <a:buClrTx/>
              <a:buSzTx/>
              <a:buFontTx/>
              <a:buNone/>
              <a:tabLst/>
            </a:pPr>
            <a:r>
              <a:rPr lang="zh-CN" altLang="en-US" sz="1600" dirty="0" smtClean="0">
                <a:solidFill>
                  <a:schemeClr val="tx1"/>
                </a:solidFill>
                <a:latin typeface="微软雅黑" pitchFamily="34" charset="-122"/>
                <a:ea typeface="微软雅黑" pitchFamily="34" charset="-122"/>
              </a:rPr>
              <a:t>数据平面</a:t>
            </a:r>
            <a:endParaRPr kumimoji="0" lang="zh-CN" altLang="en-US" sz="1600" b="0" i="0" u="none" strike="noStrike" cap="none" normalizeH="0" baseline="0" dirty="0" smtClean="0">
              <a:ln>
                <a:noFill/>
              </a:ln>
              <a:solidFill>
                <a:schemeClr val="tx1"/>
              </a:solidFill>
              <a:effectLst/>
              <a:latin typeface="微软雅黑" pitchFamily="34" charset="-122"/>
              <a:ea typeface="微软雅黑" pitchFamily="34" charset="-122"/>
            </a:endParaRPr>
          </a:p>
        </p:txBody>
      </p:sp>
      <p:sp>
        <p:nvSpPr>
          <p:cNvPr id="29" name="椭圆 28"/>
          <p:cNvSpPr/>
          <p:nvPr/>
        </p:nvSpPr>
        <p:spPr bwMode="auto">
          <a:xfrm>
            <a:off x="2571736" y="4572008"/>
            <a:ext cx="1500198" cy="1428760"/>
          </a:xfrm>
          <a:prstGeom prst="ellipse">
            <a:avLst/>
          </a:prstGeom>
          <a:solidFill>
            <a:schemeClr val="accent1"/>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dirty="0" err="1" smtClean="0">
                <a:ln>
                  <a:noFill/>
                </a:ln>
                <a:solidFill>
                  <a:schemeClr val="tx1"/>
                </a:solidFill>
                <a:effectLst/>
                <a:latin typeface="微软雅黑" pitchFamily="34" charset="-122"/>
                <a:ea typeface="微软雅黑" pitchFamily="34" charset="-122"/>
              </a:rPr>
              <a:t>Cavium</a:t>
            </a:r>
            <a:r>
              <a:rPr kumimoji="0" lang="zh-CN" altLang="en-US" sz="1600" b="0" i="0" u="none" strike="noStrike" cap="none" normalizeH="0" baseline="0" dirty="0" smtClean="0">
                <a:ln>
                  <a:noFill/>
                </a:ln>
                <a:solidFill>
                  <a:schemeClr val="tx1"/>
                </a:solidFill>
                <a:effectLst/>
                <a:latin typeface="微软雅黑" pitchFamily="34" charset="-122"/>
                <a:ea typeface="微软雅黑" pitchFamily="34" charset="-122"/>
              </a:rPr>
              <a:t>公司</a:t>
            </a:r>
            <a:endParaRPr kumimoji="0" lang="en-US" altLang="zh-CN" sz="1600" b="0" i="0" u="none" strike="noStrike" cap="none" normalizeH="0" baseline="0" dirty="0" smtClean="0">
              <a:ln>
                <a:noFill/>
              </a:ln>
              <a:solidFill>
                <a:schemeClr val="tx1"/>
              </a:solidFill>
              <a:effectLst/>
              <a:latin typeface="微软雅黑" pitchFamily="34" charset="-122"/>
              <a:ea typeface="微软雅黑" pitchFamily="34" charset="-122"/>
            </a:endParaRPr>
          </a:p>
          <a:p>
            <a:pPr marL="0" marR="0" indent="0" algn="ctr" defTabSz="914400" rtl="0" eaLnBrk="1" fontAlgn="base" latinLnBrk="0" hangingPunct="1">
              <a:lnSpc>
                <a:spcPct val="100000"/>
              </a:lnSpc>
              <a:spcBef>
                <a:spcPct val="0"/>
              </a:spcBef>
              <a:spcAft>
                <a:spcPct val="0"/>
              </a:spcAft>
              <a:buClrTx/>
              <a:buSzTx/>
              <a:buFontTx/>
              <a:buNone/>
              <a:tabLst/>
            </a:pPr>
            <a:r>
              <a:rPr lang="zh-CN" altLang="en-US" sz="1600" dirty="0" smtClean="0">
                <a:solidFill>
                  <a:schemeClr val="tx1"/>
                </a:solidFill>
                <a:latin typeface="微软雅黑" pitchFamily="34" charset="-122"/>
                <a:ea typeface="微软雅黑" pitchFamily="34" charset="-122"/>
              </a:rPr>
              <a:t>软件包</a:t>
            </a:r>
            <a:endParaRPr kumimoji="0" lang="zh-CN" altLang="en-US" sz="1600" b="0" i="0" u="none" strike="noStrike" cap="none" normalizeH="0" baseline="0" dirty="0" smtClean="0">
              <a:ln>
                <a:noFill/>
              </a:ln>
              <a:solidFill>
                <a:schemeClr val="tx1"/>
              </a:solidFill>
              <a:effectLst/>
              <a:latin typeface="微软雅黑" pitchFamily="34" charset="-122"/>
              <a:ea typeface="微软雅黑" pitchFamily="34" charset="-122"/>
            </a:endParaRPr>
          </a:p>
        </p:txBody>
      </p:sp>
      <p:sp>
        <p:nvSpPr>
          <p:cNvPr id="30" name="椭圆 29"/>
          <p:cNvSpPr/>
          <p:nvPr/>
        </p:nvSpPr>
        <p:spPr bwMode="auto">
          <a:xfrm>
            <a:off x="4929190" y="4572008"/>
            <a:ext cx="1500198" cy="1428760"/>
          </a:xfrm>
          <a:prstGeom prst="ellipse">
            <a:avLst/>
          </a:prstGeom>
          <a:solidFill>
            <a:schemeClr val="accent1"/>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zh-CN" altLang="en-US" sz="1600" b="0" i="0" u="none" strike="noStrike" cap="none" normalizeH="0" baseline="0" dirty="0" smtClean="0">
                <a:ln>
                  <a:noFill/>
                </a:ln>
                <a:solidFill>
                  <a:schemeClr val="tx1"/>
                </a:solidFill>
                <a:effectLst/>
                <a:latin typeface="微软雅黑" pitchFamily="34" charset="-122"/>
                <a:ea typeface="微软雅黑" pitchFamily="34" charset="-122"/>
              </a:rPr>
              <a:t>厂商自主软件系统</a:t>
            </a:r>
          </a:p>
        </p:txBody>
      </p:sp>
      <p:sp>
        <p:nvSpPr>
          <p:cNvPr id="31" name="椭圆 30"/>
          <p:cNvSpPr/>
          <p:nvPr/>
        </p:nvSpPr>
        <p:spPr bwMode="auto">
          <a:xfrm>
            <a:off x="1857356" y="2357430"/>
            <a:ext cx="1500198" cy="1428760"/>
          </a:xfrm>
          <a:prstGeom prst="ellipse">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zh-CN" altLang="en-US" sz="1600" b="0" i="0" u="none" strike="noStrike" cap="none" normalizeH="0" baseline="0" dirty="0" smtClean="0">
                <a:ln>
                  <a:noFill/>
                </a:ln>
                <a:solidFill>
                  <a:schemeClr val="tx1"/>
                </a:solidFill>
                <a:effectLst/>
                <a:latin typeface="微软雅黑" pitchFamily="34" charset="-122"/>
                <a:ea typeface="微软雅黑" pitchFamily="34" charset="-122"/>
              </a:rPr>
              <a:t>兼容</a:t>
            </a:r>
            <a:r>
              <a:rPr kumimoji="0" lang="en-US" altLang="zh-CN" sz="1600" b="0" i="0" u="none" strike="noStrike" cap="none" normalizeH="0" baseline="0" dirty="0" err="1" smtClean="0">
                <a:ln>
                  <a:noFill/>
                </a:ln>
                <a:solidFill>
                  <a:schemeClr val="tx1"/>
                </a:solidFill>
                <a:effectLst/>
                <a:latin typeface="微软雅黑" pitchFamily="34" charset="-122"/>
                <a:ea typeface="微软雅黑" pitchFamily="34" charset="-122"/>
              </a:rPr>
              <a:t>Openwrt</a:t>
            </a:r>
            <a:r>
              <a:rPr lang="zh-CN" altLang="en-US" sz="1600" dirty="0" smtClean="0">
                <a:solidFill>
                  <a:schemeClr val="tx1"/>
                </a:solidFill>
                <a:latin typeface="微软雅黑" pitchFamily="34" charset="-122"/>
                <a:ea typeface="微软雅黑" pitchFamily="34" charset="-122"/>
              </a:rPr>
              <a:t>开源系统</a:t>
            </a:r>
            <a:endParaRPr kumimoji="0" lang="zh-CN" altLang="en-US" sz="1600" b="0" i="0" u="none" strike="noStrike" cap="none" normalizeH="0" baseline="0" dirty="0" smtClean="0">
              <a:ln>
                <a:noFill/>
              </a:ln>
              <a:solidFill>
                <a:schemeClr val="tx1"/>
              </a:solidFill>
              <a:effectLst/>
              <a:latin typeface="微软雅黑" pitchFamily="34" charset="-122"/>
              <a:ea typeface="微软雅黑" pitchFamily="34" charset="-122"/>
            </a:endParaRPr>
          </a:p>
        </p:txBody>
      </p:sp>
      <p:sp>
        <p:nvSpPr>
          <p:cNvPr id="32" name="椭圆 31"/>
          <p:cNvSpPr/>
          <p:nvPr/>
        </p:nvSpPr>
        <p:spPr bwMode="auto">
          <a:xfrm>
            <a:off x="7429520" y="3643314"/>
            <a:ext cx="1500198" cy="1428760"/>
          </a:xfrm>
          <a:prstGeom prst="ellipse">
            <a:avLst/>
          </a:prstGeom>
          <a:solidFill>
            <a:srgbClr val="006699"/>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zh-CN" altLang="en-US" sz="2000" b="0" i="0" u="none" strike="noStrike" cap="none" normalizeH="0" baseline="0" dirty="0" smtClean="0">
                <a:ln>
                  <a:noFill/>
                </a:ln>
                <a:solidFill>
                  <a:schemeClr val="tx1"/>
                </a:solidFill>
                <a:effectLst/>
                <a:latin typeface="微软雅黑" pitchFamily="34" charset="-122"/>
                <a:ea typeface="微软雅黑" pitchFamily="34" charset="-122"/>
              </a:rPr>
              <a:t>最终</a:t>
            </a:r>
            <a:endParaRPr kumimoji="0" lang="en-US" altLang="zh-CN" sz="2000" b="0" i="0" u="none" strike="noStrike" cap="none" normalizeH="0" baseline="0" dirty="0" smtClean="0">
              <a:ln>
                <a:noFill/>
              </a:ln>
              <a:solidFill>
                <a:schemeClr val="tx1"/>
              </a:solidFill>
              <a:effectLst/>
              <a:latin typeface="微软雅黑" pitchFamily="34" charset="-122"/>
              <a:ea typeface="微软雅黑" pitchFamily="34" charset="-122"/>
            </a:endParaRPr>
          </a:p>
          <a:p>
            <a:pPr marL="0" marR="0" indent="0" algn="ctr" defTabSz="914400" rtl="0" eaLnBrk="1" fontAlgn="base" latinLnBrk="0" hangingPunct="1">
              <a:lnSpc>
                <a:spcPct val="100000"/>
              </a:lnSpc>
              <a:spcBef>
                <a:spcPct val="0"/>
              </a:spcBef>
              <a:spcAft>
                <a:spcPct val="0"/>
              </a:spcAft>
              <a:buClrTx/>
              <a:buSzTx/>
              <a:buFontTx/>
              <a:buNone/>
              <a:tabLst/>
            </a:pPr>
            <a:r>
              <a:rPr kumimoji="0" lang="zh-CN" altLang="en-US" sz="2000" b="0" i="0" u="none" strike="noStrike" cap="none" normalizeH="0" baseline="0" dirty="0" smtClean="0">
                <a:ln>
                  <a:noFill/>
                </a:ln>
                <a:solidFill>
                  <a:schemeClr val="tx1"/>
                </a:solidFill>
                <a:effectLst/>
                <a:latin typeface="微软雅黑" pitchFamily="34" charset="-122"/>
                <a:ea typeface="微软雅黑" pitchFamily="34" charset="-122"/>
              </a:rPr>
              <a:t>产品</a:t>
            </a:r>
          </a:p>
        </p:txBody>
      </p:sp>
      <p:sp>
        <p:nvSpPr>
          <p:cNvPr id="33" name="椭圆 32"/>
          <p:cNvSpPr/>
          <p:nvPr/>
        </p:nvSpPr>
        <p:spPr bwMode="auto">
          <a:xfrm>
            <a:off x="5786446" y="2357430"/>
            <a:ext cx="1500198" cy="1428760"/>
          </a:xfrm>
          <a:prstGeom prst="ellipse">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zh-CN" altLang="en-US" sz="1600" b="0" i="0" u="none" strike="noStrike" cap="none" normalizeH="0" baseline="0" dirty="0" smtClean="0">
                <a:ln>
                  <a:noFill/>
                </a:ln>
                <a:solidFill>
                  <a:schemeClr val="tx1"/>
                </a:solidFill>
                <a:effectLst/>
                <a:latin typeface="微软雅黑" pitchFamily="34" charset="-122"/>
                <a:ea typeface="微软雅黑" pitchFamily="34" charset="-122"/>
              </a:rPr>
              <a:t>厂商自主应用软件</a:t>
            </a:r>
          </a:p>
        </p:txBody>
      </p:sp>
      <p:sp>
        <p:nvSpPr>
          <p:cNvPr id="34" name="右箭头 33"/>
          <p:cNvSpPr/>
          <p:nvPr/>
        </p:nvSpPr>
        <p:spPr bwMode="auto">
          <a:xfrm rot="19155010">
            <a:off x="1500763" y="3486738"/>
            <a:ext cx="564668" cy="428628"/>
          </a:xfrm>
          <a:prstGeom prst="rightArrow">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3600" b="0" i="0" u="none" strike="noStrike" cap="none" normalizeH="0" baseline="0" smtClean="0">
              <a:ln>
                <a:noFill/>
              </a:ln>
              <a:solidFill>
                <a:schemeClr val="tx1"/>
              </a:solidFill>
              <a:effectLst/>
              <a:latin typeface="Tahoma" pitchFamily="34" charset="0"/>
            </a:endParaRPr>
          </a:p>
        </p:txBody>
      </p:sp>
      <p:sp>
        <p:nvSpPr>
          <p:cNvPr id="35" name="右箭头 34"/>
          <p:cNvSpPr/>
          <p:nvPr/>
        </p:nvSpPr>
        <p:spPr bwMode="auto">
          <a:xfrm rot="1849616">
            <a:off x="1534939" y="4813951"/>
            <a:ext cx="1062436" cy="428628"/>
          </a:xfrm>
          <a:prstGeom prst="rightArrow">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3600" b="0" i="0" u="none" strike="noStrike" cap="none" normalizeH="0" baseline="0" smtClean="0">
              <a:ln>
                <a:noFill/>
              </a:ln>
              <a:solidFill>
                <a:schemeClr val="tx1"/>
              </a:solidFill>
              <a:effectLst/>
              <a:latin typeface="Tahoma" pitchFamily="34" charset="0"/>
            </a:endParaRPr>
          </a:p>
        </p:txBody>
      </p:sp>
      <p:sp>
        <p:nvSpPr>
          <p:cNvPr id="36" name="椭圆 35"/>
          <p:cNvSpPr/>
          <p:nvPr/>
        </p:nvSpPr>
        <p:spPr bwMode="auto">
          <a:xfrm>
            <a:off x="3786182" y="3071810"/>
            <a:ext cx="1500198" cy="1428760"/>
          </a:xfrm>
          <a:prstGeom prst="ellipse">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zh-CN" altLang="en-US" sz="1600" dirty="0" smtClean="0">
                <a:solidFill>
                  <a:schemeClr val="tx1"/>
                </a:solidFill>
                <a:latin typeface="微软雅黑" pitchFamily="34" charset="-122"/>
                <a:ea typeface="微软雅黑" pitchFamily="34" charset="-122"/>
              </a:rPr>
              <a:t>定制</a:t>
            </a:r>
            <a:endParaRPr lang="en-US" altLang="zh-CN" sz="1600" dirty="0" smtClean="0">
              <a:solidFill>
                <a:schemeClr val="tx1"/>
              </a:solidFill>
              <a:latin typeface="微软雅黑" pitchFamily="34" charset="-122"/>
              <a:ea typeface="微软雅黑" pitchFamily="34" charset="-122"/>
            </a:endParaRPr>
          </a:p>
          <a:p>
            <a:pPr marL="0" marR="0" indent="0" algn="ctr" defTabSz="914400" rtl="0" eaLnBrk="1" fontAlgn="base" latinLnBrk="0" hangingPunct="1">
              <a:lnSpc>
                <a:spcPct val="100000"/>
              </a:lnSpc>
              <a:spcBef>
                <a:spcPct val="0"/>
              </a:spcBef>
              <a:spcAft>
                <a:spcPct val="0"/>
              </a:spcAft>
              <a:buClrTx/>
              <a:buSzTx/>
              <a:buFontTx/>
              <a:buNone/>
              <a:tabLst/>
            </a:pPr>
            <a:r>
              <a:rPr lang="zh-CN" altLang="en-US" sz="1600" dirty="0" smtClean="0">
                <a:solidFill>
                  <a:schemeClr val="tx1"/>
                </a:solidFill>
                <a:latin typeface="微软雅黑" pitchFamily="34" charset="-122"/>
                <a:ea typeface="微软雅黑" pitchFamily="34" charset="-122"/>
              </a:rPr>
              <a:t>数据平面</a:t>
            </a:r>
            <a:endParaRPr kumimoji="0" lang="zh-CN" altLang="en-US" sz="1600" b="0" i="0" u="none" strike="noStrike" cap="none" normalizeH="0" baseline="0" dirty="0" smtClean="0">
              <a:ln>
                <a:noFill/>
              </a:ln>
              <a:solidFill>
                <a:schemeClr val="tx1"/>
              </a:solidFill>
              <a:effectLst/>
              <a:latin typeface="微软雅黑" pitchFamily="34" charset="-122"/>
              <a:ea typeface="微软雅黑" pitchFamily="34" charset="-122"/>
            </a:endParaRPr>
          </a:p>
        </p:txBody>
      </p:sp>
      <p:sp>
        <p:nvSpPr>
          <p:cNvPr id="38" name="右箭头 37"/>
          <p:cNvSpPr/>
          <p:nvPr/>
        </p:nvSpPr>
        <p:spPr bwMode="auto">
          <a:xfrm rot="19482439">
            <a:off x="3215170" y="2266847"/>
            <a:ext cx="564668" cy="428628"/>
          </a:xfrm>
          <a:prstGeom prst="rightArrow">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3600" b="0" i="0" u="none" strike="noStrike" cap="none" normalizeH="0" baseline="0" smtClean="0">
              <a:ln>
                <a:noFill/>
              </a:ln>
              <a:solidFill>
                <a:schemeClr val="tx1"/>
              </a:solidFill>
              <a:effectLst/>
              <a:latin typeface="Tahoma" pitchFamily="34" charset="0"/>
            </a:endParaRPr>
          </a:p>
        </p:txBody>
      </p:sp>
      <p:sp>
        <p:nvSpPr>
          <p:cNvPr id="39" name="右箭头 38"/>
          <p:cNvSpPr/>
          <p:nvPr/>
        </p:nvSpPr>
        <p:spPr bwMode="auto">
          <a:xfrm rot="1810902">
            <a:off x="3212710" y="3399013"/>
            <a:ext cx="564668" cy="428628"/>
          </a:xfrm>
          <a:prstGeom prst="rightArrow">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3600" b="0" i="0" u="none" strike="noStrike" cap="none" normalizeH="0" baseline="0" smtClean="0">
              <a:ln>
                <a:noFill/>
              </a:ln>
              <a:solidFill>
                <a:schemeClr val="tx1"/>
              </a:solidFill>
              <a:effectLst/>
              <a:latin typeface="Tahoma" pitchFamily="34" charset="0"/>
            </a:endParaRPr>
          </a:p>
        </p:txBody>
      </p:sp>
      <p:sp>
        <p:nvSpPr>
          <p:cNvPr id="40" name="右箭头 39"/>
          <p:cNvSpPr/>
          <p:nvPr/>
        </p:nvSpPr>
        <p:spPr bwMode="auto">
          <a:xfrm>
            <a:off x="4143372" y="5072074"/>
            <a:ext cx="714380" cy="428628"/>
          </a:xfrm>
          <a:prstGeom prst="rightArrow">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3600" b="0" i="0" u="none" strike="noStrike" cap="none" normalizeH="0" baseline="0" smtClean="0">
              <a:ln>
                <a:noFill/>
              </a:ln>
              <a:solidFill>
                <a:schemeClr val="tx1"/>
              </a:solidFill>
              <a:effectLst/>
              <a:latin typeface="Tahoma" pitchFamily="34" charset="0"/>
            </a:endParaRPr>
          </a:p>
        </p:txBody>
      </p:sp>
      <p:sp>
        <p:nvSpPr>
          <p:cNvPr id="41" name="右箭头 40"/>
          <p:cNvSpPr/>
          <p:nvPr/>
        </p:nvSpPr>
        <p:spPr bwMode="auto">
          <a:xfrm rot="1789912">
            <a:off x="5366892" y="2255167"/>
            <a:ext cx="564668" cy="428628"/>
          </a:xfrm>
          <a:prstGeom prst="rightArrow">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3600" b="0" i="0" u="none" strike="noStrike" cap="none" normalizeH="0" baseline="0" smtClean="0">
              <a:ln>
                <a:noFill/>
              </a:ln>
              <a:solidFill>
                <a:schemeClr val="tx1"/>
              </a:solidFill>
              <a:effectLst/>
              <a:latin typeface="Tahoma" pitchFamily="34" charset="0"/>
            </a:endParaRPr>
          </a:p>
        </p:txBody>
      </p:sp>
      <p:sp>
        <p:nvSpPr>
          <p:cNvPr id="42" name="右箭头 41"/>
          <p:cNvSpPr/>
          <p:nvPr/>
        </p:nvSpPr>
        <p:spPr bwMode="auto">
          <a:xfrm rot="19941872">
            <a:off x="5368893" y="3464071"/>
            <a:ext cx="564668" cy="428628"/>
          </a:xfrm>
          <a:prstGeom prst="rightArrow">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3600" b="0" i="0" u="none" strike="noStrike" cap="none" normalizeH="0" baseline="0" smtClean="0">
              <a:ln>
                <a:noFill/>
              </a:ln>
              <a:solidFill>
                <a:schemeClr val="tx1"/>
              </a:solidFill>
              <a:effectLst/>
              <a:latin typeface="Tahoma" pitchFamily="34" charset="0"/>
            </a:endParaRPr>
          </a:p>
        </p:txBody>
      </p:sp>
      <p:sp>
        <p:nvSpPr>
          <p:cNvPr id="43" name="右箭头 42"/>
          <p:cNvSpPr/>
          <p:nvPr/>
        </p:nvSpPr>
        <p:spPr bwMode="auto">
          <a:xfrm rot="19994029">
            <a:off x="6466419" y="4803375"/>
            <a:ext cx="1086072" cy="428628"/>
          </a:xfrm>
          <a:prstGeom prst="rightArrow">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3600" b="0" i="0" u="none" strike="noStrike" cap="none" normalizeH="0" baseline="0" smtClean="0">
              <a:ln>
                <a:noFill/>
              </a:ln>
              <a:solidFill>
                <a:schemeClr val="tx1"/>
              </a:solidFill>
              <a:effectLst/>
              <a:latin typeface="Tahoma" pitchFamily="34" charset="0"/>
            </a:endParaRPr>
          </a:p>
        </p:txBody>
      </p:sp>
      <p:sp>
        <p:nvSpPr>
          <p:cNvPr id="44" name="右箭头 43"/>
          <p:cNvSpPr/>
          <p:nvPr/>
        </p:nvSpPr>
        <p:spPr bwMode="auto">
          <a:xfrm rot="2429652">
            <a:off x="7095585" y="3516885"/>
            <a:ext cx="557908" cy="428628"/>
          </a:xfrm>
          <a:prstGeom prst="rightArrow">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3600" b="0" i="0" u="none" strike="noStrike" cap="none" normalizeH="0" baseline="0" smtClean="0">
              <a:ln>
                <a:noFill/>
              </a:ln>
              <a:solidFill>
                <a:schemeClr val="tx1"/>
              </a:solidFill>
              <a:effectLst/>
              <a:latin typeface="Tahoma"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subTitle" idx="1"/>
          </p:nvPr>
        </p:nvSpPr>
        <p:spPr>
          <a:xfrm>
            <a:off x="684213" y="3357563"/>
            <a:ext cx="3733800" cy="400050"/>
          </a:xfrm>
        </p:spPr>
        <p:txBody>
          <a:bodyPr/>
          <a:lstStyle/>
          <a:p>
            <a:pPr eaLnBrk="1" hangingPunct="1"/>
            <a:r>
              <a:rPr lang="en-US" altLang="zh-CN" smtClean="0">
                <a:ea typeface="宋体" pitchFamily="2" charset="-122"/>
              </a:rPr>
              <a:t>www.semptian.com</a:t>
            </a:r>
          </a:p>
        </p:txBody>
      </p:sp>
      <p:sp>
        <p:nvSpPr>
          <p:cNvPr id="21507" name="Rectangle 4"/>
          <p:cNvSpPr>
            <a:spLocks noGrp="1" noChangeArrowheads="1"/>
          </p:cNvSpPr>
          <p:nvPr>
            <p:ph type="ctrTitle"/>
          </p:nvPr>
        </p:nvSpPr>
        <p:spPr>
          <a:xfrm>
            <a:off x="684213" y="2492375"/>
            <a:ext cx="6629400" cy="409575"/>
          </a:xfrm>
        </p:spPr>
        <p:txBody>
          <a:bodyPr/>
          <a:lstStyle/>
          <a:p>
            <a:pPr eaLnBrk="1" hangingPunct="1"/>
            <a:r>
              <a:rPr lang="en-US" altLang="zh-CN" smtClean="0">
                <a:ea typeface="宋体" pitchFamily="2" charset="-122"/>
              </a:rPr>
              <a:t>Thank you!</a:t>
            </a:r>
          </a:p>
        </p:txBody>
      </p:sp>
      <p:sp>
        <p:nvSpPr>
          <p:cNvPr id="21510" name="Rectangle 7"/>
          <p:cNvSpPr>
            <a:spLocks noChangeArrowheads="1"/>
          </p:cNvSpPr>
          <p:nvPr/>
        </p:nvSpPr>
        <p:spPr bwMode="ltGray">
          <a:xfrm>
            <a:off x="1476375" y="4508500"/>
            <a:ext cx="1524000" cy="1447800"/>
          </a:xfrm>
          <a:prstGeom prst="rect">
            <a:avLst/>
          </a:prstGeom>
          <a:solidFill>
            <a:srgbClr val="1C4372"/>
          </a:solidFill>
          <a:ln w="9525">
            <a:noFill/>
            <a:miter lim="800000"/>
            <a:headEnd/>
            <a:tailEnd/>
          </a:ln>
        </p:spPr>
        <p:txBody>
          <a:bodyPr wrap="none" anchor="ctr"/>
          <a:lstStyle/>
          <a:p>
            <a:endParaRPr lang="zh-CN" altLang="en-US"/>
          </a:p>
        </p:txBody>
      </p:sp>
      <p:sp>
        <p:nvSpPr>
          <p:cNvPr id="21512" name="Rectangle 9"/>
          <p:cNvSpPr>
            <a:spLocks noChangeArrowheads="1"/>
          </p:cNvSpPr>
          <p:nvPr/>
        </p:nvSpPr>
        <p:spPr bwMode="ltGray">
          <a:xfrm>
            <a:off x="4500563" y="4508500"/>
            <a:ext cx="1524000" cy="1447800"/>
          </a:xfrm>
          <a:prstGeom prst="rect">
            <a:avLst/>
          </a:prstGeom>
          <a:solidFill>
            <a:srgbClr val="1C4372"/>
          </a:solidFill>
          <a:ln w="9525">
            <a:noFill/>
            <a:miter lim="800000"/>
            <a:headEnd/>
            <a:tailEnd/>
          </a:ln>
        </p:spPr>
        <p:txBody>
          <a:bodyPr wrap="none" anchor="ctr"/>
          <a:lstStyle/>
          <a:p>
            <a:endParaRPr lang="zh-CN" altLang="en-US"/>
          </a:p>
        </p:txBody>
      </p:sp>
      <p:sp>
        <p:nvSpPr>
          <p:cNvPr id="21513" name="Rectangle 10"/>
          <p:cNvSpPr>
            <a:spLocks noChangeArrowheads="1"/>
          </p:cNvSpPr>
          <p:nvPr/>
        </p:nvSpPr>
        <p:spPr bwMode="ltGray">
          <a:xfrm>
            <a:off x="7524750" y="4508500"/>
            <a:ext cx="1619250" cy="1447800"/>
          </a:xfrm>
          <a:prstGeom prst="rect">
            <a:avLst/>
          </a:prstGeom>
          <a:solidFill>
            <a:srgbClr val="1C4372"/>
          </a:solidFill>
          <a:ln w="9525">
            <a:noFill/>
            <a:miter lim="800000"/>
            <a:headEnd/>
            <a:tailEnd/>
          </a:ln>
        </p:spPr>
        <p:txBody>
          <a:bodyPr wrap="none" anchor="ctr"/>
          <a:lstStyle/>
          <a:p>
            <a:endParaRPr lang="zh-CN" altLang="en-US"/>
          </a:p>
        </p:txBody>
      </p:sp>
      <p:sp>
        <p:nvSpPr>
          <p:cNvPr id="21514" name="Rectangle 11"/>
          <p:cNvSpPr>
            <a:spLocks noChangeArrowheads="1"/>
          </p:cNvSpPr>
          <p:nvPr/>
        </p:nvSpPr>
        <p:spPr bwMode="gray">
          <a:xfrm>
            <a:off x="827088" y="549275"/>
            <a:ext cx="1295400" cy="142875"/>
          </a:xfrm>
          <a:prstGeom prst="rect">
            <a:avLst/>
          </a:prstGeom>
          <a:noFill/>
          <a:ln w="9525">
            <a:noFill/>
            <a:miter lim="800000"/>
            <a:headEnd/>
            <a:tailEnd/>
          </a:ln>
        </p:spPr>
        <p:txBody>
          <a:bodyPr/>
          <a:lstStyle/>
          <a:p>
            <a:pPr algn="ctr">
              <a:lnSpc>
                <a:spcPct val="80000"/>
              </a:lnSpc>
              <a:spcBef>
                <a:spcPct val="20000"/>
              </a:spcBef>
              <a:buClr>
                <a:schemeClr val="accent1"/>
              </a:buClr>
              <a:buSzPct val="80000"/>
              <a:buFont typeface="Wingdings" pitchFamily="2" charset="2"/>
              <a:buNone/>
            </a:pPr>
            <a:r>
              <a:rPr lang="en-US" altLang="zh-CN" sz="800" b="1" i="1">
                <a:latin typeface="Candara" pitchFamily="34" charset="0"/>
                <a:ea typeface="宋体" pitchFamily="2" charset="-122"/>
              </a:rPr>
              <a:t>www.semptian.com</a:t>
            </a:r>
          </a:p>
        </p:txBody>
      </p:sp>
      <p:pic>
        <p:nvPicPr>
          <p:cNvPr id="11" name="Picture 40" descr="4"/>
          <p:cNvPicPr>
            <a:picLocks noChangeAspect="1" noChangeArrowheads="1"/>
          </p:cNvPicPr>
          <p:nvPr/>
        </p:nvPicPr>
        <p:blipFill>
          <a:blip r:embed="rId2" cstate="print"/>
          <a:srcRect/>
          <a:stretch>
            <a:fillRect/>
          </a:stretch>
        </p:blipFill>
        <p:spPr bwMode="auto">
          <a:xfrm>
            <a:off x="0" y="4508500"/>
            <a:ext cx="1512888" cy="1439863"/>
          </a:xfrm>
          <a:prstGeom prst="rect">
            <a:avLst/>
          </a:prstGeom>
          <a:noFill/>
          <a:ln w="9525">
            <a:noFill/>
            <a:miter lim="800000"/>
            <a:headEnd/>
            <a:tailEnd/>
          </a:ln>
        </p:spPr>
      </p:pic>
      <p:pic>
        <p:nvPicPr>
          <p:cNvPr id="12" name="Picture 14" descr="83743368"/>
          <p:cNvPicPr>
            <a:picLocks noChangeAspect="1" noChangeArrowheads="1"/>
          </p:cNvPicPr>
          <p:nvPr/>
        </p:nvPicPr>
        <p:blipFill>
          <a:blip r:embed="rId3" cstate="print"/>
          <a:srcRect/>
          <a:stretch>
            <a:fillRect/>
          </a:stretch>
        </p:blipFill>
        <p:spPr bwMode="auto">
          <a:xfrm>
            <a:off x="6084888" y="4508500"/>
            <a:ext cx="1655762" cy="1441450"/>
          </a:xfrm>
          <a:prstGeom prst="rect">
            <a:avLst/>
          </a:prstGeom>
          <a:noFill/>
          <a:ln w="9525">
            <a:noFill/>
            <a:miter lim="800000"/>
            <a:headEnd/>
            <a:tailEnd/>
          </a:ln>
        </p:spPr>
      </p:pic>
      <p:pic>
        <p:nvPicPr>
          <p:cNvPr id="13" name="Picture 11" descr="背景3"/>
          <p:cNvPicPr>
            <a:picLocks noChangeAspect="1" noChangeArrowheads="1"/>
          </p:cNvPicPr>
          <p:nvPr/>
        </p:nvPicPr>
        <p:blipFill>
          <a:blip r:embed="rId4" cstate="print"/>
          <a:srcRect/>
          <a:stretch>
            <a:fillRect/>
          </a:stretch>
        </p:blipFill>
        <p:spPr bwMode="auto">
          <a:xfrm>
            <a:off x="2971800" y="4508500"/>
            <a:ext cx="1633582" cy="14472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标题 1"/>
          <p:cNvSpPr>
            <a:spLocks noGrp="1"/>
          </p:cNvSpPr>
          <p:nvPr>
            <p:ph type="title"/>
          </p:nvPr>
        </p:nvSpPr>
        <p:spPr>
          <a:xfrm>
            <a:off x="285720" y="274638"/>
            <a:ext cx="8643998" cy="1143000"/>
          </a:xfrm>
        </p:spPr>
        <p:txBody>
          <a:bodyPr/>
          <a:lstStyle/>
          <a:p>
            <a:pPr eaLnBrk="1" hangingPunct="1"/>
            <a:r>
              <a:rPr lang="zh-CN" altLang="en-US" dirty="0" smtClean="0"/>
              <a:t>网络底层处理瓶颈</a:t>
            </a:r>
          </a:p>
        </p:txBody>
      </p:sp>
      <p:pic>
        <p:nvPicPr>
          <p:cNvPr id="12" name="内容占位符 11" descr="堵车.jpg"/>
          <p:cNvPicPr>
            <a:picLocks noGrp="1" noChangeAspect="1"/>
          </p:cNvPicPr>
          <p:nvPr>
            <p:ph sz="half" idx="2"/>
          </p:nvPr>
        </p:nvPicPr>
        <p:blipFill>
          <a:blip r:embed="rId2" cstate="print"/>
          <a:stretch>
            <a:fillRect/>
          </a:stretch>
        </p:blipFill>
        <p:spPr>
          <a:xfrm>
            <a:off x="285720" y="2714620"/>
            <a:ext cx="5357850" cy="3500462"/>
          </a:xfrm>
        </p:spPr>
      </p:pic>
      <p:sp>
        <p:nvSpPr>
          <p:cNvPr id="11" name="内容占位符 10"/>
          <p:cNvSpPr>
            <a:spLocks noGrp="1"/>
          </p:cNvSpPr>
          <p:nvPr>
            <p:ph sz="quarter" idx="4"/>
          </p:nvPr>
        </p:nvSpPr>
        <p:spPr>
          <a:xfrm>
            <a:off x="5643570" y="2714621"/>
            <a:ext cx="3286148" cy="3500462"/>
          </a:xfrm>
        </p:spPr>
        <p:txBody>
          <a:bodyPr/>
          <a:lstStyle/>
          <a:p>
            <a:r>
              <a:rPr lang="zh-CN" altLang="en-US" sz="1800" dirty="0" smtClean="0">
                <a:latin typeface="微软雅黑" pitchFamily="34" charset="-122"/>
                <a:ea typeface="微软雅黑" pitchFamily="34" charset="-122"/>
              </a:rPr>
              <a:t>操作系统基于开源的</a:t>
            </a:r>
            <a:r>
              <a:rPr lang="en-US" altLang="zh-CN" sz="1800" dirty="0" smtClean="0">
                <a:latin typeface="微软雅黑" pitchFamily="34" charset="-122"/>
                <a:ea typeface="微软雅黑" pitchFamily="34" charset="-122"/>
              </a:rPr>
              <a:t>Linux</a:t>
            </a:r>
            <a:r>
              <a:rPr lang="zh-CN" altLang="en-US" sz="1800" dirty="0" smtClean="0">
                <a:latin typeface="微软雅黑" pitchFamily="34" charset="-122"/>
                <a:ea typeface="微软雅黑" pitchFamily="34" charset="-122"/>
              </a:rPr>
              <a:t>操作系统，复杂的系统架构以及复杂的调度机制导致处理流程繁琐。</a:t>
            </a:r>
            <a:endParaRPr lang="en-US" altLang="zh-CN" sz="1800" dirty="0" smtClean="0">
              <a:latin typeface="微软雅黑" pitchFamily="34" charset="-122"/>
              <a:ea typeface="微软雅黑" pitchFamily="34" charset="-122"/>
            </a:endParaRPr>
          </a:p>
          <a:p>
            <a:r>
              <a:rPr lang="zh-CN" altLang="en-US" sz="1800" dirty="0" smtClean="0">
                <a:latin typeface="微软雅黑" pitchFamily="34" charset="-122"/>
                <a:ea typeface="微软雅黑" pitchFamily="34" charset="-122"/>
              </a:rPr>
              <a:t>协议栈采用</a:t>
            </a:r>
            <a:r>
              <a:rPr lang="en-US" altLang="zh-CN" sz="1800" dirty="0" smtClean="0">
                <a:latin typeface="微软雅黑" pitchFamily="34" charset="-122"/>
                <a:ea typeface="微软雅黑" pitchFamily="34" charset="-122"/>
              </a:rPr>
              <a:t>Linux</a:t>
            </a:r>
            <a:r>
              <a:rPr lang="zh-CN" altLang="en-US" sz="1800" dirty="0" smtClean="0">
                <a:latin typeface="微软雅黑" pitchFamily="34" charset="-122"/>
                <a:ea typeface="微软雅黑" pitchFamily="34" charset="-122"/>
              </a:rPr>
              <a:t>标准网络协议栈设计，很难突破报文转发性能瓶颈。</a:t>
            </a:r>
            <a:endParaRPr lang="en-US" altLang="zh-CN" sz="1800" dirty="0" smtClean="0">
              <a:latin typeface="微软雅黑" pitchFamily="34" charset="-122"/>
              <a:ea typeface="微软雅黑" pitchFamily="34" charset="-122"/>
            </a:endParaRPr>
          </a:p>
          <a:p>
            <a:r>
              <a:rPr lang="zh-CN" altLang="en-US" sz="1800" dirty="0" smtClean="0">
                <a:latin typeface="微软雅黑" pitchFamily="34" charset="-122"/>
                <a:ea typeface="微软雅黑" pitchFamily="34" charset="-122"/>
              </a:rPr>
              <a:t>安全功能构建在</a:t>
            </a:r>
            <a:r>
              <a:rPr lang="en-US" altLang="zh-CN" sz="1800" dirty="0" err="1" smtClean="0">
                <a:latin typeface="微软雅黑" pitchFamily="34" charset="-122"/>
                <a:ea typeface="微软雅黑" pitchFamily="34" charset="-122"/>
              </a:rPr>
              <a:t>Netfilter</a:t>
            </a:r>
            <a:r>
              <a:rPr lang="zh-CN" altLang="en-US" sz="1800" dirty="0" smtClean="0">
                <a:latin typeface="微软雅黑" pitchFamily="34" charset="-122"/>
                <a:ea typeface="微软雅黑" pitchFamily="34" charset="-122"/>
              </a:rPr>
              <a:t>架构之上，每报文的检测机制导致即使受信链接的后续报文也都要进行检测，大大降低报文转发性能。</a:t>
            </a:r>
            <a:endParaRPr lang="en-US" altLang="zh-CN" sz="1800" dirty="0" smtClean="0">
              <a:latin typeface="微软雅黑" pitchFamily="34" charset="-122"/>
              <a:ea typeface="微软雅黑" pitchFamily="34" charset="-122"/>
            </a:endParaRPr>
          </a:p>
          <a:p>
            <a:endParaRPr lang="zh-CN" altLang="en-US" sz="2000" dirty="0">
              <a:latin typeface="微软雅黑" pitchFamily="34" charset="-122"/>
              <a:ea typeface="微软雅黑" pitchFamily="34" charset="-122"/>
            </a:endParaRPr>
          </a:p>
        </p:txBody>
      </p:sp>
      <p:sp>
        <p:nvSpPr>
          <p:cNvPr id="14" name="内容占位符 10"/>
          <p:cNvSpPr txBox="1">
            <a:spLocks/>
          </p:cNvSpPr>
          <p:nvPr/>
        </p:nvSpPr>
        <p:spPr bwMode="auto">
          <a:xfrm>
            <a:off x="285720" y="1643050"/>
            <a:ext cx="8572560" cy="928694"/>
          </a:xfrm>
          <a:prstGeom prst="rect">
            <a:avLst/>
          </a:prstGeom>
          <a:noFill/>
          <a:ln w="9525">
            <a:noFill/>
            <a:miter lim="800000"/>
            <a:headEnd/>
            <a:tailEnd/>
          </a:ln>
        </p:spPr>
        <p:txBody>
          <a:bodyPr vert="horz" wrap="square" lIns="91440" tIns="45720" rIns="91440" bIns="45720" numCol="1" anchor="ctr" anchorCtr="1"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
                <a:schemeClr val="accent1"/>
              </a:buClr>
              <a:buSzPct val="80000"/>
              <a:buFont typeface="Wingdings" pitchFamily="2" charset="2"/>
              <a:buChar char="n"/>
              <a:tabLst/>
              <a:defRPr/>
            </a:pPr>
            <a:r>
              <a:rPr kumimoji="0" lang="zh-CN" altLang="en-US" sz="1800" b="0" i="0" u="none" strike="noStrike" kern="0" cap="none" spc="0" normalizeH="0" baseline="0" noProof="0" dirty="0" smtClean="0">
                <a:ln>
                  <a:noFill/>
                </a:ln>
                <a:solidFill>
                  <a:schemeClr val="tx1"/>
                </a:solidFill>
                <a:effectLst/>
                <a:uLnTx/>
                <a:uFillTx/>
                <a:latin typeface="微软雅黑" pitchFamily="34" charset="-122"/>
                <a:ea typeface="微软雅黑" pitchFamily="34" charset="-122"/>
                <a:cs typeface="+mn-cs"/>
              </a:rPr>
              <a:t>硬件平台使用</a:t>
            </a:r>
            <a:r>
              <a:rPr kumimoji="0" lang="en-US" altLang="zh-CN" sz="1800" b="0" i="0" u="none" strike="noStrike" kern="0" cap="none" spc="0" normalizeH="0" baseline="0" noProof="0" dirty="0" smtClean="0">
                <a:ln>
                  <a:noFill/>
                </a:ln>
                <a:solidFill>
                  <a:schemeClr val="tx1"/>
                </a:solidFill>
                <a:effectLst/>
                <a:uLnTx/>
                <a:uFillTx/>
                <a:latin typeface="微软雅黑" pitchFamily="34" charset="-122"/>
                <a:ea typeface="微软雅黑" pitchFamily="34" charset="-122"/>
                <a:cs typeface="+mn-cs"/>
              </a:rPr>
              <a:t>X86</a:t>
            </a:r>
            <a:r>
              <a:rPr kumimoji="0" lang="zh-CN" altLang="en-US" sz="1800" b="0" i="0" u="none" strike="noStrike" kern="0" cap="none" spc="0" normalizeH="0" baseline="0" noProof="0" dirty="0" smtClean="0">
                <a:ln>
                  <a:noFill/>
                </a:ln>
                <a:solidFill>
                  <a:schemeClr val="tx1"/>
                </a:solidFill>
                <a:effectLst/>
                <a:uLnTx/>
                <a:uFillTx/>
                <a:latin typeface="微软雅黑" pitchFamily="34" charset="-122"/>
                <a:ea typeface="微软雅黑" pitchFamily="34" charset="-122"/>
                <a:cs typeface="+mn-cs"/>
              </a:rPr>
              <a:t>硬件体系架构，硬件平台没有对网络报文处理进行任何优化，</a:t>
            </a:r>
            <a:r>
              <a:rPr lang="zh-CN" altLang="en-US" sz="1800" kern="0" dirty="0" smtClean="0">
                <a:latin typeface="微软雅黑" pitchFamily="34" charset="-122"/>
                <a:ea typeface="微软雅黑" pitchFamily="34" charset="-122"/>
              </a:rPr>
              <a:t>没有支持网络报文</a:t>
            </a:r>
            <a:r>
              <a:rPr kumimoji="0" lang="zh-CN" altLang="en-US" sz="1800" b="0" i="0" u="none" strike="noStrike" kern="0" cap="none" spc="0" normalizeH="0" baseline="0" noProof="0" dirty="0" smtClean="0">
                <a:ln>
                  <a:noFill/>
                </a:ln>
                <a:solidFill>
                  <a:schemeClr val="tx1"/>
                </a:solidFill>
                <a:effectLst/>
                <a:uLnTx/>
                <a:uFillTx/>
                <a:latin typeface="微软雅黑" pitchFamily="34" charset="-122"/>
                <a:ea typeface="微软雅黑" pitchFamily="34" charset="-122"/>
                <a:cs typeface="+mn-cs"/>
              </a:rPr>
              <a:t>高速处理的硬件单元。</a:t>
            </a:r>
            <a:endParaRPr kumimoji="0" lang="en-US" altLang="zh-CN" sz="1800" b="0" i="0" u="none" strike="noStrike" kern="0" cap="none" spc="0" normalizeH="0" baseline="0" noProof="0" dirty="0" smtClean="0">
              <a:ln>
                <a:noFill/>
              </a:ln>
              <a:solidFill>
                <a:schemeClr val="tx1"/>
              </a:solidFill>
              <a:effectLst/>
              <a:uLnTx/>
              <a:uFillTx/>
              <a:latin typeface="微软雅黑" pitchFamily="34" charset="-122"/>
              <a:ea typeface="微软雅黑" pitchFamily="34" charset="-122"/>
              <a:cs typeface="+mn-cs"/>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网络接口限制</a:t>
            </a:r>
            <a:endParaRPr lang="zh-CN" altLang="en-US" dirty="0"/>
          </a:p>
        </p:txBody>
      </p:sp>
      <p:pic>
        <p:nvPicPr>
          <p:cNvPr id="6" name="内容占位符 5" descr="接口.gif"/>
          <p:cNvPicPr>
            <a:picLocks noGrp="1" noChangeAspect="1"/>
          </p:cNvPicPr>
          <p:nvPr>
            <p:ph sz="half" idx="1"/>
          </p:nvPr>
        </p:nvPicPr>
        <p:blipFill>
          <a:blip r:embed="rId2" cstate="print"/>
          <a:stretch>
            <a:fillRect/>
          </a:stretch>
        </p:blipFill>
        <p:spPr>
          <a:xfrm>
            <a:off x="1000100" y="1500174"/>
            <a:ext cx="7218681" cy="1341174"/>
          </a:xfrm>
        </p:spPr>
      </p:pic>
      <p:sp>
        <p:nvSpPr>
          <p:cNvPr id="5" name="内容占位符 4"/>
          <p:cNvSpPr>
            <a:spLocks noGrp="1"/>
          </p:cNvSpPr>
          <p:nvPr>
            <p:ph sz="half" idx="2"/>
          </p:nvPr>
        </p:nvSpPr>
        <p:spPr>
          <a:xfrm>
            <a:off x="357158" y="3132154"/>
            <a:ext cx="8358246" cy="3082928"/>
          </a:xfrm>
        </p:spPr>
        <p:txBody>
          <a:bodyPr/>
          <a:lstStyle/>
          <a:p>
            <a:pPr>
              <a:lnSpc>
                <a:spcPct val="150000"/>
              </a:lnSpc>
            </a:pPr>
            <a:r>
              <a:rPr lang="zh-CN" altLang="en-US" sz="1800" dirty="0" smtClean="0">
                <a:latin typeface="微软雅黑" pitchFamily="34" charset="-122"/>
                <a:ea typeface="微软雅黑" pitchFamily="34" charset="-122"/>
              </a:rPr>
              <a:t>随着用户网络环境日趋复杂，应用也越来越多，对网络产品硬件接口数量要求也不断递增，传统</a:t>
            </a:r>
            <a:r>
              <a:rPr lang="en-US" altLang="zh-CN" sz="1800" dirty="0" smtClean="0">
                <a:latin typeface="微软雅黑" pitchFamily="34" charset="-122"/>
                <a:ea typeface="微软雅黑" pitchFamily="34" charset="-122"/>
              </a:rPr>
              <a:t>X86</a:t>
            </a:r>
            <a:r>
              <a:rPr lang="zh-CN" altLang="en-US" sz="1800" dirty="0" smtClean="0">
                <a:latin typeface="微软雅黑" pitchFamily="34" charset="-122"/>
                <a:ea typeface="微软雅黑" pitchFamily="34" charset="-122"/>
              </a:rPr>
              <a:t>架构硬件平台已近很难满足高密度接口设计。</a:t>
            </a:r>
            <a:endParaRPr lang="en-US" altLang="zh-CN" sz="1800" dirty="0" smtClean="0">
              <a:latin typeface="微软雅黑" pitchFamily="34" charset="-122"/>
              <a:ea typeface="微软雅黑" pitchFamily="34" charset="-122"/>
            </a:endParaRPr>
          </a:p>
          <a:p>
            <a:pPr>
              <a:lnSpc>
                <a:spcPct val="150000"/>
              </a:lnSpc>
            </a:pPr>
            <a:endParaRPr lang="en-US" altLang="zh-CN" sz="1800" dirty="0" smtClean="0">
              <a:latin typeface="微软雅黑" pitchFamily="34" charset="-122"/>
              <a:ea typeface="微软雅黑" pitchFamily="34" charset="-122"/>
            </a:endParaRPr>
          </a:p>
          <a:p>
            <a:pPr>
              <a:lnSpc>
                <a:spcPct val="150000"/>
              </a:lnSpc>
            </a:pPr>
            <a:r>
              <a:rPr lang="zh-CN" altLang="en-US" sz="1800" dirty="0" smtClean="0">
                <a:latin typeface="微软雅黑" pitchFamily="34" charset="-122"/>
                <a:ea typeface="微软雅黑" pitchFamily="34" charset="-122"/>
              </a:rPr>
              <a:t>用户网络环境中各种网络产品的使用五花八门，根据用户不同网络业务的特点网络设备接口组合也变化多端，对接入用户网络的产品自身网络接口形式也提出可以灵活组合的要求。</a:t>
            </a:r>
            <a:endParaRPr lang="zh-CN" altLang="en-US" sz="1800" dirty="0">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整机故障率</a:t>
            </a:r>
            <a:endParaRPr lang="zh-CN" altLang="en-US" dirty="0"/>
          </a:p>
        </p:txBody>
      </p:sp>
      <p:pic>
        <p:nvPicPr>
          <p:cNvPr id="5" name="内容占位符 4" descr="未标题-1 拷贝.gif"/>
          <p:cNvPicPr>
            <a:picLocks noGrp="1" noChangeAspect="1"/>
          </p:cNvPicPr>
          <p:nvPr>
            <p:ph sz="half" idx="1"/>
          </p:nvPr>
        </p:nvPicPr>
        <p:blipFill>
          <a:blip r:embed="rId2" cstate="print"/>
          <a:stretch>
            <a:fillRect/>
          </a:stretch>
        </p:blipFill>
        <p:spPr>
          <a:xfrm>
            <a:off x="468313" y="1648090"/>
            <a:ext cx="4038600" cy="4487333"/>
          </a:xfrm>
        </p:spPr>
      </p:pic>
      <p:sp>
        <p:nvSpPr>
          <p:cNvPr id="4" name="内容占位符 3"/>
          <p:cNvSpPr>
            <a:spLocks noGrp="1"/>
          </p:cNvSpPr>
          <p:nvPr>
            <p:ph sz="half" idx="2"/>
          </p:nvPr>
        </p:nvSpPr>
        <p:spPr/>
        <p:txBody>
          <a:bodyPr/>
          <a:lstStyle/>
          <a:p>
            <a:pPr>
              <a:lnSpc>
                <a:spcPct val="150000"/>
              </a:lnSpc>
            </a:pPr>
            <a:r>
              <a:rPr lang="en-US" altLang="zh-CN" sz="1800" dirty="0" smtClean="0">
                <a:latin typeface="微软雅黑" pitchFamily="34" charset="-122"/>
                <a:ea typeface="微软雅黑" pitchFamily="34" charset="-122"/>
              </a:rPr>
              <a:t>X86</a:t>
            </a:r>
            <a:r>
              <a:rPr lang="zh-CN" altLang="en-US" sz="1800" dirty="0" smtClean="0">
                <a:latin typeface="微软雅黑" pitchFamily="34" charset="-122"/>
                <a:ea typeface="微软雅黑" pitchFamily="34" charset="-122"/>
              </a:rPr>
              <a:t>架构硬件平台的单板设计复杂，外围搭配的各类元器件众多。组装测试流程需要非常细致，可能一个简单的产品运输过程就会产生频繁故障。</a:t>
            </a:r>
            <a:endParaRPr lang="en-US" altLang="zh-CN" sz="1800" dirty="0" smtClean="0">
              <a:latin typeface="微软雅黑" pitchFamily="34" charset="-122"/>
              <a:ea typeface="微软雅黑" pitchFamily="34" charset="-122"/>
            </a:endParaRPr>
          </a:p>
          <a:p>
            <a:pPr>
              <a:lnSpc>
                <a:spcPct val="150000"/>
              </a:lnSpc>
            </a:pPr>
            <a:r>
              <a:rPr lang="en-US" altLang="zh-CN" sz="1800" dirty="0" smtClean="0">
                <a:latin typeface="微软雅黑" pitchFamily="34" charset="-122"/>
                <a:ea typeface="微软雅黑" pitchFamily="34" charset="-122"/>
              </a:rPr>
              <a:t>X86</a:t>
            </a:r>
            <a:r>
              <a:rPr lang="zh-CN" altLang="en-US" sz="1800" dirty="0" smtClean="0">
                <a:latin typeface="微软雅黑" pitchFamily="34" charset="-122"/>
                <a:ea typeface="微软雅黑" pitchFamily="34" charset="-122"/>
              </a:rPr>
              <a:t>通用处理器及主要配套的南北桥芯片相对功耗大较大、整机在有负荷的情况下工作热量偏高，需要大功率、高转速风扇进行散热，否则故障频频。</a:t>
            </a:r>
            <a:endParaRPr lang="en-US" altLang="zh-CN" sz="1800" dirty="0" smtClean="0">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标题 1"/>
          <p:cNvSpPr>
            <a:spLocks noGrp="1"/>
          </p:cNvSpPr>
          <p:nvPr>
            <p:ph type="title"/>
          </p:nvPr>
        </p:nvSpPr>
        <p:spPr>
          <a:xfrm>
            <a:off x="285720" y="504825"/>
            <a:ext cx="8572560" cy="990600"/>
          </a:xfrm>
        </p:spPr>
        <p:txBody>
          <a:bodyPr/>
          <a:lstStyle/>
          <a:p>
            <a:pPr eaLnBrk="1" hangingPunct="1"/>
            <a:r>
              <a:rPr lang="zh-CN" altLang="en-US" dirty="0" smtClean="0"/>
              <a:t>安全产品方案选型难上加难</a:t>
            </a:r>
          </a:p>
        </p:txBody>
      </p:sp>
      <p:graphicFrame>
        <p:nvGraphicFramePr>
          <p:cNvPr id="7" name="内容占位符 6"/>
          <p:cNvGraphicFramePr>
            <a:graphicFrameLocks noGrp="1"/>
          </p:cNvGraphicFramePr>
          <p:nvPr>
            <p:ph sz="half" idx="1"/>
          </p:nvPr>
        </p:nvGraphicFramePr>
        <p:xfrm>
          <a:off x="500034" y="1628775"/>
          <a:ext cx="4357718" cy="47291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内容占位符 4"/>
          <p:cNvSpPr>
            <a:spLocks noGrp="1"/>
          </p:cNvSpPr>
          <p:nvPr>
            <p:ph sz="half" idx="2"/>
          </p:nvPr>
        </p:nvSpPr>
        <p:spPr>
          <a:xfrm>
            <a:off x="5000628" y="1628775"/>
            <a:ext cx="3643338" cy="4729183"/>
          </a:xfrm>
        </p:spPr>
        <p:txBody>
          <a:bodyPr/>
          <a:lstStyle/>
          <a:p>
            <a:pPr>
              <a:lnSpc>
                <a:spcPct val="150000"/>
              </a:lnSpc>
            </a:pPr>
            <a:r>
              <a:rPr lang="zh-CN" altLang="en-US" sz="1800" dirty="0" smtClean="0">
                <a:latin typeface="微软雅黑" pitchFamily="34" charset="-122"/>
                <a:ea typeface="微软雅黑" pitchFamily="34" charset="-122"/>
              </a:rPr>
              <a:t>残酷的市场价格竞争要求网络设备厂商需要不断的降低产品的销售价格，同时还要保持产品的利润率。</a:t>
            </a:r>
            <a:endParaRPr lang="en-US" altLang="zh-CN" sz="1800" dirty="0" smtClean="0">
              <a:latin typeface="微软雅黑" pitchFamily="34" charset="-122"/>
              <a:ea typeface="微软雅黑" pitchFamily="34" charset="-122"/>
            </a:endParaRPr>
          </a:p>
          <a:p>
            <a:pPr>
              <a:lnSpc>
                <a:spcPct val="150000"/>
              </a:lnSpc>
            </a:pPr>
            <a:r>
              <a:rPr lang="zh-CN" altLang="en-US" sz="1800" dirty="0" smtClean="0">
                <a:latin typeface="微软雅黑" pitchFamily="34" charset="-122"/>
                <a:ea typeface="微软雅黑" pitchFamily="34" charset="-122"/>
              </a:rPr>
              <a:t>用户希望减少设备采购投资，要求网络设备厂商能在同一产品内不断的集成进更多功能。</a:t>
            </a:r>
            <a:endParaRPr lang="en-US" altLang="zh-CN" sz="1800" dirty="0" smtClean="0">
              <a:latin typeface="微软雅黑" pitchFamily="34" charset="-122"/>
              <a:ea typeface="微软雅黑" pitchFamily="34" charset="-122"/>
            </a:endParaRPr>
          </a:p>
          <a:p>
            <a:pPr>
              <a:lnSpc>
                <a:spcPct val="150000"/>
              </a:lnSpc>
            </a:pPr>
            <a:r>
              <a:rPr lang="zh-CN" altLang="en-US" sz="1800" dirty="0" smtClean="0">
                <a:latin typeface="微软雅黑" pitchFamily="34" charset="-122"/>
                <a:ea typeface="微软雅黑" pitchFamily="34" charset="-122"/>
              </a:rPr>
              <a:t>用户的内网、外网带宽飞速升级，要求的网络产品在满足用户的功能需求下，性能也要不断提升。</a:t>
            </a:r>
            <a:endParaRPr lang="en-US" altLang="zh-CN" dirty="0" smtClean="0"/>
          </a:p>
          <a:p>
            <a:pPr>
              <a:lnSpc>
                <a:spcPct val="150000"/>
              </a:lnSpc>
            </a:pPr>
            <a:endParaRPr lang="zh-CN" alt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标题 1"/>
          <p:cNvSpPr>
            <a:spLocks noGrp="1"/>
          </p:cNvSpPr>
          <p:nvPr>
            <p:ph type="title"/>
          </p:nvPr>
        </p:nvSpPr>
        <p:spPr/>
        <p:txBody>
          <a:bodyPr/>
          <a:lstStyle/>
          <a:p>
            <a:pPr eaLnBrk="1" hangingPunct="1"/>
            <a:r>
              <a:rPr lang="zh-CN" altLang="en-US" dirty="0" smtClean="0"/>
              <a:t>目前普及的硬件平台</a:t>
            </a:r>
          </a:p>
        </p:txBody>
      </p:sp>
      <p:graphicFrame>
        <p:nvGraphicFramePr>
          <p:cNvPr id="4" name="内容占位符 3"/>
          <p:cNvGraphicFramePr>
            <a:graphicFrameLocks noGrp="1"/>
          </p:cNvGraphicFramePr>
          <p:nvPr>
            <p:ph idx="1"/>
          </p:nvPr>
        </p:nvGraphicFramePr>
        <p:xfrm>
          <a:off x="468313" y="1628771"/>
          <a:ext cx="8247091" cy="4371996"/>
        </p:xfrm>
        <a:graphic>
          <a:graphicData uri="http://schemas.openxmlformats.org/drawingml/2006/table">
            <a:tbl>
              <a:tblPr firstRow="1" bandRow="1">
                <a:tableStyleId>{5C22544A-7EE6-4342-B048-85BDC9FD1C3A}</a:tableStyleId>
              </a:tblPr>
              <a:tblGrid>
                <a:gridCol w="2332516"/>
                <a:gridCol w="5914575"/>
              </a:tblGrid>
              <a:tr h="860447">
                <a:tc>
                  <a:txBody>
                    <a:bodyPr/>
                    <a:lstStyle/>
                    <a:p>
                      <a:pPr algn="ctr"/>
                      <a:r>
                        <a:rPr lang="zh-CN" altLang="en-US" sz="1800" b="0" dirty="0" smtClean="0">
                          <a:solidFill>
                            <a:schemeClr val="accent5">
                              <a:lumMod val="10000"/>
                            </a:schemeClr>
                          </a:solidFill>
                          <a:latin typeface="微软雅黑" pitchFamily="34" charset="-122"/>
                          <a:ea typeface="微软雅黑" pitchFamily="34" charset="-122"/>
                        </a:rPr>
                        <a:t>安全产品</a:t>
                      </a:r>
                      <a:endParaRPr lang="zh-CN" altLang="en-US" sz="1800" b="0" dirty="0">
                        <a:solidFill>
                          <a:schemeClr val="accent5">
                            <a:lumMod val="10000"/>
                          </a:schemeClr>
                        </a:solidFill>
                        <a:latin typeface="微软雅黑" pitchFamily="34" charset="-122"/>
                        <a:ea typeface="微软雅黑" pitchFamily="34" charset="-122"/>
                      </a:endParaRPr>
                    </a:p>
                  </a:txBody>
                  <a:tcPr anchor="ctr"/>
                </a:tc>
                <a:tc>
                  <a:txBody>
                    <a:bodyPr/>
                    <a:lstStyle/>
                    <a:p>
                      <a:pPr algn="ctr"/>
                      <a:r>
                        <a:rPr lang="zh-CN" altLang="en-US" sz="1800" b="0" dirty="0" smtClean="0">
                          <a:solidFill>
                            <a:schemeClr val="accent5">
                              <a:lumMod val="10000"/>
                            </a:schemeClr>
                          </a:solidFill>
                          <a:latin typeface="微软雅黑" pitchFamily="34" charset="-122"/>
                          <a:ea typeface="微软雅黑" pitchFamily="34" charset="-122"/>
                        </a:rPr>
                        <a:t>硬件平台</a:t>
                      </a:r>
                      <a:endParaRPr lang="zh-CN" altLang="en-US" sz="1800" b="0" dirty="0">
                        <a:solidFill>
                          <a:schemeClr val="accent5">
                            <a:lumMod val="10000"/>
                          </a:schemeClr>
                        </a:solidFill>
                        <a:latin typeface="微软雅黑" pitchFamily="34" charset="-122"/>
                        <a:ea typeface="微软雅黑" pitchFamily="34" charset="-122"/>
                      </a:endParaRPr>
                    </a:p>
                  </a:txBody>
                  <a:tcPr anchor="ctr"/>
                </a:tc>
              </a:tr>
              <a:tr h="930208">
                <a:tc>
                  <a:txBody>
                    <a:bodyPr/>
                    <a:lstStyle/>
                    <a:p>
                      <a:pPr algn="ctr"/>
                      <a:r>
                        <a:rPr lang="en-US" altLang="zh-CN" sz="1800" b="0" dirty="0" smtClean="0">
                          <a:latin typeface="微软雅黑" pitchFamily="34" charset="-122"/>
                          <a:ea typeface="微软雅黑" pitchFamily="34" charset="-122"/>
                        </a:rPr>
                        <a:t>Firewall</a:t>
                      </a:r>
                    </a:p>
                    <a:p>
                      <a:pPr algn="ctr"/>
                      <a:r>
                        <a:rPr lang="zh-CN" altLang="en-US" sz="1800" b="0" dirty="0" smtClean="0">
                          <a:latin typeface="微软雅黑" pitchFamily="34" charset="-122"/>
                          <a:ea typeface="微软雅黑" pitchFamily="34" charset="-122"/>
                        </a:rPr>
                        <a:t>防火墙</a:t>
                      </a:r>
                      <a:endParaRPr lang="zh-CN" altLang="en-US" sz="1800" b="0" dirty="0">
                        <a:latin typeface="微软雅黑" pitchFamily="34" charset="-122"/>
                        <a:ea typeface="微软雅黑" pitchFamily="34" charset="-122"/>
                      </a:endParaRPr>
                    </a:p>
                  </a:txBody>
                  <a:tcPr anchor="ctr">
                    <a:solidFill>
                      <a:schemeClr val="accent1">
                        <a:lumMod val="60000"/>
                        <a:lumOff val="40000"/>
                      </a:schemeClr>
                    </a:solidFill>
                  </a:tcPr>
                </a:tc>
                <a:tc>
                  <a:txBody>
                    <a:bodyPr/>
                    <a:lstStyle/>
                    <a:p>
                      <a:pPr algn="ctr"/>
                      <a:r>
                        <a:rPr lang="en-US" altLang="zh-CN" sz="1800" b="0" dirty="0" smtClean="0">
                          <a:latin typeface="微软雅黑" pitchFamily="34" charset="-122"/>
                          <a:ea typeface="微软雅黑" pitchFamily="34" charset="-122"/>
                        </a:rPr>
                        <a:t>ASIC</a:t>
                      </a:r>
                      <a:r>
                        <a:rPr lang="zh-CN" altLang="en-US" sz="1800" b="0" dirty="0" smtClean="0">
                          <a:latin typeface="微软雅黑" pitchFamily="34" charset="-122"/>
                          <a:ea typeface="微软雅黑" pitchFamily="34" charset="-122"/>
                        </a:rPr>
                        <a:t>、</a:t>
                      </a:r>
                      <a:r>
                        <a:rPr lang="en-US" altLang="zh-CN" sz="1800" b="0" dirty="0" smtClean="0">
                          <a:latin typeface="微软雅黑" pitchFamily="34" charset="-122"/>
                          <a:ea typeface="微软雅黑" pitchFamily="34" charset="-122"/>
                        </a:rPr>
                        <a:t>FPGA</a:t>
                      </a:r>
                      <a:r>
                        <a:rPr lang="zh-CN" altLang="en-US" sz="1800" b="0" dirty="0" smtClean="0">
                          <a:latin typeface="微软雅黑" pitchFamily="34" charset="-122"/>
                          <a:ea typeface="微软雅黑" pitchFamily="34" charset="-122"/>
                        </a:rPr>
                        <a:t>（高端产品）</a:t>
                      </a:r>
                      <a:endParaRPr lang="en-US" altLang="zh-CN" sz="1800" b="0" dirty="0" smtClean="0">
                        <a:latin typeface="微软雅黑" pitchFamily="34" charset="-122"/>
                        <a:ea typeface="微软雅黑" pitchFamily="34" charset="-122"/>
                      </a:endParaRPr>
                    </a:p>
                    <a:p>
                      <a:pPr algn="ctr"/>
                      <a:r>
                        <a:rPr lang="en-US" altLang="zh-CN" sz="1800" b="0" dirty="0" smtClean="0">
                          <a:latin typeface="微软雅黑" pitchFamily="34" charset="-122"/>
                          <a:ea typeface="微软雅黑" pitchFamily="34" charset="-122"/>
                        </a:rPr>
                        <a:t>X86</a:t>
                      </a:r>
                      <a:r>
                        <a:rPr lang="zh-CN" altLang="en-US" sz="1800" b="0" dirty="0" smtClean="0">
                          <a:latin typeface="微软雅黑" pitchFamily="34" charset="-122"/>
                          <a:ea typeface="微软雅黑" pitchFamily="34" charset="-122"/>
                        </a:rPr>
                        <a:t>通用处理器（中高端产品）</a:t>
                      </a:r>
                      <a:endParaRPr lang="en-US" altLang="zh-CN" sz="1800" b="0" dirty="0" smtClean="0">
                        <a:latin typeface="微软雅黑" pitchFamily="34" charset="-122"/>
                        <a:ea typeface="微软雅黑" pitchFamily="34" charset="-122"/>
                      </a:endParaRPr>
                    </a:p>
                    <a:p>
                      <a:pPr algn="ctr"/>
                      <a:r>
                        <a:rPr lang="en-US" altLang="zh-CN" sz="1800" b="0" dirty="0" smtClean="0">
                          <a:latin typeface="微软雅黑" pitchFamily="34" charset="-122"/>
                          <a:ea typeface="微软雅黑" pitchFamily="34" charset="-122"/>
                        </a:rPr>
                        <a:t>ARM</a:t>
                      </a:r>
                      <a:r>
                        <a:rPr lang="zh-CN" altLang="en-US" sz="1800" b="0" dirty="0" smtClean="0">
                          <a:latin typeface="微软雅黑" pitchFamily="34" charset="-122"/>
                          <a:ea typeface="微软雅黑" pitchFamily="34" charset="-122"/>
                        </a:rPr>
                        <a:t>、</a:t>
                      </a:r>
                      <a:r>
                        <a:rPr lang="en-US" altLang="zh-CN" sz="1800" b="0" dirty="0" smtClean="0">
                          <a:latin typeface="微软雅黑" pitchFamily="34" charset="-122"/>
                          <a:ea typeface="微软雅黑" pitchFamily="34" charset="-122"/>
                        </a:rPr>
                        <a:t>MIPS</a:t>
                      </a:r>
                      <a:r>
                        <a:rPr lang="zh-CN" altLang="en-US" sz="1800" b="0" dirty="0" smtClean="0">
                          <a:latin typeface="微软雅黑" pitchFamily="34" charset="-122"/>
                          <a:ea typeface="微软雅黑" pitchFamily="34" charset="-122"/>
                        </a:rPr>
                        <a:t>嵌入式处理器（中低端产品）</a:t>
                      </a:r>
                      <a:endParaRPr lang="zh-CN" altLang="en-US" sz="1800" b="0" dirty="0">
                        <a:latin typeface="微软雅黑" pitchFamily="34" charset="-122"/>
                        <a:ea typeface="微软雅黑" pitchFamily="34" charset="-122"/>
                      </a:endParaRPr>
                    </a:p>
                  </a:txBody>
                  <a:tcPr anchor="ctr">
                    <a:solidFill>
                      <a:schemeClr val="accent1">
                        <a:lumMod val="60000"/>
                        <a:lumOff val="40000"/>
                      </a:schemeClr>
                    </a:solidFill>
                  </a:tcPr>
                </a:tc>
              </a:tr>
              <a:tr h="860447">
                <a:tc>
                  <a:txBody>
                    <a:bodyPr/>
                    <a:lstStyle/>
                    <a:p>
                      <a:pPr marL="0" algn="ctr" defTabSz="914400" rtl="0" eaLnBrk="1" latinLnBrk="0" hangingPunct="1"/>
                      <a:r>
                        <a:rPr lang="en-US" altLang="zh-CN" sz="1800" b="0" kern="1200" dirty="0" smtClean="0">
                          <a:solidFill>
                            <a:schemeClr val="dk1"/>
                          </a:solidFill>
                          <a:latin typeface="微软雅黑" pitchFamily="34" charset="-122"/>
                          <a:ea typeface="微软雅黑" pitchFamily="34" charset="-122"/>
                          <a:cs typeface="+mn-cs"/>
                        </a:rPr>
                        <a:t>UTM</a:t>
                      </a:r>
                    </a:p>
                    <a:p>
                      <a:pPr marL="0" algn="ctr" defTabSz="914400" rtl="0" eaLnBrk="1" latinLnBrk="0" hangingPunct="1"/>
                      <a:r>
                        <a:rPr lang="zh-CN" altLang="en-US" sz="1800" b="0" kern="1200" dirty="0" smtClean="0">
                          <a:solidFill>
                            <a:schemeClr val="dk1"/>
                          </a:solidFill>
                          <a:latin typeface="微软雅黑" pitchFamily="34" charset="-122"/>
                          <a:ea typeface="微软雅黑" pitchFamily="34" charset="-122"/>
                          <a:cs typeface="+mn-cs"/>
                        </a:rPr>
                        <a:t>综合安全网关</a:t>
                      </a:r>
                    </a:p>
                  </a:txBody>
                  <a:tcPr anchor="ctr">
                    <a:solidFill>
                      <a:schemeClr val="accent5">
                        <a:lumMod val="90000"/>
                      </a:schemeClr>
                    </a:solidFill>
                  </a:tcPr>
                </a:tc>
                <a:tc>
                  <a:txBody>
                    <a:bodyPr/>
                    <a:lstStyle/>
                    <a:p>
                      <a:pPr algn="ctr"/>
                      <a:r>
                        <a:rPr lang="en-US" altLang="zh-CN" sz="1800" b="0" dirty="0" smtClean="0">
                          <a:latin typeface="微软雅黑" pitchFamily="34" charset="-122"/>
                          <a:ea typeface="微软雅黑" pitchFamily="34" charset="-122"/>
                        </a:rPr>
                        <a:t>X86</a:t>
                      </a:r>
                      <a:r>
                        <a:rPr lang="zh-CN" altLang="en-US" sz="1800" b="0" dirty="0" smtClean="0">
                          <a:latin typeface="微软雅黑" pitchFamily="34" charset="-122"/>
                          <a:ea typeface="微软雅黑" pitchFamily="34" charset="-122"/>
                        </a:rPr>
                        <a:t>通用处理器</a:t>
                      </a:r>
                      <a:endParaRPr lang="zh-CN" altLang="en-US" sz="1800" b="0" dirty="0">
                        <a:latin typeface="微软雅黑" pitchFamily="34" charset="-122"/>
                        <a:ea typeface="微软雅黑" pitchFamily="34" charset="-122"/>
                      </a:endParaRPr>
                    </a:p>
                  </a:txBody>
                  <a:tcPr anchor="ctr">
                    <a:solidFill>
                      <a:schemeClr val="accent5">
                        <a:lumMod val="90000"/>
                      </a:schemeClr>
                    </a:solidFill>
                  </a:tcPr>
                </a:tc>
              </a:tr>
              <a:tr h="860447">
                <a:tc>
                  <a:txBody>
                    <a:bodyPr/>
                    <a:lstStyle/>
                    <a:p>
                      <a:pPr algn="ctr"/>
                      <a:r>
                        <a:rPr lang="en-US" altLang="zh-CN" sz="1800" b="0" dirty="0" smtClean="0">
                          <a:latin typeface="微软雅黑" pitchFamily="34" charset="-122"/>
                          <a:ea typeface="微软雅黑" pitchFamily="34" charset="-122"/>
                        </a:rPr>
                        <a:t>Audit</a:t>
                      </a:r>
                    </a:p>
                    <a:p>
                      <a:pPr algn="ctr"/>
                      <a:r>
                        <a:rPr lang="zh-CN" altLang="en-US" sz="1800" b="0" dirty="0" smtClean="0">
                          <a:latin typeface="微软雅黑" pitchFamily="34" charset="-122"/>
                          <a:ea typeface="微软雅黑" pitchFamily="34" charset="-122"/>
                        </a:rPr>
                        <a:t>审计产品</a:t>
                      </a:r>
                      <a:endParaRPr lang="zh-CN" altLang="en-US" sz="1800" b="0" dirty="0">
                        <a:latin typeface="微软雅黑" pitchFamily="34" charset="-122"/>
                        <a:ea typeface="微软雅黑" pitchFamily="34" charset="-122"/>
                      </a:endParaRPr>
                    </a:p>
                  </a:txBody>
                  <a:tcPr anchor="ctr">
                    <a:solidFill>
                      <a:schemeClr val="accent1">
                        <a:lumMod val="60000"/>
                        <a:lumOff val="40000"/>
                      </a:schemeClr>
                    </a:solidFill>
                  </a:tcPr>
                </a:tc>
                <a:tc>
                  <a:txBody>
                    <a:bodyPr/>
                    <a:lstStyle/>
                    <a:p>
                      <a:pPr algn="ctr"/>
                      <a:r>
                        <a:rPr lang="en-US" altLang="zh-CN" sz="1800" b="0" dirty="0" smtClean="0">
                          <a:latin typeface="微软雅黑" pitchFamily="34" charset="-122"/>
                          <a:ea typeface="微软雅黑" pitchFamily="34" charset="-122"/>
                        </a:rPr>
                        <a:t>ASIC</a:t>
                      </a:r>
                      <a:r>
                        <a:rPr lang="zh-CN" altLang="en-US" sz="1800" b="0" dirty="0" smtClean="0">
                          <a:latin typeface="微软雅黑" pitchFamily="34" charset="-122"/>
                          <a:ea typeface="微软雅黑" pitchFamily="34" charset="-122"/>
                        </a:rPr>
                        <a:t>、</a:t>
                      </a:r>
                      <a:r>
                        <a:rPr lang="en-US" altLang="zh-CN" sz="1800" b="0" dirty="0" smtClean="0">
                          <a:latin typeface="微软雅黑" pitchFamily="34" charset="-122"/>
                          <a:ea typeface="微软雅黑" pitchFamily="34" charset="-122"/>
                        </a:rPr>
                        <a:t>FPGA(</a:t>
                      </a:r>
                      <a:r>
                        <a:rPr lang="zh-CN" altLang="en-US" sz="1800" b="0" dirty="0" smtClean="0">
                          <a:latin typeface="微软雅黑" pitchFamily="34" charset="-122"/>
                          <a:ea typeface="微软雅黑" pitchFamily="34" charset="-122"/>
                        </a:rPr>
                        <a:t>高端产品</a:t>
                      </a:r>
                      <a:r>
                        <a:rPr lang="en-US" altLang="zh-CN" sz="1800" b="0" dirty="0" smtClean="0">
                          <a:latin typeface="微软雅黑" pitchFamily="34" charset="-122"/>
                          <a:ea typeface="微软雅黑" pitchFamily="34" charset="-122"/>
                        </a:rPr>
                        <a:t>)</a:t>
                      </a:r>
                    </a:p>
                    <a:p>
                      <a:pPr algn="ctr"/>
                      <a:r>
                        <a:rPr lang="en-US" altLang="zh-CN" sz="1800" b="0" dirty="0" smtClean="0">
                          <a:latin typeface="微软雅黑" pitchFamily="34" charset="-122"/>
                          <a:ea typeface="微软雅黑" pitchFamily="34" charset="-122"/>
                        </a:rPr>
                        <a:t>X86</a:t>
                      </a:r>
                      <a:r>
                        <a:rPr lang="zh-CN" altLang="en-US" sz="1800" b="0" dirty="0" smtClean="0">
                          <a:latin typeface="微软雅黑" pitchFamily="34" charset="-122"/>
                          <a:ea typeface="微软雅黑" pitchFamily="34" charset="-122"/>
                        </a:rPr>
                        <a:t>通用处理器（中低端产品）</a:t>
                      </a:r>
                      <a:endParaRPr lang="zh-CN" altLang="en-US" sz="1800" b="0" dirty="0">
                        <a:latin typeface="微软雅黑" pitchFamily="34" charset="-122"/>
                        <a:ea typeface="微软雅黑" pitchFamily="34" charset="-122"/>
                      </a:endParaRPr>
                    </a:p>
                  </a:txBody>
                  <a:tcPr anchor="ctr">
                    <a:solidFill>
                      <a:schemeClr val="accent1">
                        <a:lumMod val="60000"/>
                        <a:lumOff val="40000"/>
                      </a:schemeClr>
                    </a:solidFill>
                  </a:tcPr>
                </a:tc>
              </a:tr>
              <a:tr h="860447">
                <a:tc>
                  <a:txBody>
                    <a:bodyPr/>
                    <a:lstStyle/>
                    <a:p>
                      <a:pPr algn="ctr"/>
                      <a:r>
                        <a:rPr lang="en-US" altLang="zh-CN" sz="1800" b="0" dirty="0" smtClean="0">
                          <a:latin typeface="微软雅黑" pitchFamily="34" charset="-122"/>
                          <a:ea typeface="微软雅黑" pitchFamily="34" charset="-122"/>
                        </a:rPr>
                        <a:t>QOS</a:t>
                      </a:r>
                    </a:p>
                    <a:p>
                      <a:pPr algn="ctr"/>
                      <a:r>
                        <a:rPr lang="zh-CN" altLang="en-US" sz="1800" b="0" dirty="0" smtClean="0">
                          <a:latin typeface="微软雅黑" pitchFamily="34" charset="-122"/>
                          <a:ea typeface="微软雅黑" pitchFamily="34" charset="-122"/>
                        </a:rPr>
                        <a:t>流控产品</a:t>
                      </a:r>
                      <a:endParaRPr lang="zh-CN" altLang="en-US" sz="1800" b="0" dirty="0">
                        <a:latin typeface="微软雅黑" pitchFamily="34" charset="-122"/>
                        <a:ea typeface="微软雅黑" pitchFamily="34" charset="-122"/>
                      </a:endParaRPr>
                    </a:p>
                  </a:txBody>
                  <a:tcPr anchor="ctr">
                    <a:solidFill>
                      <a:schemeClr val="accent5">
                        <a:lumMod val="90000"/>
                      </a:schemeClr>
                    </a:solidFill>
                  </a:tcPr>
                </a:tc>
                <a:tc>
                  <a:txBody>
                    <a:bodyPr/>
                    <a:lstStyle/>
                    <a:p>
                      <a:pPr algn="ctr"/>
                      <a:r>
                        <a:rPr lang="en-US" altLang="zh-CN" sz="1800" b="0" dirty="0" smtClean="0">
                          <a:latin typeface="微软雅黑" pitchFamily="34" charset="-122"/>
                          <a:ea typeface="微软雅黑" pitchFamily="34" charset="-122"/>
                        </a:rPr>
                        <a:t>X86</a:t>
                      </a:r>
                      <a:r>
                        <a:rPr lang="zh-CN" altLang="en-US" sz="1800" b="0" dirty="0" smtClean="0">
                          <a:latin typeface="微软雅黑" pitchFamily="34" charset="-122"/>
                          <a:ea typeface="微软雅黑" pitchFamily="34" charset="-122"/>
                        </a:rPr>
                        <a:t>通用处理器</a:t>
                      </a:r>
                      <a:endParaRPr lang="zh-CN" altLang="en-US" sz="1800" b="0" dirty="0">
                        <a:latin typeface="微软雅黑" pitchFamily="34" charset="-122"/>
                        <a:ea typeface="微软雅黑" pitchFamily="34" charset="-122"/>
                      </a:endParaRPr>
                    </a:p>
                  </a:txBody>
                  <a:tcPr anchor="ctr">
                    <a:solidFill>
                      <a:schemeClr val="accent5">
                        <a:lumMod val="90000"/>
                      </a:schemeClr>
                    </a:solidFill>
                  </a:tcPr>
                </a:tc>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标题 1"/>
          <p:cNvSpPr>
            <a:spLocks noGrp="1"/>
          </p:cNvSpPr>
          <p:nvPr>
            <p:ph type="title"/>
          </p:nvPr>
        </p:nvSpPr>
        <p:spPr/>
        <p:txBody>
          <a:bodyPr/>
          <a:lstStyle/>
          <a:p>
            <a:pPr eaLnBrk="1" hangingPunct="1"/>
            <a:r>
              <a:rPr lang="zh-CN" altLang="en-US" smtClean="0"/>
              <a:t>硬件平台比较</a:t>
            </a:r>
          </a:p>
        </p:txBody>
      </p:sp>
      <p:graphicFrame>
        <p:nvGraphicFramePr>
          <p:cNvPr id="4" name="内容占位符 3"/>
          <p:cNvGraphicFramePr>
            <a:graphicFrameLocks noGrp="1"/>
          </p:cNvGraphicFramePr>
          <p:nvPr>
            <p:ph idx="1"/>
          </p:nvPr>
        </p:nvGraphicFramePr>
        <p:xfrm>
          <a:off x="468313" y="1571612"/>
          <a:ext cx="8229600" cy="4820314"/>
        </p:xfrm>
        <a:graphic>
          <a:graphicData uri="http://schemas.openxmlformats.org/drawingml/2006/table">
            <a:tbl>
              <a:tblPr firstRow="1" bandRow="1">
                <a:tableStyleId>{5C22544A-7EE6-4342-B048-85BDC9FD1C3A}</a:tableStyleId>
              </a:tblPr>
              <a:tblGrid>
                <a:gridCol w="1103291"/>
                <a:gridCol w="1643074"/>
                <a:gridCol w="1857388"/>
                <a:gridCol w="1643074"/>
                <a:gridCol w="1982773"/>
              </a:tblGrid>
              <a:tr h="548951">
                <a:tc>
                  <a:txBody>
                    <a:bodyPr/>
                    <a:lstStyle/>
                    <a:p>
                      <a:pPr algn="ctr"/>
                      <a:r>
                        <a:rPr lang="zh-CN" altLang="en-US" sz="1800" b="0" dirty="0" smtClean="0">
                          <a:solidFill>
                            <a:srgbClr val="000000"/>
                          </a:solidFill>
                          <a:latin typeface="微软雅黑" pitchFamily="34" charset="-122"/>
                          <a:ea typeface="微软雅黑" pitchFamily="34" charset="-122"/>
                        </a:rPr>
                        <a:t>硬件</a:t>
                      </a:r>
                      <a:r>
                        <a:rPr lang="zh-CN" altLang="en-US" sz="1800" b="0" dirty="0" smtClean="0">
                          <a:solidFill>
                            <a:srgbClr val="000000"/>
                          </a:solidFill>
                          <a:latin typeface="微软雅黑" pitchFamily="34" charset="-122"/>
                          <a:ea typeface="微软雅黑" pitchFamily="34" charset="-122"/>
                        </a:rPr>
                        <a:t>平台</a:t>
                      </a:r>
                      <a:endParaRPr lang="zh-CN" altLang="en-US" sz="1800" b="0" dirty="0">
                        <a:solidFill>
                          <a:srgbClr val="000000"/>
                        </a:solidFill>
                        <a:latin typeface="微软雅黑" pitchFamily="34" charset="-122"/>
                        <a:ea typeface="微软雅黑" pitchFamily="34" charset="-122"/>
                      </a:endParaRPr>
                    </a:p>
                  </a:txBody>
                  <a:tcPr anchor="ctr" anchorCtr="1"/>
                </a:tc>
                <a:tc>
                  <a:txBody>
                    <a:bodyPr/>
                    <a:lstStyle/>
                    <a:p>
                      <a:r>
                        <a:rPr lang="en-US" altLang="zh-CN" sz="1800" b="0" dirty="0" smtClean="0">
                          <a:solidFill>
                            <a:srgbClr val="000000"/>
                          </a:solidFill>
                          <a:latin typeface="微软雅黑" pitchFamily="34" charset="-122"/>
                          <a:ea typeface="微软雅黑" pitchFamily="34" charset="-122"/>
                        </a:rPr>
                        <a:t>X86</a:t>
                      </a:r>
                      <a:endParaRPr lang="zh-CN" altLang="en-US" sz="1800" b="0" dirty="0">
                        <a:solidFill>
                          <a:srgbClr val="000000"/>
                        </a:solidFill>
                        <a:latin typeface="微软雅黑" pitchFamily="34" charset="-122"/>
                        <a:ea typeface="微软雅黑" pitchFamily="34" charset="-122"/>
                      </a:endParaRPr>
                    </a:p>
                  </a:txBody>
                  <a:tcPr anchor="ctr" anchorCtr="1"/>
                </a:tc>
                <a:tc>
                  <a:txBody>
                    <a:bodyPr/>
                    <a:lstStyle/>
                    <a:p>
                      <a:r>
                        <a:rPr lang="en-US" altLang="zh-CN" sz="1800" b="0" dirty="0" smtClean="0">
                          <a:solidFill>
                            <a:srgbClr val="000000"/>
                          </a:solidFill>
                          <a:latin typeface="微软雅黑" pitchFamily="34" charset="-122"/>
                          <a:ea typeface="微软雅黑" pitchFamily="34" charset="-122"/>
                        </a:rPr>
                        <a:t>ASIC</a:t>
                      </a:r>
                      <a:r>
                        <a:rPr lang="zh-CN" altLang="en-US" sz="1800" b="0" dirty="0" smtClean="0">
                          <a:solidFill>
                            <a:srgbClr val="000000"/>
                          </a:solidFill>
                          <a:latin typeface="微软雅黑" pitchFamily="34" charset="-122"/>
                          <a:ea typeface="微软雅黑" pitchFamily="34" charset="-122"/>
                        </a:rPr>
                        <a:t>、</a:t>
                      </a:r>
                      <a:r>
                        <a:rPr lang="en-US" altLang="zh-CN" sz="1800" b="0" dirty="0" smtClean="0">
                          <a:solidFill>
                            <a:srgbClr val="000000"/>
                          </a:solidFill>
                          <a:latin typeface="微软雅黑" pitchFamily="34" charset="-122"/>
                          <a:ea typeface="微软雅黑" pitchFamily="34" charset="-122"/>
                        </a:rPr>
                        <a:t>FPGA</a:t>
                      </a:r>
                      <a:endParaRPr lang="zh-CN" altLang="en-US" sz="1800" b="0" dirty="0">
                        <a:solidFill>
                          <a:srgbClr val="000000"/>
                        </a:solidFill>
                        <a:latin typeface="微软雅黑" pitchFamily="34" charset="-122"/>
                        <a:ea typeface="微软雅黑" pitchFamily="34" charset="-122"/>
                      </a:endParaRPr>
                    </a:p>
                  </a:txBody>
                  <a:tcPr anchor="ctr" anchorCtr="1"/>
                </a:tc>
                <a:tc>
                  <a:txBody>
                    <a:bodyPr/>
                    <a:lstStyle/>
                    <a:p>
                      <a:r>
                        <a:rPr lang="en-US" altLang="zh-CN" sz="1800" b="0" dirty="0" smtClean="0">
                          <a:solidFill>
                            <a:srgbClr val="000000"/>
                          </a:solidFill>
                          <a:latin typeface="微软雅黑" pitchFamily="34" charset="-122"/>
                          <a:ea typeface="微软雅黑" pitchFamily="34" charset="-122"/>
                        </a:rPr>
                        <a:t>NP</a:t>
                      </a:r>
                      <a:endParaRPr lang="zh-CN" altLang="en-US" sz="1800" b="0" dirty="0">
                        <a:solidFill>
                          <a:srgbClr val="000000"/>
                        </a:solidFill>
                        <a:latin typeface="微软雅黑" pitchFamily="34" charset="-122"/>
                        <a:ea typeface="微软雅黑" pitchFamily="34" charset="-122"/>
                      </a:endParaRPr>
                    </a:p>
                  </a:txBody>
                  <a:tcPr anchor="ctr" anchorCtr="1"/>
                </a:tc>
                <a:tc>
                  <a:txBody>
                    <a:bodyPr/>
                    <a:lstStyle/>
                    <a:p>
                      <a:pPr algn="ctr"/>
                      <a:r>
                        <a:rPr lang="zh-CN" altLang="en-US" b="0" dirty="0" smtClean="0">
                          <a:solidFill>
                            <a:srgbClr val="000000"/>
                          </a:solidFill>
                          <a:latin typeface="微软雅黑" pitchFamily="34" charset="-122"/>
                          <a:ea typeface="微软雅黑" pitchFamily="34" charset="-122"/>
                          <a:cs typeface="华文细黑" pitchFamily="2" charset="-122"/>
                        </a:rPr>
                        <a:t>多核网络流量处理平台</a:t>
                      </a:r>
                      <a:endParaRPr lang="zh-CN" altLang="en-US" sz="1800" b="0" dirty="0">
                        <a:solidFill>
                          <a:srgbClr val="000000"/>
                        </a:solidFill>
                        <a:latin typeface="微软雅黑" pitchFamily="34" charset="-122"/>
                        <a:ea typeface="微软雅黑" pitchFamily="34" charset="-122"/>
                      </a:endParaRPr>
                    </a:p>
                  </a:txBody>
                  <a:tcPr anchor="ctr" anchorCtr="1"/>
                </a:tc>
              </a:tr>
              <a:tr h="395794">
                <a:tc>
                  <a:txBody>
                    <a:bodyPr/>
                    <a:lstStyle/>
                    <a:p>
                      <a:r>
                        <a:rPr lang="zh-CN" altLang="en-US" sz="1600" dirty="0" smtClean="0">
                          <a:latin typeface="微软雅黑" pitchFamily="34" charset="-122"/>
                          <a:ea typeface="微软雅黑" pitchFamily="34" charset="-122"/>
                        </a:rPr>
                        <a:t>处理器</a:t>
                      </a:r>
                      <a:endParaRPr lang="zh-CN" altLang="en-US" sz="1600" dirty="0">
                        <a:latin typeface="微软雅黑" pitchFamily="34" charset="-122"/>
                        <a:ea typeface="微软雅黑" pitchFamily="34" charset="-122"/>
                      </a:endParaRPr>
                    </a:p>
                  </a:txBody>
                  <a:tcPr anchor="ctr" anchorCtr="1">
                    <a:solidFill>
                      <a:schemeClr val="accent1">
                        <a:lumMod val="60000"/>
                        <a:lumOff val="40000"/>
                      </a:schemeClr>
                    </a:solidFill>
                  </a:tcPr>
                </a:tc>
                <a:tc>
                  <a:txBody>
                    <a:bodyPr/>
                    <a:lstStyle/>
                    <a:p>
                      <a:r>
                        <a:rPr lang="zh-CN" altLang="en-US" sz="1600" dirty="0" smtClean="0">
                          <a:latin typeface="微软雅黑" pitchFamily="34" charset="-122"/>
                          <a:ea typeface="微软雅黑" pitchFamily="34" charset="-122"/>
                        </a:rPr>
                        <a:t>通用处理器</a:t>
                      </a:r>
                      <a:endParaRPr lang="zh-CN" altLang="en-US" sz="1600" dirty="0">
                        <a:latin typeface="微软雅黑" pitchFamily="34" charset="-122"/>
                        <a:ea typeface="微软雅黑" pitchFamily="34" charset="-122"/>
                      </a:endParaRPr>
                    </a:p>
                  </a:txBody>
                  <a:tcPr anchor="ctr" anchorCtr="1">
                    <a:solidFill>
                      <a:schemeClr val="accent1">
                        <a:lumMod val="60000"/>
                        <a:lumOff val="40000"/>
                      </a:schemeClr>
                    </a:solidFill>
                  </a:tcPr>
                </a:tc>
                <a:tc>
                  <a:txBody>
                    <a:bodyPr/>
                    <a:lstStyle/>
                    <a:p>
                      <a:r>
                        <a:rPr lang="zh-CN" altLang="en-US" sz="1600" dirty="0" smtClean="0">
                          <a:latin typeface="微软雅黑" pitchFamily="34" charset="-122"/>
                          <a:ea typeface="微软雅黑" pitchFamily="34" charset="-122"/>
                        </a:rPr>
                        <a:t>专用处理器</a:t>
                      </a:r>
                      <a:endParaRPr lang="zh-CN" altLang="en-US" sz="1600" dirty="0">
                        <a:latin typeface="微软雅黑" pitchFamily="34" charset="-122"/>
                        <a:ea typeface="微软雅黑" pitchFamily="34" charset="-122"/>
                      </a:endParaRPr>
                    </a:p>
                  </a:txBody>
                  <a:tcPr anchor="ctr" anchorCtr="1">
                    <a:solidFill>
                      <a:schemeClr val="accent1">
                        <a:lumMod val="60000"/>
                        <a:lumOff val="40000"/>
                      </a:schemeClr>
                    </a:solidFill>
                  </a:tcPr>
                </a:tc>
                <a:tc>
                  <a:txBody>
                    <a:bodyPr/>
                    <a:lstStyle/>
                    <a:p>
                      <a:r>
                        <a:rPr lang="zh-CN" altLang="en-US" sz="1600" dirty="0" smtClean="0">
                          <a:latin typeface="微软雅黑" pitchFamily="34" charset="-122"/>
                          <a:ea typeface="微软雅黑" pitchFamily="34" charset="-122"/>
                        </a:rPr>
                        <a:t>网络处理器</a:t>
                      </a:r>
                      <a:endParaRPr lang="zh-CN" altLang="en-US" sz="1600" dirty="0">
                        <a:latin typeface="微软雅黑" pitchFamily="34" charset="-122"/>
                        <a:ea typeface="微软雅黑" pitchFamily="34" charset="-122"/>
                      </a:endParaRPr>
                    </a:p>
                  </a:txBody>
                  <a:tcPr anchor="ctr" anchorCtr="1">
                    <a:solidFill>
                      <a:schemeClr val="accent1">
                        <a:lumMod val="60000"/>
                        <a:lumOff val="40000"/>
                      </a:schemeClr>
                    </a:solidFill>
                  </a:tcPr>
                </a:tc>
                <a:tc>
                  <a:txBody>
                    <a:bodyPr/>
                    <a:lstStyle/>
                    <a:p>
                      <a:r>
                        <a:rPr lang="zh-CN" altLang="en-US" sz="1600" dirty="0" smtClean="0">
                          <a:latin typeface="微软雅黑" pitchFamily="34" charset="-122"/>
                          <a:ea typeface="微软雅黑" pitchFamily="34" charset="-122"/>
                        </a:rPr>
                        <a:t>多核网络处理器</a:t>
                      </a:r>
                      <a:endParaRPr lang="zh-CN" altLang="en-US" sz="1600" dirty="0">
                        <a:latin typeface="微软雅黑" pitchFamily="34" charset="-122"/>
                        <a:ea typeface="微软雅黑" pitchFamily="34" charset="-122"/>
                      </a:endParaRPr>
                    </a:p>
                  </a:txBody>
                  <a:tcPr anchor="ctr" anchorCtr="1">
                    <a:solidFill>
                      <a:schemeClr val="accent1">
                        <a:lumMod val="60000"/>
                        <a:lumOff val="40000"/>
                      </a:schemeClr>
                    </a:solidFill>
                  </a:tcPr>
                </a:tc>
              </a:tr>
              <a:tr h="878337">
                <a:tc>
                  <a:txBody>
                    <a:bodyPr/>
                    <a:lstStyle/>
                    <a:p>
                      <a:pPr algn="ctr"/>
                      <a:r>
                        <a:rPr lang="zh-CN" altLang="en-US" sz="1600" dirty="0" smtClean="0">
                          <a:latin typeface="微软雅黑" pitchFamily="34" charset="-122"/>
                          <a:ea typeface="微软雅黑" pitchFamily="34" charset="-122"/>
                        </a:rPr>
                        <a:t>接口</a:t>
                      </a:r>
                      <a:endParaRPr lang="zh-CN" altLang="en-US" sz="1600" dirty="0">
                        <a:latin typeface="微软雅黑" pitchFamily="34" charset="-122"/>
                        <a:ea typeface="微软雅黑" pitchFamily="34" charset="-122"/>
                      </a:endParaRPr>
                    </a:p>
                  </a:txBody>
                  <a:tcPr anchor="ctr" anchorCtr="1">
                    <a:solidFill>
                      <a:schemeClr val="accent5">
                        <a:lumMod val="90000"/>
                      </a:schemeClr>
                    </a:solidFill>
                  </a:tcPr>
                </a:tc>
                <a:tc>
                  <a:txBody>
                    <a:bodyPr/>
                    <a:lstStyle/>
                    <a:p>
                      <a:pPr algn="ctr"/>
                      <a:r>
                        <a:rPr lang="zh-CN" altLang="en-US" sz="1600" dirty="0" smtClean="0">
                          <a:latin typeface="微软雅黑" pitchFamily="34" charset="-122"/>
                          <a:ea typeface="微软雅黑" pitchFamily="34" charset="-122"/>
                        </a:rPr>
                        <a:t>接口数量少，接口形式不灵活</a:t>
                      </a:r>
                      <a:endParaRPr lang="zh-CN" altLang="en-US" sz="1600" dirty="0">
                        <a:latin typeface="微软雅黑" pitchFamily="34" charset="-122"/>
                        <a:ea typeface="微软雅黑" pitchFamily="34" charset="-122"/>
                      </a:endParaRPr>
                    </a:p>
                  </a:txBody>
                  <a:tcPr anchor="ctr" anchorCtr="1">
                    <a:solidFill>
                      <a:schemeClr val="accent5">
                        <a:lumMod val="90000"/>
                      </a:schemeClr>
                    </a:solidFill>
                  </a:tcPr>
                </a:tc>
                <a:tc>
                  <a:txBody>
                    <a:bodyPr/>
                    <a:lstStyle/>
                    <a:p>
                      <a:pPr algn="ctr"/>
                      <a:r>
                        <a:rPr lang="zh-CN" altLang="en-US" sz="1600" dirty="0" smtClean="0">
                          <a:latin typeface="微软雅黑" pitchFamily="34" charset="-122"/>
                          <a:ea typeface="微软雅黑" pitchFamily="34" charset="-122"/>
                        </a:rPr>
                        <a:t>接口数量少，接口形式不不灵活</a:t>
                      </a:r>
                      <a:endParaRPr lang="zh-CN" altLang="en-US" sz="1600" dirty="0">
                        <a:latin typeface="微软雅黑" pitchFamily="34" charset="-122"/>
                        <a:ea typeface="微软雅黑" pitchFamily="34" charset="-122"/>
                      </a:endParaRPr>
                    </a:p>
                  </a:txBody>
                  <a:tcPr anchor="ctr" anchorCtr="1">
                    <a:solidFill>
                      <a:schemeClr val="accent5">
                        <a:lumMod val="9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600" dirty="0" smtClean="0">
                          <a:latin typeface="微软雅黑" pitchFamily="34" charset="-122"/>
                          <a:ea typeface="微软雅黑" pitchFamily="34" charset="-122"/>
                        </a:rPr>
                        <a:t>接口数量少，接口形式不灵活</a:t>
                      </a:r>
                    </a:p>
                  </a:txBody>
                  <a:tcPr anchor="ctr" anchorCtr="1">
                    <a:solidFill>
                      <a:schemeClr val="accent5">
                        <a:lumMod val="90000"/>
                      </a:schemeClr>
                    </a:solidFill>
                  </a:tcPr>
                </a:tc>
                <a:tc>
                  <a:txBody>
                    <a:bodyPr/>
                    <a:lstStyle/>
                    <a:p>
                      <a:pPr algn="ctr"/>
                      <a:r>
                        <a:rPr lang="zh-CN" altLang="en-US" sz="1600" dirty="0" smtClean="0">
                          <a:latin typeface="微软雅黑" pitchFamily="34" charset="-122"/>
                          <a:ea typeface="微软雅黑" pitchFamily="34" charset="-122"/>
                        </a:rPr>
                        <a:t>接口数量丰富、接形式灵活</a:t>
                      </a:r>
                      <a:endParaRPr lang="zh-CN" altLang="en-US" sz="1600" dirty="0">
                        <a:latin typeface="微软雅黑" pitchFamily="34" charset="-122"/>
                        <a:ea typeface="微软雅黑" pitchFamily="34" charset="-122"/>
                      </a:endParaRPr>
                    </a:p>
                  </a:txBody>
                  <a:tcPr anchor="ctr" anchorCtr="1">
                    <a:solidFill>
                      <a:schemeClr val="accent5">
                        <a:lumMod val="90000"/>
                      </a:schemeClr>
                    </a:solidFill>
                  </a:tcPr>
                </a:tc>
              </a:tr>
              <a:tr h="618089">
                <a:tc>
                  <a:txBody>
                    <a:bodyPr/>
                    <a:lstStyle/>
                    <a:p>
                      <a:r>
                        <a:rPr lang="zh-CN" altLang="en-US" sz="1600" dirty="0" smtClean="0">
                          <a:latin typeface="微软雅黑" pitchFamily="34" charset="-122"/>
                          <a:ea typeface="微软雅黑" pitchFamily="34" charset="-122"/>
                        </a:rPr>
                        <a:t>性能</a:t>
                      </a:r>
                      <a:endParaRPr lang="zh-CN" altLang="en-US" sz="1600" dirty="0">
                        <a:latin typeface="微软雅黑" pitchFamily="34" charset="-122"/>
                        <a:ea typeface="微软雅黑" pitchFamily="34" charset="-122"/>
                      </a:endParaRPr>
                    </a:p>
                  </a:txBody>
                  <a:tcPr anchor="ctr" anchorCtr="1">
                    <a:solidFill>
                      <a:schemeClr val="accent1">
                        <a:lumMod val="60000"/>
                        <a:lumOff val="40000"/>
                      </a:schemeClr>
                    </a:solidFill>
                  </a:tcPr>
                </a:tc>
                <a:tc>
                  <a:txBody>
                    <a:bodyPr/>
                    <a:lstStyle/>
                    <a:p>
                      <a:r>
                        <a:rPr lang="en-US" altLang="zh-CN" sz="1600" dirty="0" smtClean="0">
                          <a:latin typeface="微软雅黑" pitchFamily="34" charset="-122"/>
                          <a:ea typeface="微软雅黑" pitchFamily="34" charset="-122"/>
                        </a:rPr>
                        <a:t>100Mbps ~ 1GBbps</a:t>
                      </a:r>
                      <a:endParaRPr lang="zh-CN" altLang="en-US" sz="1600" dirty="0">
                        <a:latin typeface="微软雅黑" pitchFamily="34" charset="-122"/>
                        <a:ea typeface="微软雅黑" pitchFamily="34" charset="-122"/>
                      </a:endParaRPr>
                    </a:p>
                  </a:txBody>
                  <a:tcPr anchor="ctr" anchorCtr="1">
                    <a:solidFill>
                      <a:schemeClr val="accent1">
                        <a:lumMod val="60000"/>
                        <a:lumOff val="40000"/>
                      </a:schemeClr>
                    </a:solidFill>
                  </a:tcPr>
                </a:tc>
                <a:tc>
                  <a:txBody>
                    <a:bodyPr/>
                    <a:lstStyle/>
                    <a:p>
                      <a:r>
                        <a:rPr lang="en-US" altLang="zh-CN" sz="1600" dirty="0" smtClean="0">
                          <a:latin typeface="微软雅黑" pitchFamily="34" charset="-122"/>
                          <a:ea typeface="微软雅黑" pitchFamily="34" charset="-122"/>
                        </a:rPr>
                        <a:t>1Gbps ~ 10Gbps</a:t>
                      </a:r>
                      <a:endParaRPr lang="zh-CN" altLang="en-US" sz="1600" dirty="0">
                        <a:latin typeface="微软雅黑" pitchFamily="34" charset="-122"/>
                        <a:ea typeface="微软雅黑" pitchFamily="34" charset="-122"/>
                      </a:endParaRPr>
                    </a:p>
                  </a:txBody>
                  <a:tcPr anchor="ctr" anchorCtr="1">
                    <a:solidFill>
                      <a:schemeClr val="accent1">
                        <a:lumMod val="60000"/>
                        <a:lumOff val="40000"/>
                      </a:schemeClr>
                    </a:solidFill>
                  </a:tcPr>
                </a:tc>
                <a:tc>
                  <a:txBody>
                    <a:bodyPr/>
                    <a:lstStyle/>
                    <a:p>
                      <a:r>
                        <a:rPr lang="en-US" altLang="zh-CN" sz="1600" dirty="0" smtClean="0">
                          <a:latin typeface="微软雅黑" pitchFamily="34" charset="-122"/>
                          <a:ea typeface="微软雅黑" pitchFamily="34" charset="-122"/>
                        </a:rPr>
                        <a:t>1Gbps ~ 4Gbps</a:t>
                      </a:r>
                    </a:p>
                  </a:txBody>
                  <a:tcPr anchor="ctr" anchorCtr="1">
                    <a:solidFill>
                      <a:schemeClr val="accent1">
                        <a:lumMod val="60000"/>
                        <a:lumOff val="40000"/>
                      </a:schemeClr>
                    </a:solidFill>
                  </a:tcPr>
                </a:tc>
                <a:tc>
                  <a:txBody>
                    <a:bodyPr/>
                    <a:lstStyle/>
                    <a:p>
                      <a:r>
                        <a:rPr lang="en-US" altLang="zh-CN" sz="1600" dirty="0" smtClean="0">
                          <a:latin typeface="微软雅黑" pitchFamily="34" charset="-122"/>
                          <a:ea typeface="微软雅黑" pitchFamily="34" charset="-122"/>
                        </a:rPr>
                        <a:t>1Gbps ~ 10Gbps</a:t>
                      </a:r>
                      <a:endParaRPr lang="zh-CN" altLang="en-US" sz="1600" dirty="0">
                        <a:latin typeface="微软雅黑" pitchFamily="34" charset="-122"/>
                        <a:ea typeface="微软雅黑" pitchFamily="34" charset="-122"/>
                      </a:endParaRPr>
                    </a:p>
                  </a:txBody>
                  <a:tcPr anchor="ctr" anchorCtr="1">
                    <a:solidFill>
                      <a:schemeClr val="accent1">
                        <a:lumMod val="60000"/>
                        <a:lumOff val="40000"/>
                      </a:schemeClr>
                    </a:solidFill>
                  </a:tcPr>
                </a:tc>
              </a:tr>
              <a:tr h="878337">
                <a:tc>
                  <a:txBody>
                    <a:bodyPr/>
                    <a:lstStyle/>
                    <a:p>
                      <a:pPr algn="ctr"/>
                      <a:r>
                        <a:rPr lang="zh-CN" altLang="en-US" sz="1600" dirty="0" smtClean="0">
                          <a:latin typeface="微软雅黑" pitchFamily="34" charset="-122"/>
                          <a:ea typeface="微软雅黑" pitchFamily="34" charset="-122"/>
                        </a:rPr>
                        <a:t>集成度</a:t>
                      </a:r>
                      <a:endParaRPr lang="zh-CN" altLang="en-US" sz="1600" dirty="0">
                        <a:latin typeface="微软雅黑" pitchFamily="34" charset="-122"/>
                        <a:ea typeface="微软雅黑" pitchFamily="34" charset="-122"/>
                      </a:endParaRPr>
                    </a:p>
                  </a:txBody>
                  <a:tcPr anchor="ctr" anchorCtr="1">
                    <a:solidFill>
                      <a:schemeClr val="accent5">
                        <a:lumMod val="90000"/>
                      </a:schemeClr>
                    </a:solidFill>
                  </a:tcPr>
                </a:tc>
                <a:tc>
                  <a:txBody>
                    <a:bodyPr/>
                    <a:lstStyle/>
                    <a:p>
                      <a:pPr algn="ctr"/>
                      <a:r>
                        <a:rPr lang="zh-CN" altLang="en-US" sz="1600" dirty="0" smtClean="0">
                          <a:latin typeface="微软雅黑" pitchFamily="34" charset="-122"/>
                          <a:ea typeface="微软雅黑" pitchFamily="34" charset="-122"/>
                        </a:rPr>
                        <a:t>集成度相对低，需要独立南北桥配合</a:t>
                      </a:r>
                      <a:endParaRPr lang="zh-CN" altLang="en-US" sz="1600" dirty="0">
                        <a:latin typeface="微软雅黑" pitchFamily="34" charset="-122"/>
                        <a:ea typeface="微软雅黑" pitchFamily="34" charset="-122"/>
                      </a:endParaRPr>
                    </a:p>
                  </a:txBody>
                  <a:tcPr anchor="ctr" anchorCtr="1">
                    <a:solidFill>
                      <a:schemeClr val="accent5">
                        <a:lumMod val="90000"/>
                      </a:schemeClr>
                    </a:solidFill>
                  </a:tcPr>
                </a:tc>
                <a:tc>
                  <a:txBody>
                    <a:bodyPr/>
                    <a:lstStyle/>
                    <a:p>
                      <a:pPr algn="ctr"/>
                      <a:r>
                        <a:rPr lang="zh-CN" altLang="en-US" sz="1600" dirty="0" smtClean="0">
                          <a:latin typeface="微软雅黑" pitchFamily="34" charset="-122"/>
                          <a:ea typeface="微软雅黑" pitchFamily="34" charset="-122"/>
                        </a:rPr>
                        <a:t>集成度高，普遍需要与</a:t>
                      </a:r>
                      <a:r>
                        <a:rPr lang="en-US" altLang="zh-CN" sz="1600" dirty="0" smtClean="0">
                          <a:latin typeface="微软雅黑" pitchFamily="34" charset="-122"/>
                          <a:ea typeface="微软雅黑" pitchFamily="34" charset="-122"/>
                        </a:rPr>
                        <a:t>X86</a:t>
                      </a:r>
                      <a:r>
                        <a:rPr lang="zh-CN" altLang="en-US" sz="1600" dirty="0" smtClean="0">
                          <a:latin typeface="微软雅黑" pitchFamily="34" charset="-122"/>
                          <a:ea typeface="微软雅黑" pitchFamily="34" charset="-122"/>
                        </a:rPr>
                        <a:t>工控结合</a:t>
                      </a:r>
                      <a:endParaRPr lang="zh-CN" altLang="en-US" sz="1600" dirty="0">
                        <a:latin typeface="微软雅黑" pitchFamily="34" charset="-122"/>
                        <a:ea typeface="微软雅黑" pitchFamily="34" charset="-122"/>
                      </a:endParaRPr>
                    </a:p>
                  </a:txBody>
                  <a:tcPr anchor="ctr" anchorCtr="1">
                    <a:solidFill>
                      <a:schemeClr val="accent5">
                        <a:lumMod val="9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600" dirty="0" smtClean="0">
                          <a:latin typeface="微软雅黑" pitchFamily="34" charset="-122"/>
                          <a:ea typeface="微软雅黑" pitchFamily="34" charset="-122"/>
                        </a:rPr>
                        <a:t>集成度高，普遍需要与</a:t>
                      </a:r>
                      <a:r>
                        <a:rPr lang="en-US" altLang="zh-CN" sz="1600" dirty="0" smtClean="0">
                          <a:latin typeface="微软雅黑" pitchFamily="34" charset="-122"/>
                          <a:ea typeface="微软雅黑" pitchFamily="34" charset="-122"/>
                        </a:rPr>
                        <a:t>X86</a:t>
                      </a:r>
                      <a:r>
                        <a:rPr lang="zh-CN" altLang="en-US" sz="1600" dirty="0" smtClean="0">
                          <a:latin typeface="微软雅黑" pitchFamily="34" charset="-122"/>
                          <a:ea typeface="微软雅黑" pitchFamily="34" charset="-122"/>
                        </a:rPr>
                        <a:t>工控结合</a:t>
                      </a:r>
                    </a:p>
                  </a:txBody>
                  <a:tcPr anchor="ctr" anchorCtr="1">
                    <a:solidFill>
                      <a:schemeClr val="accent5">
                        <a:lumMod val="90000"/>
                      </a:schemeClr>
                    </a:solidFill>
                  </a:tcPr>
                </a:tc>
                <a:tc>
                  <a:txBody>
                    <a:bodyPr/>
                    <a:lstStyle/>
                    <a:p>
                      <a:pPr algn="ctr"/>
                      <a:r>
                        <a:rPr lang="zh-CN" altLang="en-US" sz="1600" dirty="0" smtClean="0">
                          <a:latin typeface="微软雅黑" pitchFamily="34" charset="-122"/>
                          <a:ea typeface="微软雅黑" pitchFamily="34" charset="-122"/>
                        </a:rPr>
                        <a:t>集成度高，一体化硬件结构</a:t>
                      </a:r>
                      <a:endParaRPr lang="zh-CN" altLang="en-US" sz="1600" dirty="0">
                        <a:latin typeface="微软雅黑" pitchFamily="34" charset="-122"/>
                        <a:ea typeface="微软雅黑" pitchFamily="34" charset="-122"/>
                      </a:endParaRPr>
                    </a:p>
                  </a:txBody>
                  <a:tcPr anchor="ctr" anchorCtr="1">
                    <a:solidFill>
                      <a:schemeClr val="accent5">
                        <a:lumMod val="90000"/>
                      </a:schemeClr>
                    </a:solidFill>
                  </a:tcPr>
                </a:tc>
              </a:tr>
              <a:tr h="618089">
                <a:tc>
                  <a:txBody>
                    <a:bodyPr/>
                    <a:lstStyle/>
                    <a:p>
                      <a:pPr algn="ctr"/>
                      <a:r>
                        <a:rPr lang="zh-CN" altLang="en-US" sz="1600" dirty="0" smtClean="0">
                          <a:latin typeface="微软雅黑" pitchFamily="34" charset="-122"/>
                          <a:ea typeface="微软雅黑" pitchFamily="34" charset="-122"/>
                        </a:rPr>
                        <a:t>功耗</a:t>
                      </a:r>
                      <a:endParaRPr lang="zh-CN" altLang="en-US" sz="1600" dirty="0">
                        <a:latin typeface="微软雅黑" pitchFamily="34" charset="-122"/>
                        <a:ea typeface="微软雅黑" pitchFamily="34" charset="-122"/>
                      </a:endParaRPr>
                    </a:p>
                  </a:txBody>
                  <a:tcPr anchor="ctr" anchorCtr="1">
                    <a:solidFill>
                      <a:schemeClr val="accent1">
                        <a:lumMod val="60000"/>
                        <a:lumOff val="40000"/>
                      </a:schemeClr>
                    </a:solidFill>
                  </a:tcPr>
                </a:tc>
                <a:tc>
                  <a:txBody>
                    <a:bodyPr/>
                    <a:lstStyle/>
                    <a:p>
                      <a:pPr algn="ctr"/>
                      <a:r>
                        <a:rPr lang="en-US" altLang="zh-CN" sz="1600" dirty="0" smtClean="0">
                          <a:latin typeface="微软雅黑" pitchFamily="34" charset="-122"/>
                          <a:ea typeface="微软雅黑" pitchFamily="34" charset="-122"/>
                        </a:rPr>
                        <a:t>160W</a:t>
                      </a:r>
                      <a:r>
                        <a:rPr lang="zh-CN" altLang="en-US" sz="1600" dirty="0" smtClean="0">
                          <a:latin typeface="微软雅黑" pitchFamily="34" charset="-122"/>
                          <a:ea typeface="微软雅黑" pitchFamily="34" charset="-122"/>
                        </a:rPr>
                        <a:t>以上</a:t>
                      </a:r>
                      <a:endParaRPr lang="zh-CN" altLang="en-US" sz="1600" dirty="0">
                        <a:latin typeface="微软雅黑" pitchFamily="34" charset="-122"/>
                        <a:ea typeface="微软雅黑" pitchFamily="34" charset="-122"/>
                      </a:endParaRPr>
                    </a:p>
                  </a:txBody>
                  <a:tcPr anchor="ctr" anchorCtr="1">
                    <a:solidFill>
                      <a:schemeClr val="accent1">
                        <a:lumMod val="60000"/>
                        <a:lumOff val="40000"/>
                      </a:schemeClr>
                    </a:solidFill>
                  </a:tcPr>
                </a:tc>
                <a:tc>
                  <a:txBody>
                    <a:bodyPr/>
                    <a:lstStyle/>
                    <a:p>
                      <a:pPr algn="ctr"/>
                      <a:r>
                        <a:rPr lang="zh-CN" altLang="en-US" sz="1600" dirty="0" smtClean="0">
                          <a:latin typeface="微软雅黑" pitchFamily="34" charset="-122"/>
                          <a:ea typeface="微软雅黑" pitchFamily="34" charset="-122"/>
                        </a:rPr>
                        <a:t>整机功耗</a:t>
                      </a:r>
                      <a:r>
                        <a:rPr lang="en-US" altLang="zh-CN" sz="1600" dirty="0" smtClean="0">
                          <a:latin typeface="微软雅黑" pitchFamily="34" charset="-122"/>
                          <a:ea typeface="微软雅黑" pitchFamily="34" charset="-122"/>
                        </a:rPr>
                        <a:t>200W</a:t>
                      </a:r>
                      <a:r>
                        <a:rPr lang="zh-CN" altLang="en-US" sz="1600" dirty="0" smtClean="0">
                          <a:latin typeface="微软雅黑" pitchFamily="34" charset="-122"/>
                          <a:ea typeface="微软雅黑" pitchFamily="34" charset="-122"/>
                        </a:rPr>
                        <a:t>以上</a:t>
                      </a:r>
                      <a:endParaRPr lang="zh-CN" altLang="en-US" sz="1600" dirty="0">
                        <a:latin typeface="微软雅黑" pitchFamily="34" charset="-122"/>
                        <a:ea typeface="微软雅黑" pitchFamily="34" charset="-122"/>
                      </a:endParaRPr>
                    </a:p>
                  </a:txBody>
                  <a:tcPr anchor="ctr" anchorCtr="1">
                    <a:solidFill>
                      <a:schemeClr val="accent1">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600" dirty="0" smtClean="0">
                          <a:latin typeface="微软雅黑" pitchFamily="34" charset="-122"/>
                          <a:ea typeface="微软雅黑" pitchFamily="34" charset="-122"/>
                        </a:rPr>
                        <a:t>整机功</a:t>
                      </a:r>
                      <a:r>
                        <a:rPr lang="en-US" altLang="zh-CN" sz="1600" dirty="0" smtClean="0">
                          <a:latin typeface="微软雅黑" pitchFamily="34" charset="-122"/>
                          <a:ea typeface="微软雅黑" pitchFamily="34" charset="-122"/>
                        </a:rPr>
                        <a:t>200W</a:t>
                      </a:r>
                      <a:r>
                        <a:rPr lang="zh-CN" altLang="en-US" sz="1600" dirty="0" smtClean="0">
                          <a:latin typeface="微软雅黑" pitchFamily="34" charset="-122"/>
                          <a:ea typeface="微软雅黑" pitchFamily="34" charset="-122"/>
                        </a:rPr>
                        <a:t>以上</a:t>
                      </a:r>
                    </a:p>
                  </a:txBody>
                  <a:tcPr anchor="ctr" anchorCtr="1">
                    <a:solidFill>
                      <a:schemeClr val="accent1">
                        <a:lumMod val="60000"/>
                        <a:lumOff val="40000"/>
                      </a:schemeClr>
                    </a:solidFill>
                  </a:tcPr>
                </a:tc>
                <a:tc>
                  <a:txBody>
                    <a:bodyPr/>
                    <a:lstStyle/>
                    <a:p>
                      <a:pPr algn="ctr"/>
                      <a:r>
                        <a:rPr lang="en-US" altLang="zh-CN" sz="1600" dirty="0" smtClean="0">
                          <a:latin typeface="微软雅黑" pitchFamily="34" charset="-122"/>
                          <a:ea typeface="微软雅黑" pitchFamily="34" charset="-122"/>
                        </a:rPr>
                        <a:t>35W~160W</a:t>
                      </a:r>
                      <a:endParaRPr lang="zh-CN" altLang="en-US" sz="1600" dirty="0">
                        <a:latin typeface="微软雅黑" pitchFamily="34" charset="-122"/>
                        <a:ea typeface="微软雅黑" pitchFamily="34" charset="-122"/>
                      </a:endParaRPr>
                    </a:p>
                  </a:txBody>
                  <a:tcPr anchor="ctr" anchorCtr="1">
                    <a:solidFill>
                      <a:schemeClr val="accent1">
                        <a:lumMod val="60000"/>
                        <a:lumOff val="40000"/>
                      </a:schemeClr>
                    </a:solidFill>
                  </a:tcPr>
                </a:tc>
              </a:tr>
              <a:tr h="395794">
                <a:tc>
                  <a:txBody>
                    <a:bodyPr/>
                    <a:lstStyle/>
                    <a:p>
                      <a:r>
                        <a:rPr lang="zh-CN" altLang="en-US" sz="1600" dirty="0" smtClean="0">
                          <a:latin typeface="微软雅黑" pitchFamily="34" charset="-122"/>
                          <a:ea typeface="微软雅黑" pitchFamily="34" charset="-122"/>
                        </a:rPr>
                        <a:t>研发难度</a:t>
                      </a:r>
                      <a:endParaRPr lang="zh-CN" altLang="en-US" sz="1600" dirty="0">
                        <a:latin typeface="微软雅黑" pitchFamily="34" charset="-122"/>
                        <a:ea typeface="微软雅黑" pitchFamily="34" charset="-122"/>
                      </a:endParaRPr>
                    </a:p>
                  </a:txBody>
                  <a:tcPr anchor="ctr" anchorCtr="1">
                    <a:solidFill>
                      <a:schemeClr val="accent1">
                        <a:lumMod val="60000"/>
                        <a:lumOff val="40000"/>
                      </a:schemeClr>
                    </a:solidFill>
                  </a:tcPr>
                </a:tc>
                <a:tc>
                  <a:txBody>
                    <a:bodyPr/>
                    <a:lstStyle/>
                    <a:p>
                      <a:r>
                        <a:rPr lang="zh-CN" altLang="en-US" sz="1600" dirty="0" smtClean="0">
                          <a:latin typeface="微软雅黑" pitchFamily="34" charset="-122"/>
                          <a:ea typeface="微软雅黑" pitchFamily="34" charset="-122"/>
                        </a:rPr>
                        <a:t>易</a:t>
                      </a:r>
                      <a:endParaRPr lang="zh-CN" altLang="en-US" sz="1600" dirty="0">
                        <a:latin typeface="微软雅黑" pitchFamily="34" charset="-122"/>
                        <a:ea typeface="微软雅黑" pitchFamily="34" charset="-122"/>
                      </a:endParaRPr>
                    </a:p>
                  </a:txBody>
                  <a:tcPr anchor="ctr" anchorCtr="1">
                    <a:solidFill>
                      <a:schemeClr val="accent1">
                        <a:lumMod val="60000"/>
                        <a:lumOff val="40000"/>
                      </a:schemeClr>
                    </a:solidFill>
                  </a:tcPr>
                </a:tc>
                <a:tc>
                  <a:txBody>
                    <a:bodyPr/>
                    <a:lstStyle/>
                    <a:p>
                      <a:r>
                        <a:rPr lang="zh-CN" altLang="en-US" sz="1600" dirty="0" smtClean="0">
                          <a:latin typeface="微软雅黑" pitchFamily="34" charset="-122"/>
                          <a:ea typeface="微软雅黑" pitchFamily="34" charset="-122"/>
                        </a:rPr>
                        <a:t>难（灵活度低）</a:t>
                      </a:r>
                      <a:endParaRPr lang="zh-CN" altLang="en-US" sz="1600" dirty="0">
                        <a:latin typeface="微软雅黑" pitchFamily="34" charset="-122"/>
                        <a:ea typeface="微软雅黑" pitchFamily="34" charset="-122"/>
                      </a:endParaRPr>
                    </a:p>
                  </a:txBody>
                  <a:tcPr anchor="ctr" anchorCtr="1">
                    <a:solidFill>
                      <a:schemeClr val="accent1">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600" dirty="0" smtClean="0">
                          <a:latin typeface="微软雅黑" pitchFamily="34" charset="-122"/>
                          <a:ea typeface="微软雅黑" pitchFamily="34" charset="-122"/>
                        </a:rPr>
                        <a:t>难</a:t>
                      </a:r>
                    </a:p>
                  </a:txBody>
                  <a:tcPr anchor="ctr" anchorCtr="1">
                    <a:solidFill>
                      <a:schemeClr val="accent1">
                        <a:lumMod val="60000"/>
                        <a:lumOff val="40000"/>
                      </a:schemeClr>
                    </a:solidFill>
                  </a:tcPr>
                </a:tc>
                <a:tc>
                  <a:txBody>
                    <a:bodyPr/>
                    <a:lstStyle/>
                    <a:p>
                      <a:r>
                        <a:rPr lang="zh-CN" altLang="en-US" sz="1600" dirty="0" smtClean="0">
                          <a:latin typeface="微软雅黑" pitchFamily="34" charset="-122"/>
                          <a:ea typeface="微软雅黑" pitchFamily="34" charset="-122"/>
                        </a:rPr>
                        <a:t>？</a:t>
                      </a:r>
                      <a:endParaRPr lang="zh-CN" altLang="en-US" sz="1600" dirty="0">
                        <a:latin typeface="微软雅黑" pitchFamily="34" charset="-122"/>
                        <a:ea typeface="微软雅黑" pitchFamily="34" charset="-122"/>
                      </a:endParaRPr>
                    </a:p>
                  </a:txBody>
                  <a:tcPr anchor="ctr" anchorCtr="1">
                    <a:solidFill>
                      <a:schemeClr val="accent1">
                        <a:lumMod val="60000"/>
                        <a:lumOff val="40000"/>
                      </a:schemeClr>
                    </a:solidFill>
                  </a:tcPr>
                </a:tc>
              </a:tr>
              <a:tr h="395794">
                <a:tc>
                  <a:txBody>
                    <a:bodyPr/>
                    <a:lstStyle/>
                    <a:p>
                      <a:r>
                        <a:rPr lang="zh-CN" altLang="en-US" sz="1600" dirty="0" smtClean="0">
                          <a:latin typeface="微软雅黑" pitchFamily="34" charset="-122"/>
                          <a:ea typeface="微软雅黑" pitchFamily="34" charset="-122"/>
                        </a:rPr>
                        <a:t>价格</a:t>
                      </a:r>
                      <a:endParaRPr lang="zh-CN" altLang="en-US" sz="1600" dirty="0">
                        <a:latin typeface="微软雅黑" pitchFamily="34" charset="-122"/>
                        <a:ea typeface="微软雅黑" pitchFamily="34" charset="-122"/>
                      </a:endParaRPr>
                    </a:p>
                  </a:txBody>
                  <a:tcPr anchor="ctr" anchorCtr="1">
                    <a:solidFill>
                      <a:schemeClr val="accent5">
                        <a:lumMod val="90000"/>
                      </a:schemeClr>
                    </a:solidFill>
                  </a:tcPr>
                </a:tc>
                <a:tc>
                  <a:txBody>
                    <a:bodyPr/>
                    <a:lstStyle/>
                    <a:p>
                      <a:r>
                        <a:rPr lang="zh-CN" altLang="en-US" sz="1600" dirty="0" smtClean="0">
                          <a:latin typeface="微软雅黑" pitchFamily="34" charset="-122"/>
                          <a:ea typeface="微软雅黑" pitchFamily="34" charset="-122"/>
                        </a:rPr>
                        <a:t>价格偏高</a:t>
                      </a:r>
                      <a:endParaRPr lang="zh-CN" altLang="en-US" sz="1600" dirty="0">
                        <a:latin typeface="微软雅黑" pitchFamily="34" charset="-122"/>
                        <a:ea typeface="微软雅黑" pitchFamily="34" charset="-122"/>
                      </a:endParaRPr>
                    </a:p>
                  </a:txBody>
                  <a:tcPr anchor="ctr" anchorCtr="1">
                    <a:solidFill>
                      <a:schemeClr val="accent5">
                        <a:lumMod val="90000"/>
                      </a:schemeClr>
                    </a:solidFill>
                  </a:tcPr>
                </a:tc>
                <a:tc>
                  <a:txBody>
                    <a:bodyPr/>
                    <a:lstStyle/>
                    <a:p>
                      <a:r>
                        <a:rPr lang="zh-CN" altLang="en-US" sz="1600" dirty="0" smtClean="0">
                          <a:latin typeface="微软雅黑" pitchFamily="34" charset="-122"/>
                          <a:ea typeface="微软雅黑" pitchFamily="34" charset="-122"/>
                        </a:rPr>
                        <a:t>价格高昂</a:t>
                      </a:r>
                      <a:endParaRPr lang="zh-CN" altLang="en-US" sz="1600" dirty="0">
                        <a:latin typeface="微软雅黑" pitchFamily="34" charset="-122"/>
                        <a:ea typeface="微软雅黑" pitchFamily="34" charset="-122"/>
                      </a:endParaRPr>
                    </a:p>
                  </a:txBody>
                  <a:tcPr anchor="ctr" anchorCtr="1">
                    <a:solidFill>
                      <a:schemeClr val="accent5">
                        <a:lumMod val="90000"/>
                      </a:schemeClr>
                    </a:solidFill>
                  </a:tcPr>
                </a:tc>
                <a:tc>
                  <a:txBody>
                    <a:bodyPr/>
                    <a:lstStyle/>
                    <a:p>
                      <a:r>
                        <a:rPr lang="zh-CN" altLang="en-US" sz="1600" dirty="0" smtClean="0">
                          <a:latin typeface="微软雅黑" pitchFamily="34" charset="-122"/>
                          <a:ea typeface="微软雅黑" pitchFamily="34" charset="-122"/>
                        </a:rPr>
                        <a:t>价格偏高</a:t>
                      </a:r>
                      <a:endParaRPr lang="zh-CN" altLang="en-US" sz="1600" dirty="0">
                        <a:latin typeface="微软雅黑" pitchFamily="34" charset="-122"/>
                        <a:ea typeface="微软雅黑" pitchFamily="34" charset="-122"/>
                      </a:endParaRPr>
                    </a:p>
                  </a:txBody>
                  <a:tcPr anchor="ctr" anchorCtr="1">
                    <a:solidFill>
                      <a:schemeClr val="accent5">
                        <a:lumMod val="90000"/>
                      </a:schemeClr>
                    </a:solidFill>
                  </a:tcPr>
                </a:tc>
                <a:tc>
                  <a:txBody>
                    <a:bodyPr/>
                    <a:lstStyle/>
                    <a:p>
                      <a:r>
                        <a:rPr lang="zh-CN" altLang="en-US" sz="1600" dirty="0" smtClean="0">
                          <a:latin typeface="微软雅黑" pitchFamily="34" charset="-122"/>
                          <a:ea typeface="微软雅黑" pitchFamily="34" charset="-122"/>
                        </a:rPr>
                        <a:t>价格低廉</a:t>
                      </a:r>
                      <a:endParaRPr lang="zh-CN" altLang="en-US" sz="1600" dirty="0">
                        <a:latin typeface="微软雅黑" pitchFamily="34" charset="-122"/>
                        <a:ea typeface="微软雅黑" pitchFamily="34" charset="-122"/>
                      </a:endParaRPr>
                    </a:p>
                  </a:txBody>
                  <a:tcPr anchor="ctr" anchorCtr="1">
                    <a:solidFill>
                      <a:schemeClr val="accent5">
                        <a:lumMod val="90000"/>
                      </a:schemeClr>
                    </a:solidFill>
                  </a:tcPr>
                </a:tc>
              </a:tr>
            </a:tbl>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570TGp_koreaculture_dark">
  <a:themeElements>
    <a:clrScheme name="570TGp_koreaculture_dark 2">
      <a:dk1>
        <a:srgbClr val="47452D"/>
      </a:dk1>
      <a:lt1>
        <a:srgbClr val="FFFFFF"/>
      </a:lt1>
      <a:dk2>
        <a:srgbClr val="988B3A"/>
      </a:dk2>
      <a:lt2>
        <a:srgbClr val="E8C972"/>
      </a:lt2>
      <a:accent1>
        <a:srgbClr val="EF8D21"/>
      </a:accent1>
      <a:accent2>
        <a:srgbClr val="6FB157"/>
      </a:accent2>
      <a:accent3>
        <a:srgbClr val="CAC4AE"/>
      </a:accent3>
      <a:accent4>
        <a:srgbClr val="DADADA"/>
      </a:accent4>
      <a:accent5>
        <a:srgbClr val="F6C5AB"/>
      </a:accent5>
      <a:accent6>
        <a:srgbClr val="64A04E"/>
      </a:accent6>
      <a:hlink>
        <a:srgbClr val="D54F6F"/>
      </a:hlink>
      <a:folHlink>
        <a:srgbClr val="5AC2C2"/>
      </a:folHlink>
    </a:clrScheme>
    <a:fontScheme name="570TGp_koreaculture_dark">
      <a:majorFont>
        <a:latin typeface="Tahoma"/>
        <a:ea typeface="幼圆"/>
        <a:cs typeface=""/>
      </a:majorFont>
      <a:minorFont>
        <a:latin typeface="Tahoma"/>
        <a:ea typeface="幼圆"/>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570TGp_koreaculture_dark 1">
        <a:dk1>
          <a:srgbClr val="462300"/>
        </a:dk1>
        <a:lt1>
          <a:srgbClr val="FFFFFF"/>
        </a:lt1>
        <a:dk2>
          <a:srgbClr val="B64C1C"/>
        </a:dk2>
        <a:lt2>
          <a:srgbClr val="F7A707"/>
        </a:lt2>
        <a:accent1>
          <a:srgbClr val="5FB858"/>
        </a:accent1>
        <a:accent2>
          <a:srgbClr val="465BC2"/>
        </a:accent2>
        <a:accent3>
          <a:srgbClr val="D7B2AB"/>
        </a:accent3>
        <a:accent4>
          <a:srgbClr val="DADADA"/>
        </a:accent4>
        <a:accent5>
          <a:srgbClr val="B6D8B4"/>
        </a:accent5>
        <a:accent6>
          <a:srgbClr val="3F52B0"/>
        </a:accent6>
        <a:hlink>
          <a:srgbClr val="5594AB"/>
        </a:hlink>
        <a:folHlink>
          <a:srgbClr val="CC5062"/>
        </a:folHlink>
      </a:clrScheme>
      <a:clrMap bg1="dk2" tx1="lt1" bg2="dk1" tx2="lt2" accent1="accent1" accent2="accent2" accent3="accent3" accent4="accent4" accent5="accent5" accent6="accent6" hlink="hlink" folHlink="folHlink"/>
    </a:extraClrScheme>
    <a:extraClrScheme>
      <a:clrScheme name="570TGp_koreaculture_dark 2">
        <a:dk1>
          <a:srgbClr val="47452D"/>
        </a:dk1>
        <a:lt1>
          <a:srgbClr val="FFFFFF"/>
        </a:lt1>
        <a:dk2>
          <a:srgbClr val="988B3A"/>
        </a:dk2>
        <a:lt2>
          <a:srgbClr val="E8C972"/>
        </a:lt2>
        <a:accent1>
          <a:srgbClr val="EF8D21"/>
        </a:accent1>
        <a:accent2>
          <a:srgbClr val="6FB157"/>
        </a:accent2>
        <a:accent3>
          <a:srgbClr val="CAC4AE"/>
        </a:accent3>
        <a:accent4>
          <a:srgbClr val="DADADA"/>
        </a:accent4>
        <a:accent5>
          <a:srgbClr val="F6C5AB"/>
        </a:accent5>
        <a:accent6>
          <a:srgbClr val="64A04E"/>
        </a:accent6>
        <a:hlink>
          <a:srgbClr val="D54F6F"/>
        </a:hlink>
        <a:folHlink>
          <a:srgbClr val="5AC2C2"/>
        </a:folHlink>
      </a:clrScheme>
      <a:clrMap bg1="dk2" tx1="lt1" bg2="dk1" tx2="lt2" accent1="accent1" accent2="accent2" accent3="accent3" accent4="accent4" accent5="accent5" accent6="accent6" hlink="hlink" folHlink="folHlink"/>
    </a:extraClrScheme>
    <a:extraClrScheme>
      <a:clrScheme name="570TGp_koreaculture_dark 3">
        <a:dk1>
          <a:srgbClr val="00264C"/>
        </a:dk1>
        <a:lt1>
          <a:srgbClr val="FFFFFF"/>
        </a:lt1>
        <a:dk2>
          <a:srgbClr val="357D9D"/>
        </a:dk2>
        <a:lt2>
          <a:srgbClr val="73D1E7"/>
        </a:lt2>
        <a:accent1>
          <a:srgbClr val="D64E4E"/>
        </a:accent1>
        <a:accent2>
          <a:srgbClr val="EE7A1A"/>
        </a:accent2>
        <a:accent3>
          <a:srgbClr val="AEBFCC"/>
        </a:accent3>
        <a:accent4>
          <a:srgbClr val="DADADA"/>
        </a:accent4>
        <a:accent5>
          <a:srgbClr val="E8B2B2"/>
        </a:accent5>
        <a:accent6>
          <a:srgbClr val="D86E16"/>
        </a:accent6>
        <a:hlink>
          <a:srgbClr val="2ED270"/>
        </a:hlink>
        <a:folHlink>
          <a:srgbClr val="A74CD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570TGp_koreaculture_dark</Template>
  <TotalTime>6100</TotalTime>
  <Words>1706</Words>
  <Application>Microsoft Office PowerPoint</Application>
  <PresentationFormat>全屏显示(4:3)</PresentationFormat>
  <Paragraphs>436</Paragraphs>
  <Slides>31</Slides>
  <Notes>0</Notes>
  <HiddenSlides>0</HiddenSlides>
  <MMClips>0</MMClips>
  <ScaleCrop>false</ScaleCrop>
  <HeadingPairs>
    <vt:vector size="4" baseType="variant">
      <vt:variant>
        <vt:lpstr>主题</vt:lpstr>
      </vt:variant>
      <vt:variant>
        <vt:i4>1</vt:i4>
      </vt:variant>
      <vt:variant>
        <vt:lpstr>幻灯片标题</vt:lpstr>
      </vt:variant>
      <vt:variant>
        <vt:i4>31</vt:i4>
      </vt:variant>
    </vt:vector>
  </HeadingPairs>
  <TitlesOfParts>
    <vt:vector size="32" baseType="lpstr">
      <vt:lpstr>570TGp_koreaculture_dark</vt:lpstr>
      <vt:lpstr>恒扬科技  SempGate® NSA/MCP 多核网络流量处理平台</vt:lpstr>
      <vt:lpstr>安全产品方案选型</vt:lpstr>
      <vt:lpstr>安全产品“多功能、低性能”</vt:lpstr>
      <vt:lpstr>网络底层处理瓶颈</vt:lpstr>
      <vt:lpstr>网络接口限制</vt:lpstr>
      <vt:lpstr>整机故障率</vt:lpstr>
      <vt:lpstr>安全产品方案选型难上加难</vt:lpstr>
      <vt:lpstr>目前普及的硬件平台</vt:lpstr>
      <vt:lpstr>硬件平台比较</vt:lpstr>
      <vt:lpstr>基于Cavium MIPS64 的多核平台</vt:lpstr>
      <vt:lpstr>专业一体化硬件设计</vt:lpstr>
      <vt:lpstr>专业一体化硬件设计</vt:lpstr>
      <vt:lpstr>专业模块化硬件设计</vt:lpstr>
      <vt:lpstr>出色的性能指标</vt:lpstr>
      <vt:lpstr>高度集成化单板</vt:lpstr>
      <vt:lpstr>准系统=系列化硬件+开放软件平台</vt:lpstr>
      <vt:lpstr>为性能设计的软件架构</vt:lpstr>
      <vt:lpstr>开放、完整的软件解决方案</vt:lpstr>
      <vt:lpstr>对网络流量处理应用提供基础软件支持</vt:lpstr>
      <vt:lpstr>对网络流量处理应用提供基础软件支持</vt:lpstr>
      <vt:lpstr>What’s inside the SDK</vt:lpstr>
      <vt:lpstr>What’s inside the SDK</vt:lpstr>
      <vt:lpstr>安全网关类产品解决方案</vt:lpstr>
      <vt:lpstr>安全审计类产品解决方案</vt:lpstr>
      <vt:lpstr>安全审计类产品解决方案</vt:lpstr>
      <vt:lpstr>安全审计类产品解决方案</vt:lpstr>
      <vt:lpstr>安全审计类产品解决方案</vt:lpstr>
      <vt:lpstr>流量控制解决方案</vt:lpstr>
      <vt:lpstr>流量控制解决方案</vt:lpstr>
      <vt:lpstr>最终产品形成模式</vt:lpstr>
      <vt:lpstr>Thank you!</vt:lpstr>
    </vt:vector>
  </TitlesOfParts>
  <Company>微软中国</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ThemeGallery PowerTemplate</dc:title>
  <dc:creator>微软用户</dc:creator>
  <cp:lastModifiedBy>GuoDemo</cp:lastModifiedBy>
  <cp:revision>603</cp:revision>
  <dcterms:created xsi:type="dcterms:W3CDTF">2010-02-01T01:59:32Z</dcterms:created>
  <dcterms:modified xsi:type="dcterms:W3CDTF">2010-05-12T23:17:47Z</dcterms:modified>
</cp:coreProperties>
</file>