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8"/>
  </p:handoutMasterIdLst>
  <p:sldIdLst>
    <p:sldId id="256" r:id="rId2"/>
    <p:sldId id="364" r:id="rId3"/>
    <p:sldId id="339" r:id="rId4"/>
    <p:sldId id="366" r:id="rId5"/>
    <p:sldId id="263" r:id="rId6"/>
    <p:sldId id="273" r:id="rId7"/>
    <p:sldId id="274" r:id="rId8"/>
    <p:sldId id="275" r:id="rId9"/>
    <p:sldId id="365" r:id="rId10"/>
    <p:sldId id="315" r:id="rId11"/>
    <p:sldId id="367" r:id="rId12"/>
    <p:sldId id="375" r:id="rId13"/>
    <p:sldId id="368" r:id="rId14"/>
    <p:sldId id="306" r:id="rId15"/>
    <p:sldId id="378" r:id="rId16"/>
    <p:sldId id="379" r:id="rId17"/>
    <p:sldId id="363" r:id="rId18"/>
    <p:sldId id="372" r:id="rId19"/>
    <p:sldId id="373" r:id="rId20"/>
    <p:sldId id="324" r:id="rId21"/>
    <p:sldId id="347" r:id="rId22"/>
    <p:sldId id="351" r:id="rId23"/>
    <p:sldId id="352" r:id="rId24"/>
    <p:sldId id="381" r:id="rId25"/>
    <p:sldId id="382" r:id="rId26"/>
    <p:sldId id="383" r:id="rId27"/>
    <p:sldId id="369" r:id="rId28"/>
    <p:sldId id="349" r:id="rId29"/>
    <p:sldId id="348" r:id="rId30"/>
    <p:sldId id="350" r:id="rId31"/>
    <p:sldId id="362" r:id="rId32"/>
    <p:sldId id="359" r:id="rId33"/>
    <p:sldId id="371" r:id="rId34"/>
    <p:sldId id="370" r:id="rId35"/>
    <p:sldId id="356" r:id="rId36"/>
    <p:sldId id="357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7059" autoAdjust="0"/>
  </p:normalViewPr>
  <p:slideViewPr>
    <p:cSldViewPr>
      <p:cViewPr>
        <p:scale>
          <a:sx n="70" d="100"/>
          <a:sy n="70" d="100"/>
        </p:scale>
        <p:origin x="-52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9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2" d="100"/>
        <a:sy n="82" d="100"/>
      </p:scale>
      <p:origin x="0" y="3372"/>
    </p:cViewPr>
  </p:sorterViewPr>
  <p:notesViewPr>
    <p:cSldViewPr>
      <p:cViewPr varScale="1">
        <p:scale>
          <a:sx n="57" d="100"/>
          <a:sy n="57" d="100"/>
        </p:scale>
        <p:origin x="-2850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AC90100-6717-4828-8E5C-C8EC4B8D9D39}" type="datetimeFigureOut">
              <a:rPr lang="zh-CN" altLang="en-US"/>
              <a:pPr>
                <a:defRPr/>
              </a:pPr>
              <a:t>2012-6-4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CAC0DE0-455F-45F4-9C0D-61107B6DF61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ADC48-9D69-40F8-B2F2-35FAEC02479E}" type="datetimeFigureOut">
              <a:rPr lang="en-US" altLang="zh-CN"/>
              <a:pPr>
                <a:defRPr/>
              </a:pPr>
              <a:t>6/4/2012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34985-4A4A-4A0D-BC18-5B502E2CB19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5658D-022E-4264-BE61-A7F0CF642AAD}" type="datetimeFigureOut">
              <a:rPr lang="en-US" altLang="zh-CN"/>
              <a:pPr>
                <a:defRPr/>
              </a:pPr>
              <a:t>6/4/2012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886FB-0C46-42D5-808A-EB1CD13093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FA154-1C30-4882-A023-34CDED4A39AE}" type="datetimeFigureOut">
              <a:rPr lang="en-US" altLang="zh-CN"/>
              <a:pPr>
                <a:defRPr/>
              </a:pPr>
              <a:t>6/4/2012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6F180-33AF-4A8B-AA45-5853B01368B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 userDrawn="1"/>
        </p:nvCxnSpPr>
        <p:spPr>
          <a:xfrm>
            <a:off x="457200" y="990600"/>
            <a:ext cx="8229600" cy="1588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>
            <a:lvl1pPr>
              <a:buFont typeface="Calibri" pitchFamily="34" charset="0"/>
              <a:buChar char="→"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E20D3-B631-4B8E-93A2-18B84AECF639}" type="datetimeFigureOut">
              <a:rPr lang="en-US" altLang="zh-CN"/>
              <a:pPr>
                <a:defRPr/>
              </a:pPr>
              <a:t>6/4/2012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4DA31-A0E3-45FF-BF25-96039317874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A5645-6194-4710-8D75-F104C8BD4A0F}" type="datetimeFigureOut">
              <a:rPr lang="en-US" altLang="zh-CN"/>
              <a:pPr>
                <a:defRPr/>
              </a:pPr>
              <a:t>6/4/2012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D2BFB-6807-4BE7-803C-2A1CCA75FF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1D49C-717B-471B-B9A9-6704086D752E}" type="datetimeFigureOut">
              <a:rPr lang="en-US" altLang="zh-CN"/>
              <a:pPr>
                <a:defRPr/>
              </a:pPr>
              <a:t>6/4/2012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64EB1-3995-47C5-A16D-D964467DE61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B177F-B533-4EBD-BA95-9894B50203F4}" type="datetimeFigureOut">
              <a:rPr lang="en-US" altLang="zh-CN"/>
              <a:pPr>
                <a:defRPr/>
              </a:pPr>
              <a:t>6/4/2012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68CDF-35B7-4DC4-BD50-D48F3A8EDC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3A7ED-31B5-4ECB-9915-89B515452D7D}" type="datetimeFigureOut">
              <a:rPr lang="en-US" altLang="zh-CN"/>
              <a:pPr>
                <a:defRPr/>
              </a:pPr>
              <a:t>6/4/2012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8EF27-0CA6-46A6-B945-A83C697E91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A0C0-1AD1-4D8A-9DC2-A05072AA4B04}" type="datetimeFigureOut">
              <a:rPr lang="en-US" altLang="zh-CN"/>
              <a:pPr>
                <a:defRPr/>
              </a:pPr>
              <a:t>6/4/2012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E4F64-CEFD-4EF2-B9AA-48F0B290ABE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5BB9B-2D6C-4910-B9EF-A8A965A22F59}" type="datetimeFigureOut">
              <a:rPr lang="en-US" altLang="zh-CN"/>
              <a:pPr>
                <a:defRPr/>
              </a:pPr>
              <a:t>6/4/2012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6D33D-B4E3-4657-B711-0356B2AFF1D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C588F-4E8F-46F4-956C-1DB0180EA9D3}" type="datetimeFigureOut">
              <a:rPr lang="en-US" altLang="zh-CN"/>
              <a:pPr>
                <a:defRPr/>
              </a:pPr>
              <a:t>6/4/2012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6D243-43CA-424D-A6AF-79C6A3CF719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1F06782-F946-405E-B779-B0C4F9A518B5}" type="datetimeFigureOut">
              <a:rPr lang="en-US" altLang="zh-CN"/>
              <a:pPr>
                <a:defRPr/>
              </a:pPr>
              <a:t>6/4/2012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80F4A60-55AC-4245-8F7F-B7A17095A3A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772400" cy="1470025"/>
          </a:xfrm>
        </p:spPr>
        <p:txBody>
          <a:bodyPr/>
          <a:lstStyle/>
          <a:p>
            <a:pPr eaLnBrk="1" hangingPunct="1"/>
            <a:r>
              <a:rPr lang="zh-CN" altLang="en-US" sz="3600" b="1" smtClean="0"/>
              <a:t>创业感悟点滴</a:t>
            </a:r>
            <a:endParaRPr lang="zh-CN" altLang="en-US" sz="360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295400" y="2971800"/>
            <a:ext cx="6629400" cy="3200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CN" altLang="en-US" sz="2400" b="1" smtClean="0">
                <a:solidFill>
                  <a:srgbClr val="10253F"/>
                </a:solidFill>
              </a:rPr>
              <a:t>豪威科技（</a:t>
            </a:r>
            <a:r>
              <a:rPr lang="en-US" altLang="zh-CN" sz="2400" b="1" smtClean="0">
                <a:solidFill>
                  <a:srgbClr val="10253F"/>
                </a:solidFill>
              </a:rPr>
              <a:t>OmniVision</a:t>
            </a:r>
            <a:r>
              <a:rPr lang="zh-CN" altLang="en-US" sz="2400" b="1" smtClean="0">
                <a:solidFill>
                  <a:srgbClr val="10253F"/>
                </a:solidFill>
              </a:rPr>
              <a:t>）联合创始人</a:t>
            </a:r>
            <a:endParaRPr lang="en-US" altLang="zh-CN" sz="2400" b="1" smtClean="0">
              <a:solidFill>
                <a:srgbClr val="10253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2400" b="1" smtClean="0">
                <a:solidFill>
                  <a:srgbClr val="10253F"/>
                </a:solidFill>
              </a:rPr>
              <a:t>展讯通信（</a:t>
            </a:r>
            <a:r>
              <a:rPr lang="en-US" altLang="zh-CN" sz="2400" b="1" smtClean="0">
                <a:solidFill>
                  <a:srgbClr val="10253F"/>
                </a:solidFill>
              </a:rPr>
              <a:t>SpreadTrum</a:t>
            </a:r>
            <a:r>
              <a:rPr lang="zh-CN" altLang="en-US" sz="2400" b="1" smtClean="0">
                <a:solidFill>
                  <a:srgbClr val="10253F"/>
                </a:solidFill>
              </a:rPr>
              <a:t>）联合创始人、董事</a:t>
            </a:r>
            <a:endParaRPr lang="en-US" altLang="zh-CN" sz="2400" b="1" smtClean="0">
              <a:solidFill>
                <a:srgbClr val="10253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400" b="1" smtClean="0">
              <a:solidFill>
                <a:srgbClr val="10253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2400" b="1" smtClean="0">
                <a:solidFill>
                  <a:srgbClr val="10253F"/>
                </a:solidFill>
              </a:rPr>
              <a:t>华山资本投资公司  创始合伙人</a:t>
            </a:r>
            <a:r>
              <a:rPr lang="en-US" altLang="zh-CN" sz="2400" b="1" smtClean="0">
                <a:solidFill>
                  <a:srgbClr val="10253F"/>
                </a:solidFill>
              </a:rPr>
              <a:t>  </a:t>
            </a:r>
          </a:p>
          <a:p>
            <a:pPr eaLnBrk="1" hangingPunct="1">
              <a:lnSpc>
                <a:spcPct val="80000"/>
              </a:lnSpc>
            </a:pPr>
            <a:endParaRPr lang="en-US" altLang="zh-CN" sz="2400" b="1" smtClean="0">
              <a:solidFill>
                <a:srgbClr val="10253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2400" b="1" smtClean="0">
                <a:solidFill>
                  <a:srgbClr val="10253F"/>
                </a:solidFill>
              </a:rPr>
              <a:t>陈大同 博士</a:t>
            </a:r>
            <a:endParaRPr lang="en-US" altLang="zh-CN" sz="2400" b="1" smtClean="0">
              <a:solidFill>
                <a:srgbClr val="10253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400" b="1" smtClean="0">
                <a:solidFill>
                  <a:srgbClr val="10253F"/>
                </a:solidFill>
              </a:rPr>
              <a:t>2012</a:t>
            </a:r>
            <a:r>
              <a:rPr lang="zh-CN" altLang="en-US" sz="2400" b="1" smtClean="0">
                <a:solidFill>
                  <a:srgbClr val="10253F"/>
                </a:solidFill>
              </a:rPr>
              <a:t>年</a:t>
            </a:r>
            <a:r>
              <a:rPr lang="en-US" altLang="zh-CN" sz="2400" b="1" smtClean="0">
                <a:solidFill>
                  <a:srgbClr val="10253F"/>
                </a:solidFill>
              </a:rPr>
              <a:t>4</a:t>
            </a:r>
            <a:r>
              <a:rPr lang="zh-CN" altLang="en-US" sz="2400" b="1" smtClean="0">
                <a:solidFill>
                  <a:srgbClr val="10253F"/>
                </a:solidFill>
              </a:rPr>
              <a:t>月</a:t>
            </a:r>
            <a:endParaRPr lang="en-US" altLang="zh-CN" sz="2400" b="1" smtClean="0">
              <a:solidFill>
                <a:srgbClr val="10253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700" b="1" smtClean="0">
                <a:solidFill>
                  <a:srgbClr val="10253F"/>
                </a:solidFill>
              </a:rPr>
              <a:t>datong.chen@westsummitcap.com</a:t>
            </a:r>
          </a:p>
          <a:p>
            <a:pPr eaLnBrk="1" hangingPunct="1">
              <a:lnSpc>
                <a:spcPct val="80000"/>
              </a:lnSpc>
            </a:pPr>
            <a:endParaRPr lang="en-US" altLang="zh-CN" sz="2200" b="1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/>
              <a:t>再创业</a:t>
            </a:r>
            <a:r>
              <a:rPr lang="en-US" altLang="zh-CN" b="1" smtClean="0"/>
              <a:t>(2010, </a:t>
            </a:r>
            <a:r>
              <a:rPr lang="zh-CN" altLang="en-US" b="1" smtClean="0"/>
              <a:t>中国</a:t>
            </a:r>
            <a:r>
              <a:rPr lang="en-US" altLang="zh-CN" b="1" smtClean="0">
                <a:sym typeface="Wingdings" pitchFamily="2" charset="2"/>
              </a:rPr>
              <a:t></a:t>
            </a:r>
            <a:r>
              <a:rPr lang="zh-CN" altLang="en-US" b="1" smtClean="0">
                <a:sym typeface="Wingdings" pitchFamily="2" charset="2"/>
              </a:rPr>
              <a:t>全球）从北极光创投到华山资本</a:t>
            </a:r>
            <a:endParaRPr lang="zh-CN" altLang="en-US" b="1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Calibri" pitchFamily="34" charset="0"/>
              <a:buNone/>
            </a:pPr>
            <a:r>
              <a:rPr lang="en-US" altLang="zh-CN" sz="2400" b="1" smtClean="0"/>
              <a:t> </a:t>
            </a:r>
            <a:r>
              <a:rPr lang="zh-CN" altLang="en-US" sz="2400" b="1" smtClean="0"/>
              <a:t>北极光创投（</a:t>
            </a:r>
            <a:r>
              <a:rPr lang="en-US" altLang="zh-CN" sz="2400" b="1" smtClean="0"/>
              <a:t>2005</a:t>
            </a:r>
            <a:r>
              <a:rPr lang="zh-CN" altLang="en-US" sz="2400" b="1" smtClean="0"/>
              <a:t>）：引进先进创新体系</a:t>
            </a:r>
            <a:endParaRPr lang="en-US" altLang="zh-CN" sz="2400" b="1" smtClean="0"/>
          </a:p>
          <a:p>
            <a:pPr lvl="1" eaLnBrk="1" hangingPunct="1"/>
            <a:r>
              <a:rPr lang="zh-CN" altLang="en-US" sz="2400" smtClean="0"/>
              <a:t>中国人不缺智慧和勇气，最缺的是创新环境及体系：</a:t>
            </a:r>
            <a:endParaRPr lang="en-US" altLang="zh-CN" sz="2400" smtClean="0"/>
          </a:p>
          <a:p>
            <a:pPr lvl="2" eaLnBrk="1" hangingPunct="1">
              <a:buFont typeface="Arial" charset="0"/>
              <a:buNone/>
            </a:pPr>
            <a:r>
              <a:rPr lang="zh-CN" altLang="en-US" sz="2400" smtClean="0"/>
              <a:t>风险投资，股权架构，董事会制度，公司运营</a:t>
            </a:r>
            <a:r>
              <a:rPr lang="en-US" altLang="zh-CN" sz="2400" smtClean="0"/>
              <a:t>/</a:t>
            </a:r>
            <a:r>
              <a:rPr lang="zh-CN" altLang="en-US" sz="2400" smtClean="0"/>
              <a:t>管理，</a:t>
            </a:r>
            <a:endParaRPr lang="en-US" altLang="zh-CN" sz="2400" smtClean="0"/>
          </a:p>
          <a:p>
            <a:pPr lvl="2" eaLnBrk="1" hangingPunct="1">
              <a:buFont typeface="Arial" charset="0"/>
              <a:buNone/>
            </a:pPr>
            <a:r>
              <a:rPr lang="zh-CN" altLang="en-US" sz="2400" smtClean="0"/>
              <a:t>上市退出机制。。。。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引进硅谷风险投资机制及资金，培育中国创业公司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目标： 培养世界级企业家；培育世界级企业！</a:t>
            </a:r>
            <a:endParaRPr lang="en-US" altLang="zh-CN" sz="2400" smtClean="0"/>
          </a:p>
          <a:p>
            <a:pPr lvl="1" eaLnBrk="1" hangingPunct="1"/>
            <a:endParaRPr lang="en-US" altLang="zh-CN" sz="2400" smtClean="0"/>
          </a:p>
          <a:p>
            <a:pPr eaLnBrk="1" hangingPunct="1">
              <a:buFont typeface="Calibri" pitchFamily="34" charset="0"/>
              <a:buNone/>
            </a:pPr>
            <a:r>
              <a:rPr lang="zh-CN" altLang="en-US" sz="2400" b="1" smtClean="0"/>
              <a:t>华山资本管理公司（</a:t>
            </a:r>
            <a:r>
              <a:rPr lang="en-US" altLang="zh-CN" sz="2400" b="1" smtClean="0"/>
              <a:t>2010</a:t>
            </a:r>
            <a:r>
              <a:rPr lang="zh-CN" altLang="en-US" sz="2400" b="1" smtClean="0"/>
              <a:t>）</a:t>
            </a:r>
            <a:r>
              <a:rPr lang="en-US" altLang="zh-CN" sz="2400" b="1" smtClean="0"/>
              <a:t>:  </a:t>
            </a:r>
            <a:r>
              <a:rPr lang="zh-CN" altLang="en-US" sz="2400" b="1" smtClean="0"/>
              <a:t>让中国融入全球</a:t>
            </a:r>
            <a:endParaRPr lang="en-US" altLang="zh-CN" sz="2400" b="1" smtClean="0"/>
          </a:p>
          <a:p>
            <a:pPr lvl="1" eaLnBrk="1" hangingPunct="1"/>
            <a:r>
              <a:rPr lang="zh-CN" altLang="en-US" sz="2400" smtClean="0"/>
              <a:t>为全球技术创业公司带来“中国价值”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为中国技术创业公司带来“全球视角”</a:t>
            </a:r>
            <a:endParaRPr lang="en-US" altLang="zh-CN" sz="2400" smtClean="0"/>
          </a:p>
          <a:p>
            <a:pPr lvl="1" eaLnBrk="1" hangingPunct="1"/>
            <a:endParaRPr lang="en-US" altLang="zh-CN" sz="2400" smtClean="0"/>
          </a:p>
          <a:p>
            <a:pPr lvl="1" eaLnBrk="1" hangingPunct="1"/>
            <a:endParaRPr lang="en-US" altLang="zh-CN" sz="2400" smtClean="0"/>
          </a:p>
          <a:p>
            <a:pPr lvl="1" eaLnBrk="1" hangingPunct="1"/>
            <a:endParaRPr lang="en-US" altLang="zh-CN" sz="2400" smtClean="0"/>
          </a:p>
          <a:p>
            <a:pPr eaLnBrk="1" hangingPunct="1">
              <a:buFont typeface="Calibri" pitchFamily="34" charset="0"/>
              <a:buNone/>
            </a:pPr>
            <a:endParaRPr lang="en-US" altLang="zh-CN" sz="2400" smtClean="0"/>
          </a:p>
          <a:p>
            <a:pPr eaLnBrk="1" hangingPunct="1"/>
            <a:endParaRPr lang="en-US" altLang="zh-CN" sz="2400" smtClean="0"/>
          </a:p>
          <a:p>
            <a:pPr eaLnBrk="1" hangingPunct="1"/>
            <a:endParaRPr lang="en-US" altLang="zh-CN" sz="2400" smtClean="0"/>
          </a:p>
          <a:p>
            <a:pPr eaLnBrk="1" hangingPunct="1"/>
            <a:endParaRPr lang="en-US" altLang="zh-CN" sz="2400" smtClean="0"/>
          </a:p>
          <a:p>
            <a:pPr eaLnBrk="1" hangingPunct="1"/>
            <a:endParaRPr lang="en-US" altLang="zh-CN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hangingPunct="1"/>
            <a:r>
              <a:rPr lang="zh-CN" altLang="en-US" sz="2800" b="1" smtClean="0"/>
              <a:t>全球市场的历史性大转移</a:t>
            </a:r>
            <a:r>
              <a:rPr lang="en-US" altLang="zh-CN" smtClean="0"/>
              <a:t/>
            </a:r>
            <a:br>
              <a:rPr lang="en-US" altLang="zh-CN" smtClean="0"/>
            </a:br>
            <a:endParaRPr lang="zh-CN" alt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72000"/>
          </a:xfrm>
        </p:spPr>
        <p:txBody>
          <a:bodyPr rtlCol="0">
            <a:normAutofit fontScale="85000" lnSpcReduction="20000"/>
          </a:bodyPr>
          <a:lstStyle/>
          <a:p>
            <a:pPr algn="ctr" eaLnBrk="1" hangingPunct="1">
              <a:buFont typeface="Calibri" pitchFamily="34" charset="0"/>
              <a:buNone/>
              <a:defRPr/>
            </a:pPr>
            <a:r>
              <a:rPr lang="zh-CN" altLang="en-US" sz="2800" b="1" dirty="0" smtClean="0"/>
              <a:t>世界转移潮流：</a:t>
            </a:r>
            <a:endParaRPr lang="en-US" altLang="zh-CN" sz="2800" b="1" dirty="0" smtClean="0"/>
          </a:p>
          <a:p>
            <a:pPr eaLnBrk="1" hangingPunct="1">
              <a:buFont typeface="Calibri" pitchFamily="34" charset="0"/>
              <a:buNone/>
              <a:defRPr/>
            </a:pPr>
            <a:r>
              <a:rPr lang="zh-CN" altLang="en-US" sz="2800" b="1" dirty="0" smtClean="0"/>
              <a:t>欧</a:t>
            </a:r>
            <a:r>
              <a:rPr lang="en-US" altLang="zh-CN" sz="2800" b="1" dirty="0" smtClean="0"/>
              <a:t>/</a:t>
            </a:r>
            <a:r>
              <a:rPr lang="zh-CN" altLang="en-US" sz="2800" b="1" dirty="0" smtClean="0"/>
              <a:t>美</a:t>
            </a:r>
            <a:r>
              <a:rPr lang="en-US" altLang="zh-CN" sz="2800" b="1" dirty="0" smtClean="0"/>
              <a:t>/</a:t>
            </a:r>
            <a:r>
              <a:rPr lang="zh-CN" altLang="en-US" sz="2800" b="1" dirty="0" smtClean="0"/>
              <a:t>日</a:t>
            </a:r>
            <a:r>
              <a:rPr lang="en-US" altLang="zh-CN" sz="2800" b="1" dirty="0" smtClean="0"/>
              <a:t> </a:t>
            </a:r>
            <a:r>
              <a:rPr lang="en-US" altLang="zh-CN" sz="2800" b="1" dirty="0" smtClean="0">
                <a:sym typeface="Wingdings" pitchFamily="2" charset="2"/>
              </a:rPr>
              <a:t></a:t>
            </a:r>
            <a:r>
              <a:rPr lang="zh-CN" altLang="en-US" sz="2800" b="1" dirty="0" smtClean="0">
                <a:sym typeface="Wingdings" pitchFamily="2" charset="2"/>
              </a:rPr>
              <a:t>台湾</a:t>
            </a:r>
            <a:r>
              <a:rPr lang="en-US" altLang="zh-CN" sz="2800" b="1" dirty="0" smtClean="0">
                <a:sym typeface="Wingdings" pitchFamily="2" charset="2"/>
              </a:rPr>
              <a:t>/</a:t>
            </a:r>
            <a:r>
              <a:rPr lang="zh-CN" altLang="en-US" sz="2800" b="1" dirty="0" smtClean="0">
                <a:sym typeface="Wingdings" pitchFamily="2" charset="2"/>
              </a:rPr>
              <a:t>韩</a:t>
            </a:r>
            <a:r>
              <a:rPr lang="en-US" altLang="zh-CN" sz="2800" b="1" dirty="0" smtClean="0">
                <a:sym typeface="Wingdings" pitchFamily="2" charset="2"/>
              </a:rPr>
              <a:t></a:t>
            </a:r>
            <a:r>
              <a:rPr lang="zh-CN" altLang="en-US" sz="2800" b="1" dirty="0" smtClean="0">
                <a:sym typeface="Wingdings" pitchFamily="2" charset="2"/>
              </a:rPr>
              <a:t>中国</a:t>
            </a:r>
            <a:r>
              <a:rPr lang="zh-CN" altLang="en-US" sz="2800" b="1" dirty="0" smtClean="0"/>
              <a:t>：   制造</a:t>
            </a:r>
            <a:r>
              <a:rPr lang="en-US" altLang="zh-CN" sz="2800" b="1" dirty="0" smtClean="0">
                <a:sym typeface="Wingdings" pitchFamily="2" charset="2"/>
              </a:rPr>
              <a:t>/</a:t>
            </a:r>
            <a:r>
              <a:rPr lang="zh-CN" altLang="en-US" sz="2800" b="1" dirty="0" smtClean="0"/>
              <a:t>市场</a:t>
            </a:r>
            <a:r>
              <a:rPr lang="en-US" altLang="zh-CN" sz="2800" b="1" dirty="0" smtClean="0"/>
              <a:t>/</a:t>
            </a:r>
            <a:r>
              <a:rPr lang="zh-CN" altLang="en-US" sz="2800" b="1" dirty="0" smtClean="0"/>
              <a:t>技术</a:t>
            </a:r>
            <a:r>
              <a:rPr lang="en-US" altLang="zh-CN" sz="2800" b="1" dirty="0" smtClean="0"/>
              <a:t>/</a:t>
            </a:r>
            <a:r>
              <a:rPr lang="zh-CN" altLang="en-US" sz="2800" b="1" dirty="0" smtClean="0"/>
              <a:t>金融</a:t>
            </a:r>
            <a:endParaRPr lang="en-US" altLang="zh-CN" sz="2800" b="1" dirty="0" smtClean="0"/>
          </a:p>
          <a:p>
            <a:pPr lvl="1" eaLnBrk="1" hangingPunct="1"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工业革命以来世界上第一次出现了可与欧洲、北美市场相抗衡的新市场：中国及亚洲市场</a:t>
            </a: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意味着创新的技术、产品及商业模式有可能在新市场诞生</a:t>
            </a: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中国市场引领了印、俄、东南亚、南美、非洲等新兴市场</a:t>
            </a: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市场的掌控者具有游戏规则的制定权：几百年来欧美制定全球市场游戏规则必将被打破！</a:t>
            </a: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中国转型期的高速发展（</a:t>
            </a:r>
            <a:r>
              <a:rPr lang="en-US" altLang="zh-CN" sz="2400" dirty="0" smtClean="0"/>
              <a:t>3-4</a:t>
            </a:r>
            <a:r>
              <a:rPr lang="zh-CN" altLang="en-US" sz="2400" dirty="0" smtClean="0"/>
              <a:t>倍于欧美</a:t>
            </a:r>
            <a:r>
              <a:rPr lang="en-US" altLang="zh-CN" sz="2400" dirty="0" smtClean="0"/>
              <a:t>!</a:t>
            </a:r>
            <a:r>
              <a:rPr lang="zh-CN" altLang="en-US" sz="2400" dirty="0" smtClean="0"/>
              <a:t>）造成市场环境混乱，同时也孕育了机会</a:t>
            </a: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4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hangingPunct="1"/>
            <a:r>
              <a:rPr lang="zh-CN" altLang="en-US" sz="3100" b="1" smtClean="0"/>
              <a:t>中国的改革开放：体制？</a:t>
            </a:r>
            <a:r>
              <a:rPr lang="en-US" altLang="zh-CN" sz="3100" b="1" smtClean="0"/>
              <a:t>+ </a:t>
            </a:r>
            <a:r>
              <a:rPr lang="zh-CN" altLang="en-US" sz="3100" b="1" smtClean="0"/>
              <a:t>主义？</a:t>
            </a:r>
            <a:r>
              <a:rPr lang="en-US" altLang="zh-CN" smtClean="0"/>
              <a:t/>
            </a:r>
            <a:br>
              <a:rPr lang="en-US" altLang="zh-CN" smtClean="0"/>
            </a:br>
            <a:endParaRPr lang="zh-CN" alt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吴晓波：激荡三十年（</a:t>
            </a:r>
            <a:r>
              <a:rPr lang="en-US" altLang="zh-CN" sz="2400" dirty="0" smtClean="0"/>
              <a:t>1978-2008</a:t>
            </a:r>
            <a:r>
              <a:rPr lang="zh-CN" altLang="en-US" sz="2400" dirty="0" smtClean="0"/>
              <a:t> 中国企业发展史）</a:t>
            </a: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几方博弈：政府的影响力无处不在</a:t>
            </a:r>
            <a:endParaRPr lang="en-US" altLang="zh-CN" sz="24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地方政府及其关联集团：公司化政府</a:t>
            </a:r>
            <a:r>
              <a:rPr lang="en-US" altLang="zh-CN" dirty="0" smtClean="0">
                <a:sym typeface="Wingdings" pitchFamily="2" charset="2"/>
              </a:rPr>
              <a:t></a:t>
            </a:r>
            <a:r>
              <a:rPr lang="zh-CN" altLang="en-US" dirty="0" smtClean="0">
                <a:sym typeface="Wingdings" pitchFamily="2" charset="2"/>
              </a:rPr>
              <a:t>疯狂的房地产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国企：政府的亲儿子，靠垄断生存的恐龙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外企</a:t>
            </a:r>
            <a:r>
              <a:rPr lang="en-US" altLang="zh-CN" dirty="0" smtClean="0"/>
              <a:t>/</a:t>
            </a:r>
            <a:r>
              <a:rPr lang="zh-CN" altLang="en-US" dirty="0" smtClean="0"/>
              <a:t>外资：唯利是图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民企：打不死的小强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官有</a:t>
            </a:r>
            <a:r>
              <a:rPr lang="en-US" altLang="zh-CN" sz="2400" dirty="0" smtClean="0"/>
              <a:t>??</a:t>
            </a:r>
            <a:r>
              <a:rPr lang="zh-CN" altLang="en-US" sz="2400" dirty="0" smtClean="0"/>
              <a:t>主义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改革前计划经济：一个大公司（中央政府）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中国式市场经济：一个大公司（中央政府）</a:t>
            </a:r>
            <a:r>
              <a:rPr lang="en-US" altLang="zh-CN" dirty="0" smtClean="0"/>
              <a:t>+ </a:t>
            </a:r>
            <a:r>
              <a:rPr lang="zh-CN" altLang="en-US" dirty="0" smtClean="0"/>
              <a:t>几百个地方准公司（地方政府： </a:t>
            </a:r>
            <a:r>
              <a:rPr lang="en-US" altLang="zh-CN" dirty="0" smtClean="0"/>
              <a:t>GDP/</a:t>
            </a:r>
            <a:r>
              <a:rPr lang="zh-CN" altLang="en-US" dirty="0" smtClean="0"/>
              <a:t>财政收入</a:t>
            </a:r>
            <a:r>
              <a:rPr lang="en-US" altLang="zh-CN" dirty="0" err="1" smtClean="0"/>
              <a:t>vs</a:t>
            </a:r>
            <a:r>
              <a:rPr lang="zh-CN" altLang="en-US" dirty="0" smtClean="0"/>
              <a:t>销售额</a:t>
            </a:r>
            <a:r>
              <a:rPr lang="en-US" altLang="zh-CN" dirty="0" smtClean="0"/>
              <a:t>/</a:t>
            </a:r>
            <a:r>
              <a:rPr lang="zh-CN" altLang="en-US" dirty="0" smtClean="0"/>
              <a:t>净利！）</a:t>
            </a: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4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hangingPunct="1"/>
            <a:r>
              <a:rPr lang="zh-CN" altLang="en-US" sz="2800" b="1" smtClean="0"/>
              <a:t>中国市场：全球的大实验场 （创新的生存土壤！）</a:t>
            </a:r>
            <a:r>
              <a:rPr lang="en-US" altLang="zh-CN" smtClean="0"/>
              <a:t/>
            </a:r>
            <a:br>
              <a:rPr lang="en-US" altLang="zh-CN" smtClean="0"/>
            </a:br>
            <a:endParaRPr lang="zh-CN" alt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373563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r>
              <a:rPr lang="zh-CN" altLang="en-US" sz="2800" b="1" dirty="0" smtClean="0"/>
              <a:t>摸着石头过河！</a:t>
            </a:r>
            <a:endParaRPr lang="en-US" altLang="zh-CN" sz="2800" b="1" dirty="0" smtClean="0"/>
          </a:p>
          <a:p>
            <a:pPr algn="ctr"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8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新建筑 （鸟巢，水立方，央视大裤衩</a:t>
            </a:r>
            <a:r>
              <a:rPr lang="en-US" altLang="zh-CN" sz="2400" dirty="0" smtClean="0"/>
              <a:t>…..)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手机：</a:t>
            </a:r>
            <a:r>
              <a:rPr lang="en-US" altLang="zh-CN" sz="2400" dirty="0" smtClean="0"/>
              <a:t>MP3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MP4</a:t>
            </a:r>
            <a:r>
              <a:rPr lang="zh-CN" altLang="en-US" sz="2400" dirty="0" smtClean="0"/>
              <a:t>、手机电视，双卡双待。。。</a:t>
            </a: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生物制药：</a:t>
            </a:r>
            <a:r>
              <a:rPr lang="zh-CN" altLang="en-US" sz="2200" dirty="0" smtClean="0"/>
              <a:t>实验环境</a:t>
            </a:r>
            <a:r>
              <a:rPr lang="en-US" altLang="zh-CN" sz="2200" dirty="0" smtClean="0"/>
              <a:t>+</a:t>
            </a:r>
            <a:r>
              <a:rPr lang="zh-CN" altLang="en-US" sz="2200" dirty="0" smtClean="0"/>
              <a:t>医院网络 </a:t>
            </a:r>
            <a:r>
              <a:rPr lang="en-US" altLang="zh-CN" sz="2200" dirty="0" smtClean="0"/>
              <a:t>(</a:t>
            </a:r>
            <a:r>
              <a:rPr lang="zh-CN" altLang="en-US" sz="2200" dirty="0" smtClean="0"/>
              <a:t>全球领先的干细胞治疗。。）</a:t>
            </a:r>
            <a:endParaRPr lang="en-US" altLang="zh-CN" sz="22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电动汽车：</a:t>
            </a:r>
            <a:r>
              <a:rPr lang="zh-CN" altLang="en-US" sz="2200" dirty="0" smtClean="0"/>
              <a:t>正规军：十城千辆；土八路：山东，河南，四川</a:t>
            </a:r>
            <a:r>
              <a:rPr lang="en-US" altLang="zh-CN" sz="2200" dirty="0" smtClean="0"/>
              <a:t>…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2400" dirty="0" smtClean="0"/>
              <a:t>LED</a:t>
            </a:r>
            <a:r>
              <a:rPr lang="zh-CN" altLang="en-US" sz="2400" dirty="0" smtClean="0"/>
              <a:t>照明 （十城万盏，奥运会，世博会</a:t>
            </a:r>
            <a:r>
              <a:rPr lang="en-US" altLang="zh-CN" sz="2400" dirty="0" smtClean="0"/>
              <a:t>….</a:t>
            </a:r>
            <a:r>
              <a:rPr lang="zh-CN" altLang="en-US" sz="2400" dirty="0" smtClean="0"/>
              <a:t>）</a:t>
            </a: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4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hangingPunct="1"/>
            <a:r>
              <a:rPr lang="zh-CN" altLang="en-US" sz="3100" b="1" smtClean="0"/>
              <a:t>中国：全球最残酷的竞技场</a:t>
            </a:r>
            <a:r>
              <a:rPr lang="en-US" altLang="zh-CN" smtClean="0"/>
              <a:t/>
            </a:r>
            <a:br>
              <a:rPr lang="en-US" altLang="zh-CN" smtClean="0"/>
            </a:br>
            <a:endParaRPr lang="zh-CN" alt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02163"/>
          </a:xfrm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r>
              <a:rPr lang="zh-CN" altLang="en-US" sz="2400" b="1" dirty="0" smtClean="0"/>
              <a:t>竞争规则的改变者</a:t>
            </a:r>
            <a:endParaRPr lang="en-US" altLang="zh-CN" sz="24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2200" dirty="0" smtClean="0"/>
              <a:t>10</a:t>
            </a:r>
            <a:r>
              <a:rPr lang="zh-CN" altLang="en-US" sz="2200" dirty="0" smtClean="0"/>
              <a:t>倍于其他地区的竞争者 </a:t>
            </a:r>
            <a:endParaRPr lang="en-US" altLang="zh-CN" sz="22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CN" sz="2200" dirty="0" smtClean="0"/>
              <a:t>500</a:t>
            </a:r>
            <a:r>
              <a:rPr lang="zh-CN" altLang="en-US" sz="2200" dirty="0" smtClean="0"/>
              <a:t>多家</a:t>
            </a:r>
            <a:r>
              <a:rPr lang="en-US" altLang="zh-CN" sz="2200" dirty="0" smtClean="0"/>
              <a:t>IC</a:t>
            </a:r>
            <a:r>
              <a:rPr lang="zh-CN" altLang="en-US" sz="2200" dirty="0" smtClean="0"/>
              <a:t>设计公司</a:t>
            </a:r>
            <a:endParaRPr lang="en-US" altLang="zh-CN" sz="22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CN" sz="2200" dirty="0" smtClean="0"/>
              <a:t>3000</a:t>
            </a:r>
            <a:r>
              <a:rPr lang="zh-CN" altLang="en-US" sz="2200" dirty="0" smtClean="0"/>
              <a:t>多家</a:t>
            </a:r>
            <a:r>
              <a:rPr lang="en-US" altLang="zh-CN" sz="2200" dirty="0" smtClean="0"/>
              <a:t>LED</a:t>
            </a:r>
            <a:r>
              <a:rPr lang="zh-CN" altLang="en-US" sz="2200" dirty="0" smtClean="0"/>
              <a:t>灯具公司</a:t>
            </a:r>
            <a:endParaRPr lang="en-US" altLang="zh-CN" sz="22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CN" sz="2200" dirty="0" smtClean="0"/>
              <a:t>5000</a:t>
            </a:r>
            <a:r>
              <a:rPr lang="zh-CN" altLang="en-US" sz="2200" dirty="0" smtClean="0"/>
              <a:t>多家团购网站。。。。</a:t>
            </a:r>
            <a:endParaRPr lang="en-US" altLang="zh-CN" sz="22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zh-CN" sz="22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200" dirty="0" smtClean="0"/>
              <a:t>无止无休的价格战（微利生存术） ：市场奇观</a:t>
            </a:r>
            <a:r>
              <a:rPr lang="en-US" altLang="zh-CN" sz="2200" dirty="0" smtClean="0"/>
              <a:t>-</a:t>
            </a:r>
            <a:r>
              <a:rPr lang="zh-CN" altLang="en-US" sz="2200" dirty="0" smtClean="0"/>
              <a:t>全行业亏损频现（彩电、冰箱、手机。。。）（大集团公司都靠房地产赚钱！）</a:t>
            </a:r>
            <a:endParaRPr lang="en-US" altLang="zh-CN" sz="22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zh-CN" sz="2200" dirty="0" smtClean="0"/>
              <a:t>FM</a:t>
            </a:r>
            <a:r>
              <a:rPr lang="zh-CN" altLang="en-US" sz="2200" dirty="0" smtClean="0"/>
              <a:t>、手机</a:t>
            </a:r>
            <a:r>
              <a:rPr lang="en-US" altLang="zh-CN" sz="2200" dirty="0" err="1" smtClean="0"/>
              <a:t>analogTV</a:t>
            </a:r>
            <a:r>
              <a:rPr lang="zh-CN" altLang="en-US" sz="2200" dirty="0" smtClean="0"/>
              <a:t>芯片之战</a:t>
            </a:r>
            <a:endParaRPr lang="en-US" altLang="zh-CN" sz="22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2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200" dirty="0" smtClean="0"/>
              <a:t>模仿高手云集 （逆向工程风行），创新者寥寥</a:t>
            </a:r>
            <a:endParaRPr lang="en-US" altLang="zh-CN" sz="22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2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200" dirty="0" smtClean="0"/>
              <a:t>在中国市场练就生存本领，走遍天下无敌（华为、中兴。。）</a:t>
            </a:r>
            <a:endParaRPr lang="en-US" altLang="zh-CN" sz="22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4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hangingPunct="1"/>
            <a:r>
              <a:rPr lang="zh-CN" altLang="en-US" sz="3100" b="1" smtClean="0"/>
              <a:t>中国：创新环境的缺憾</a:t>
            </a:r>
            <a:r>
              <a:rPr lang="en-US" altLang="zh-CN" smtClean="0"/>
              <a:t/>
            </a:r>
            <a:br>
              <a:rPr lang="en-US" altLang="zh-CN" smtClean="0"/>
            </a:br>
            <a:endParaRPr lang="zh-CN" alt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0687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谁说中国人缺乏创造性</a:t>
            </a:r>
            <a:endParaRPr lang="en-US" altLang="zh-CN" sz="24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三聚氰胺 （！！！）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瘦肉精  （浙大少了一个工程院院士）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敌敌畏防腐火腿  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人造鸡蛋。。。（绝对的世界级科学难题！）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知识产权（</a:t>
            </a:r>
            <a:r>
              <a:rPr lang="en-US" altLang="zh-CN" sz="2400" dirty="0" smtClean="0"/>
              <a:t>IP</a:t>
            </a:r>
            <a:r>
              <a:rPr lang="zh-CN" altLang="en-US" sz="2400" dirty="0" smtClean="0"/>
              <a:t>）保护不力</a:t>
            </a:r>
            <a:endParaRPr lang="en-US" altLang="zh-CN" sz="24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老林的烦恼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ＩＣ逆向设计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ＦＭ</a:t>
            </a:r>
            <a:r>
              <a:rPr lang="en-US" altLang="zh-CN" dirty="0" smtClean="0"/>
              <a:t>/ATV</a:t>
            </a:r>
            <a:r>
              <a:rPr lang="zh-CN" altLang="en-US" dirty="0" smtClean="0"/>
              <a:t>芯片价格战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软件的命门：盗版</a:t>
            </a: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4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295400"/>
          </a:xfrm>
        </p:spPr>
        <p:txBody>
          <a:bodyPr rtlCol="0">
            <a:normAutofit fontScale="90000"/>
          </a:bodyPr>
          <a:lstStyle/>
          <a:p>
            <a:pPr marL="514350" indent="-514350" eaLnBrk="1" fontAlgn="auto" hangingPunct="1">
              <a:spcAft>
                <a:spcPts val="0"/>
              </a:spcAft>
              <a:defRPr/>
            </a:pPr>
            <a:r>
              <a:rPr lang="zh-CN" altLang="en-US" sz="3100" b="1" dirty="0" smtClean="0"/>
              <a:t>中国：山寨现象的是与非 </a:t>
            </a:r>
            <a:r>
              <a:rPr lang="en-US" altLang="zh-CN" sz="3100" b="1" dirty="0" smtClean="0"/>
              <a:t/>
            </a:r>
            <a:br>
              <a:rPr lang="en-US" altLang="zh-CN" sz="3100" b="1" dirty="0" smtClean="0"/>
            </a:br>
            <a:r>
              <a:rPr lang="en-US" altLang="zh-CN" sz="3100" b="1" dirty="0" smtClean="0"/>
              <a:t>--</a:t>
            </a:r>
            <a:r>
              <a:rPr lang="zh-CN" altLang="en-US" sz="2700" b="1" dirty="0" smtClean="0"/>
              <a:t>是农村包围城市 还是 劣币驱逐良币？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068763"/>
          </a:xfrm>
        </p:spPr>
        <p:txBody>
          <a:bodyPr rtlCol="0">
            <a:normAutofit fontScale="8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r>
              <a:rPr lang="zh-CN" altLang="en-US" sz="2800" b="1" dirty="0" smtClean="0"/>
              <a:t>共产党文化 还是 土匪文化？</a:t>
            </a:r>
            <a:endParaRPr lang="en-US" altLang="zh-CN" sz="2800" b="1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山寨手机</a:t>
            </a: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山寨明星</a:t>
            </a: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山寨春晚</a:t>
            </a: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山寨开心网</a:t>
            </a: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山寨物流公司</a:t>
            </a: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。。。</a:t>
            </a: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4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hangingPunct="1"/>
            <a:r>
              <a:rPr lang="zh-CN" altLang="en-US" sz="3100" b="1" smtClean="0"/>
              <a:t>中国民企发展之路：贸、工、技、（创？）</a:t>
            </a:r>
            <a:r>
              <a:rPr lang="en-US" altLang="zh-CN" smtClean="0"/>
              <a:t/>
            </a:r>
            <a:br>
              <a:rPr lang="en-US" altLang="zh-CN" smtClean="0"/>
            </a:br>
            <a:endParaRPr lang="zh-CN" altLang="en-US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02163"/>
          </a:xfrm>
        </p:spPr>
        <p:txBody>
          <a:bodyPr/>
          <a:lstStyle/>
          <a:p>
            <a:pPr algn="ctr" eaLnBrk="1" hangingPunct="1">
              <a:buFont typeface="Calibri" pitchFamily="34" charset="0"/>
              <a:buNone/>
            </a:pPr>
            <a:endParaRPr lang="en-US" altLang="zh-CN" sz="2400" b="1" smtClean="0"/>
          </a:p>
          <a:p>
            <a:pPr eaLnBrk="1" hangingPunct="1"/>
            <a:endParaRPr lang="en-US" altLang="zh-CN" sz="2400" smtClean="0"/>
          </a:p>
          <a:p>
            <a:pPr eaLnBrk="1" hangingPunct="1"/>
            <a:r>
              <a:rPr lang="zh-CN" altLang="en-US" sz="2400" b="1" smtClean="0"/>
              <a:t>贸</a:t>
            </a:r>
            <a:r>
              <a:rPr lang="zh-CN" altLang="en-US" sz="2400" smtClean="0"/>
              <a:t>易：</a:t>
            </a:r>
            <a:r>
              <a:rPr lang="en-US" altLang="zh-CN" sz="2400" smtClean="0"/>
              <a:t>1980 </a:t>
            </a:r>
            <a:r>
              <a:rPr lang="zh-CN" altLang="en-US" sz="2400" smtClean="0"/>
              <a:t>年代：倒爷，双轨制</a:t>
            </a:r>
            <a:r>
              <a:rPr lang="en-US" altLang="zh-CN" sz="2400" smtClean="0"/>
              <a:t>/</a:t>
            </a:r>
            <a:r>
              <a:rPr lang="zh-CN" altLang="en-US" sz="2400" smtClean="0"/>
              <a:t>倒批文 </a:t>
            </a:r>
            <a:endParaRPr lang="en-US" altLang="zh-CN" sz="2400" smtClean="0"/>
          </a:p>
          <a:p>
            <a:pPr eaLnBrk="1" hangingPunct="1"/>
            <a:endParaRPr lang="en-US" altLang="zh-CN" sz="2400" smtClean="0"/>
          </a:p>
          <a:p>
            <a:pPr eaLnBrk="1" hangingPunct="1"/>
            <a:r>
              <a:rPr lang="zh-CN" altLang="en-US" sz="2400" b="1" smtClean="0"/>
              <a:t>加</a:t>
            </a:r>
            <a:r>
              <a:rPr lang="zh-CN" altLang="en-US" sz="2400" smtClean="0"/>
              <a:t>工：</a:t>
            </a:r>
            <a:r>
              <a:rPr lang="en-US" altLang="zh-CN" sz="2400" smtClean="0"/>
              <a:t>1990</a:t>
            </a:r>
            <a:r>
              <a:rPr lang="zh-CN" altLang="en-US" sz="2400" smtClean="0"/>
              <a:t>年代：海尔、康佳。。。世界工厂</a:t>
            </a:r>
            <a:endParaRPr lang="en-US" altLang="zh-CN" sz="2400" smtClean="0"/>
          </a:p>
          <a:p>
            <a:pPr eaLnBrk="1" hangingPunct="1"/>
            <a:endParaRPr lang="en-US" altLang="zh-CN" sz="2400" smtClean="0"/>
          </a:p>
          <a:p>
            <a:pPr eaLnBrk="1" hangingPunct="1"/>
            <a:r>
              <a:rPr lang="zh-CN" altLang="en-US" sz="2400" b="1" smtClean="0"/>
              <a:t>技</a:t>
            </a:r>
            <a:r>
              <a:rPr lang="zh-CN" altLang="en-US" sz="2400" smtClean="0"/>
              <a:t>研：</a:t>
            </a:r>
            <a:r>
              <a:rPr lang="en-US" altLang="zh-CN" sz="2400" smtClean="0"/>
              <a:t>2000</a:t>
            </a:r>
            <a:r>
              <a:rPr lang="zh-CN" altLang="en-US" sz="2400" smtClean="0"/>
              <a:t>后：华为、中兴。。。技术研发</a:t>
            </a:r>
            <a:r>
              <a:rPr lang="en-US" altLang="zh-CN" sz="2400" smtClean="0"/>
              <a:t>/</a:t>
            </a:r>
            <a:r>
              <a:rPr lang="zh-CN" altLang="en-US" sz="2400" smtClean="0"/>
              <a:t>产业升级</a:t>
            </a:r>
            <a:endParaRPr lang="en-US" altLang="zh-CN" sz="2400" smtClean="0"/>
          </a:p>
          <a:p>
            <a:pPr eaLnBrk="1" hangingPunct="1"/>
            <a:endParaRPr lang="en-US" altLang="zh-CN" sz="2400" smtClean="0"/>
          </a:p>
          <a:p>
            <a:pPr eaLnBrk="1" hangingPunct="1"/>
            <a:r>
              <a:rPr lang="zh-CN" altLang="en-US" sz="2400" b="1" smtClean="0"/>
              <a:t>创</a:t>
            </a:r>
            <a:r>
              <a:rPr lang="zh-CN" altLang="en-US" sz="2400" smtClean="0"/>
              <a:t>新：何时出现中国的“苹果”？</a:t>
            </a:r>
            <a:endParaRPr lang="en-US" altLang="zh-CN" sz="2400" smtClean="0"/>
          </a:p>
          <a:p>
            <a:pPr eaLnBrk="1" hangingPunct="1"/>
            <a:endParaRPr lang="en-US" altLang="zh-CN" sz="2400" smtClean="0"/>
          </a:p>
          <a:p>
            <a:pPr eaLnBrk="1" hangingPunct="1">
              <a:buFont typeface="Calibri" pitchFamily="34" charset="0"/>
              <a:buNone/>
            </a:pPr>
            <a:endParaRPr lang="en-US" altLang="zh-CN" smtClean="0"/>
          </a:p>
          <a:p>
            <a:pPr eaLnBrk="1" hangingPunct="1">
              <a:buFont typeface="Calibri" pitchFamily="34" charset="0"/>
              <a:buNone/>
            </a:pPr>
            <a:endParaRPr lang="en-US" altLang="zh-CN" sz="2400" smtClean="0"/>
          </a:p>
          <a:p>
            <a:pPr lvl="1" eaLnBrk="1" hangingPunct="1"/>
            <a:endParaRPr lang="en-US" altLang="zh-CN" sz="2400" smtClean="0"/>
          </a:p>
          <a:p>
            <a:pPr eaLnBrk="1" hangingPunct="1"/>
            <a:endParaRPr lang="en-US" altLang="zh-CN" sz="2400" smtClean="0"/>
          </a:p>
          <a:p>
            <a:pPr eaLnBrk="1" hangingPunct="1"/>
            <a:endParaRPr lang="en-US" altLang="zh-CN" sz="2400" smtClean="0"/>
          </a:p>
          <a:p>
            <a:pPr eaLnBrk="1" hangingPunct="1"/>
            <a:endParaRPr lang="en-US" altLang="zh-CN" sz="2400" smtClean="0"/>
          </a:p>
          <a:p>
            <a:pPr eaLnBrk="1" hangingPunct="1"/>
            <a:endParaRPr lang="en-US" altLang="zh-CN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800" b="1" smtClean="0"/>
              <a:t>中美创业领域之差异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600" dirty="0" smtClean="0"/>
              <a:t>美国ＶＣ的投资策略</a:t>
            </a:r>
            <a:endParaRPr lang="en-US" altLang="zh-CN" sz="26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dirty="0" smtClean="0"/>
              <a:t>模式：突破性新技术／新商业模式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dirty="0" smtClean="0"/>
              <a:t>领域：半导体／软件／互联网／通讯／生物／新能源。。。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b="1" dirty="0" smtClean="0"/>
              <a:t>问题：没有本地制造业后，新技术如何产业化？</a:t>
            </a:r>
            <a:endParaRPr lang="en-US" altLang="zh-CN" b="1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zh-CN" sz="19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600" dirty="0" smtClean="0"/>
              <a:t>中国ＶＣ的投资策略</a:t>
            </a:r>
            <a:endParaRPr lang="en-US" altLang="zh-CN" sz="26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美国模式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CN" dirty="0" smtClean="0"/>
              <a:t>+</a:t>
            </a:r>
            <a:r>
              <a:rPr lang="zh-CN" altLang="en-US" dirty="0" smtClean="0"/>
              <a:t>非成熟的市场：连锁，品牌，服务。。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CN" dirty="0" smtClean="0"/>
              <a:t>+</a:t>
            </a:r>
            <a:r>
              <a:rPr lang="zh-CN" altLang="en-US" dirty="0" smtClean="0"/>
              <a:t>非成熟的制造业：</a:t>
            </a:r>
            <a:endParaRPr lang="en-US" altLang="zh-CN" dirty="0" smtClean="0"/>
          </a:p>
          <a:p>
            <a:pPr marL="137160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CN" altLang="en-US" sz="1900" dirty="0" smtClean="0"/>
              <a:t>制造业是立国之本</a:t>
            </a:r>
            <a:endParaRPr lang="en-US" altLang="zh-CN" sz="1900" dirty="0" smtClean="0"/>
          </a:p>
          <a:p>
            <a:pPr marL="137160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CN" altLang="en-US" sz="1900" dirty="0" smtClean="0"/>
              <a:t>优势：低成本</a:t>
            </a:r>
            <a:r>
              <a:rPr lang="en-US" altLang="zh-CN" sz="1900" dirty="0" smtClean="0"/>
              <a:t>+</a:t>
            </a:r>
            <a:r>
              <a:rPr lang="zh-CN" altLang="en-US" sz="1900" dirty="0" smtClean="0"/>
              <a:t>贴近客户</a:t>
            </a:r>
            <a:endParaRPr lang="en-US" altLang="zh-CN" sz="1900" dirty="0" smtClean="0"/>
          </a:p>
          <a:p>
            <a:pPr marL="137160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CN" altLang="en-US" sz="1900" dirty="0" smtClean="0"/>
              <a:t>中国制造到中国创造的历史性转变 </a:t>
            </a:r>
            <a:endParaRPr lang="en-US" altLang="zh-CN" sz="19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800" b="1" smtClean="0"/>
              <a:t>中美融资渠道之差异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2600" smtClean="0"/>
              <a:t>美国： </a:t>
            </a:r>
            <a:endParaRPr lang="en-US" altLang="zh-CN" sz="2600" smtClean="0"/>
          </a:p>
          <a:p>
            <a:pPr lvl="1" eaLnBrk="1" hangingPunct="1"/>
            <a:r>
              <a:rPr lang="en-US" altLang="zh-CN" smtClean="0"/>
              <a:t>VC</a:t>
            </a:r>
            <a:r>
              <a:rPr lang="zh-CN" altLang="en-US" smtClean="0"/>
              <a:t>可投资阶段：有商业计划书即可</a:t>
            </a:r>
            <a:endParaRPr lang="en-US" altLang="zh-CN" smtClean="0"/>
          </a:p>
          <a:p>
            <a:pPr lvl="1" eaLnBrk="1" hangingPunct="1"/>
            <a:endParaRPr lang="en-US" altLang="zh-CN" sz="1900" smtClean="0"/>
          </a:p>
          <a:p>
            <a:pPr eaLnBrk="1" hangingPunct="1"/>
            <a:r>
              <a:rPr lang="zh-CN" altLang="en-US" sz="2600" smtClean="0"/>
              <a:t>中国融资渠道：</a:t>
            </a:r>
            <a:endParaRPr lang="en-US" altLang="zh-CN" sz="2600" smtClean="0"/>
          </a:p>
          <a:p>
            <a:pPr lvl="1" eaLnBrk="1" hangingPunct="1"/>
            <a:r>
              <a:rPr lang="en-US" altLang="zh-CN" smtClean="0"/>
              <a:t>VC</a:t>
            </a:r>
            <a:r>
              <a:rPr lang="zh-CN" altLang="en-US" smtClean="0"/>
              <a:t>可投资阶段：</a:t>
            </a:r>
            <a:r>
              <a:rPr lang="en-US" altLang="zh-CN" smtClean="0"/>
              <a:t>1-3</a:t>
            </a:r>
            <a:r>
              <a:rPr lang="zh-CN" altLang="en-US" smtClean="0"/>
              <a:t>年以上的公司，要有样品、产品或验证后收入模式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多样化的融资渠道：</a:t>
            </a:r>
            <a:endParaRPr lang="en-US" altLang="zh-CN" smtClean="0"/>
          </a:p>
          <a:p>
            <a:pPr lvl="2" eaLnBrk="1" hangingPunct="1"/>
            <a:r>
              <a:rPr lang="zh-CN" altLang="en-US" smtClean="0"/>
              <a:t>自筹资金（检验创始人的决心，破釜沉舟！）</a:t>
            </a:r>
            <a:endParaRPr lang="en-US" altLang="zh-CN" smtClean="0"/>
          </a:p>
          <a:p>
            <a:pPr lvl="2" eaLnBrk="1" hangingPunct="1"/>
            <a:r>
              <a:rPr lang="zh-CN" altLang="en-US" smtClean="0"/>
              <a:t>民间资本 （本土老板：你能比我还会挣钱吗？）</a:t>
            </a:r>
            <a:endParaRPr lang="en-US" altLang="zh-CN" smtClean="0"/>
          </a:p>
          <a:p>
            <a:pPr lvl="2" eaLnBrk="1" hangingPunct="1"/>
            <a:r>
              <a:rPr lang="zh-CN" altLang="en-US" smtClean="0"/>
              <a:t>与大企业合资（大鳄的胃口：赢利进谁的口袋？）</a:t>
            </a:r>
            <a:endParaRPr lang="en-US" altLang="zh-CN" smtClean="0"/>
          </a:p>
          <a:p>
            <a:pPr lvl="2" eaLnBrk="1" hangingPunct="1"/>
            <a:r>
              <a:rPr lang="zh-CN" altLang="en-US" smtClean="0"/>
              <a:t>地方政府引导</a:t>
            </a:r>
            <a:r>
              <a:rPr lang="en-US" altLang="zh-CN" smtClean="0"/>
              <a:t>/</a:t>
            </a:r>
            <a:r>
              <a:rPr lang="zh-CN" altLang="en-US" smtClean="0"/>
              <a:t>产业资金 （政绩！政绩！</a:t>
            </a:r>
            <a:r>
              <a:rPr lang="en-US" altLang="zh-CN" smtClean="0"/>
              <a:t>GDP </a:t>
            </a:r>
            <a:r>
              <a:rPr lang="zh-CN" altLang="en-US" smtClean="0"/>
              <a:t>导向</a:t>
            </a:r>
            <a:r>
              <a:rPr lang="en-US" altLang="zh-CN" smtClean="0"/>
              <a:t>+100</a:t>
            </a:r>
            <a:r>
              <a:rPr lang="zh-CN" altLang="en-US" smtClean="0"/>
              <a:t>亿现象）</a:t>
            </a:r>
            <a:endParaRPr lang="en-US" altLang="zh-CN" smtClean="0"/>
          </a:p>
          <a:p>
            <a:pPr lvl="2" eaLnBrk="1" hangingPunct="1"/>
            <a:r>
              <a:rPr lang="zh-CN" altLang="en-US" smtClean="0"/>
              <a:t>政府项目（锦上添花。。。）</a:t>
            </a:r>
            <a:endParaRPr lang="en-US" altLang="zh-CN" smtClean="0"/>
          </a:p>
          <a:p>
            <a:pPr lvl="2" eaLnBrk="1" hangingPunct="1"/>
            <a:r>
              <a:rPr lang="zh-CN" altLang="en-US" smtClean="0"/>
              <a:t>国有风投（个人政治风险：要求</a:t>
            </a:r>
            <a:r>
              <a:rPr lang="en-US" altLang="zh-CN" smtClean="0"/>
              <a:t>100%</a:t>
            </a:r>
            <a:r>
              <a:rPr lang="zh-CN" altLang="en-US" smtClean="0"/>
              <a:t>成功率。。）</a:t>
            </a:r>
            <a:endParaRPr lang="en-US" altLang="zh-CN" smtClean="0"/>
          </a:p>
          <a:p>
            <a:pPr lvl="1" eaLnBrk="1" hangingPunct="1"/>
            <a:endParaRPr lang="en-US" altLang="zh-CN" smtClean="0"/>
          </a:p>
          <a:p>
            <a:pPr lvl="1" eaLnBrk="1" hangingPunct="1"/>
            <a:endParaRPr lang="en-US" altLang="zh-CN" smtClean="0"/>
          </a:p>
          <a:p>
            <a:pPr lvl="1" eaLnBrk="1" hangingPunct="1">
              <a:buFont typeface="Arial" charset="0"/>
              <a:buNone/>
            </a:pPr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z="2400" smtClean="0"/>
          </a:p>
          <a:p>
            <a:pPr eaLnBrk="1" hangingPunct="1"/>
            <a:endParaRPr lang="en-US" altLang="zh-CN" sz="2400" smtClean="0"/>
          </a:p>
          <a:p>
            <a:pPr eaLnBrk="1" hangingPunct="1"/>
            <a:endParaRPr lang="en-US" altLang="zh-CN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800" b="1" smtClean="0"/>
              <a:t>讲故事 与 听故事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en-US" altLang="zh-CN" sz="2400" dirty="0" smtClean="0"/>
          </a:p>
          <a:p>
            <a:pPr eaLnBrk="1" hangingPunct="1">
              <a:buFont typeface="Calibri" pitchFamily="34" charset="0"/>
              <a:buNone/>
              <a:defRPr/>
            </a:pPr>
            <a:endParaRPr lang="en-US" altLang="zh-CN" sz="2400" dirty="0" smtClean="0"/>
          </a:p>
          <a:p>
            <a:pPr algn="ctr" eaLnBrk="1" hangingPunct="1">
              <a:buFont typeface="Calibri" pitchFamily="34" charset="0"/>
              <a:buNone/>
              <a:defRPr/>
            </a:pPr>
            <a:r>
              <a:rPr lang="zh-CN" altLang="en-US" sz="2800" b="1" dirty="0" smtClean="0"/>
              <a:t>故事  </a:t>
            </a:r>
            <a:r>
              <a:rPr lang="en-US" altLang="zh-CN" sz="2800" b="1" dirty="0" err="1" smtClean="0"/>
              <a:t>vs</a:t>
            </a:r>
            <a:r>
              <a:rPr lang="en-US" altLang="zh-CN" sz="2800" b="1" dirty="0" smtClean="0"/>
              <a:t>  </a:t>
            </a:r>
            <a:r>
              <a:rPr lang="zh-CN" altLang="en-US" sz="2800" b="1" dirty="0" smtClean="0"/>
              <a:t>事实</a:t>
            </a:r>
            <a:endParaRPr lang="en-US" altLang="zh-CN" sz="2800" b="1" dirty="0" smtClean="0"/>
          </a:p>
          <a:p>
            <a:pPr algn="ctr" eaLnBrk="1" hangingPunct="1">
              <a:buFont typeface="Calibri" pitchFamily="34" charset="0"/>
              <a:buNone/>
              <a:defRPr/>
            </a:pPr>
            <a:endParaRPr lang="en-US" altLang="zh-CN" sz="2800" b="1" dirty="0" smtClean="0"/>
          </a:p>
          <a:p>
            <a:pPr lvl="1" eaLnBrk="1" hangingPunct="1">
              <a:defRPr/>
            </a:pPr>
            <a:r>
              <a:rPr lang="zh-CN" altLang="en-US" sz="2400" dirty="0" smtClean="0"/>
              <a:t>道可道，非常道 </a:t>
            </a:r>
            <a:endParaRPr lang="en-US" altLang="zh-CN" sz="2400" dirty="0" smtClean="0"/>
          </a:p>
          <a:p>
            <a:pPr lvl="1" eaLnBrk="1" hangingPunct="1">
              <a:defRPr/>
            </a:pPr>
            <a:r>
              <a:rPr lang="zh-CN" altLang="en-US" sz="2400" dirty="0" smtClean="0"/>
              <a:t>每个成功故事背后的真实？</a:t>
            </a:r>
            <a:endParaRPr lang="en-US" altLang="zh-CN" sz="2400" dirty="0" smtClean="0"/>
          </a:p>
          <a:p>
            <a:pPr lvl="2" eaLnBrk="1" hangingPunct="1">
              <a:defRPr/>
            </a:pPr>
            <a:r>
              <a:rPr lang="en-US" altLang="zh-CN" sz="2400" dirty="0" smtClean="0"/>
              <a:t>90% </a:t>
            </a:r>
            <a:r>
              <a:rPr lang="zh-CN" altLang="en-US" sz="2400" dirty="0" smtClean="0"/>
              <a:t>没人听（琐碎，枯燥。。。）</a:t>
            </a:r>
            <a:endParaRPr lang="en-US" altLang="zh-CN" sz="2400" dirty="0" smtClean="0"/>
          </a:p>
          <a:p>
            <a:pPr lvl="2" eaLnBrk="1" hangingPunct="1">
              <a:defRPr/>
            </a:pPr>
            <a:r>
              <a:rPr lang="en-US" altLang="zh-CN" sz="2400" dirty="0" smtClean="0"/>
              <a:t>9% </a:t>
            </a:r>
            <a:r>
              <a:rPr lang="zh-CN" altLang="en-US" sz="2400" dirty="0" smtClean="0"/>
              <a:t>不能讲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不敢讲。。。</a:t>
            </a:r>
            <a:endParaRPr lang="en-US" altLang="zh-CN" sz="2400" dirty="0" smtClean="0"/>
          </a:p>
          <a:p>
            <a:pPr lvl="2" eaLnBrk="1" hangingPunct="1">
              <a:defRPr/>
            </a:pPr>
            <a:r>
              <a:rPr lang="zh-CN" altLang="en-US" sz="2400" dirty="0" smtClean="0"/>
              <a:t>可讲的</a:t>
            </a:r>
            <a:r>
              <a:rPr lang="en-US" altLang="zh-CN" sz="2400" dirty="0" smtClean="0"/>
              <a:t>&lt;1% (</a:t>
            </a:r>
            <a:r>
              <a:rPr lang="zh-CN" altLang="en-US" sz="2400" dirty="0" smtClean="0"/>
              <a:t>还是各说各话！</a:t>
            </a:r>
            <a:r>
              <a:rPr lang="en-US" altLang="zh-CN" sz="2400" dirty="0" smtClean="0">
                <a:sym typeface="Wingdings" pitchFamily="2" charset="2"/>
              </a:rPr>
              <a:t></a:t>
            </a:r>
            <a:r>
              <a:rPr lang="zh-CN" altLang="en-US" sz="2400" dirty="0" smtClean="0"/>
              <a:t>）</a:t>
            </a:r>
            <a:endParaRPr lang="en-US" altLang="zh-CN" sz="2400" dirty="0" smtClean="0"/>
          </a:p>
          <a:p>
            <a:pPr lvl="2" eaLnBrk="1" hangingPunct="1">
              <a:defRPr/>
            </a:pPr>
            <a:endParaRPr lang="en-US" altLang="zh-CN" sz="2400" dirty="0" smtClean="0"/>
          </a:p>
          <a:p>
            <a:pPr lvl="1" eaLnBrk="1" hangingPunct="1">
              <a:buFont typeface="Arial" charset="0"/>
              <a:buNone/>
              <a:defRPr/>
            </a:pPr>
            <a:r>
              <a:rPr lang="en-US" altLang="zh-CN" sz="2400" dirty="0" smtClean="0"/>
              <a:t>                  </a:t>
            </a:r>
            <a:r>
              <a:rPr lang="zh-CN" altLang="en-US" sz="2800" b="1" dirty="0" smtClean="0"/>
              <a:t>术可教，道只能悟！</a:t>
            </a:r>
            <a:endParaRPr lang="en-US" altLang="zh-CN" sz="2800" b="1" dirty="0" smtClean="0"/>
          </a:p>
          <a:p>
            <a:pPr lvl="2" eaLnBrk="1" hangingPunct="1">
              <a:buFont typeface="Arial" charset="0"/>
              <a:buNone/>
              <a:defRPr/>
            </a:pPr>
            <a:endParaRPr lang="en-US" altLang="zh-CN" dirty="0" smtClean="0"/>
          </a:p>
          <a:p>
            <a:pPr lvl="1" eaLnBrk="1" hangingPunct="1">
              <a:defRPr/>
            </a:pPr>
            <a:endParaRPr lang="en-US" altLang="zh-CN" dirty="0" smtClean="0"/>
          </a:p>
          <a:p>
            <a:pPr lvl="1" eaLnBrk="1" hangingPunct="1">
              <a:defRPr/>
            </a:pPr>
            <a:endParaRPr lang="en-US" altLang="zh-CN" dirty="0" smtClean="0"/>
          </a:p>
          <a:p>
            <a:pPr eaLnBrk="1" hangingPunct="1">
              <a:buFont typeface="Calibri" pitchFamily="34" charset="0"/>
              <a:buNone/>
              <a:defRPr/>
            </a:pPr>
            <a:endParaRPr lang="en-US" altLang="zh-CN" sz="2400" dirty="0" smtClean="0"/>
          </a:p>
          <a:p>
            <a:pPr eaLnBrk="1" hangingPunct="1">
              <a:defRPr/>
            </a:pPr>
            <a:endParaRPr lang="en-US" altLang="zh-CN" sz="2400" dirty="0" smtClean="0"/>
          </a:p>
          <a:p>
            <a:pPr eaLnBrk="1" hangingPunct="1">
              <a:defRPr/>
            </a:pPr>
            <a:endParaRPr lang="en-US" altLang="zh-CN" sz="2400" dirty="0" smtClean="0"/>
          </a:p>
          <a:p>
            <a:pPr eaLnBrk="1" hangingPunct="1">
              <a:defRPr/>
            </a:pP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hangingPunct="1"/>
            <a:r>
              <a:rPr lang="zh-CN" altLang="en-US" sz="3200" b="1" smtClean="0"/>
              <a:t>中国“蓝海”现象</a:t>
            </a:r>
            <a:r>
              <a:rPr lang="en-US" altLang="zh-CN" b="1" smtClean="0"/>
              <a:t/>
            </a:r>
            <a:br>
              <a:rPr lang="en-US" altLang="zh-CN" b="1" smtClean="0"/>
            </a:br>
            <a:endParaRPr lang="zh-CN" altLang="en-US" b="1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95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Calibri" pitchFamily="34" charset="0"/>
              <a:buNone/>
              <a:defRPr/>
            </a:pPr>
            <a:r>
              <a:rPr lang="zh-CN" altLang="en-US" sz="2800" b="1" dirty="0" smtClean="0"/>
              <a:t>中国“蓝海”现象</a:t>
            </a:r>
            <a:r>
              <a:rPr lang="zh-CN" altLang="en-US" sz="3000" b="1" dirty="0" smtClean="0"/>
              <a:t>：</a:t>
            </a:r>
            <a:r>
              <a:rPr lang="zh-CN" altLang="en-US" sz="2600" b="1" dirty="0" smtClean="0"/>
              <a:t>在全球已成“红海”产业中，仍可存在中国市场的一片“蓝海”</a:t>
            </a:r>
            <a:endParaRPr lang="en-US" altLang="zh-CN" sz="2600" b="1" dirty="0" smtClean="0"/>
          </a:p>
          <a:p>
            <a:pPr lvl="1" eaLnBrk="1" hangingPunct="1">
              <a:defRPr/>
            </a:pPr>
            <a:r>
              <a:rPr lang="en-US" altLang="zh-CN" sz="2600" dirty="0" err="1" smtClean="0"/>
              <a:t>GalaxyCore</a:t>
            </a:r>
            <a:r>
              <a:rPr lang="zh-CN" altLang="en-US" sz="2600" dirty="0" smtClean="0"/>
              <a:t>（格科微）：</a:t>
            </a:r>
            <a:r>
              <a:rPr lang="en-US" altLang="zh-CN" sz="2600" dirty="0" smtClean="0"/>
              <a:t>CMOS </a:t>
            </a:r>
            <a:r>
              <a:rPr lang="zh-CN" altLang="en-US" sz="2600" dirty="0" smtClean="0"/>
              <a:t>图像传感器</a:t>
            </a:r>
            <a:endParaRPr lang="en-US" altLang="zh-CN" sz="2600" dirty="0" smtClean="0"/>
          </a:p>
          <a:p>
            <a:pPr lvl="1" eaLnBrk="1" hangingPunct="1">
              <a:defRPr/>
            </a:pPr>
            <a:r>
              <a:rPr lang="zh-CN" altLang="en-US" sz="2600" dirty="0" smtClean="0"/>
              <a:t>联发科、展讯：手机核心芯片。。。</a:t>
            </a:r>
            <a:endParaRPr lang="en-US" altLang="zh-CN" sz="2600" dirty="0" smtClean="0"/>
          </a:p>
          <a:p>
            <a:pPr lvl="1" eaLnBrk="1" hangingPunct="1">
              <a:defRPr/>
            </a:pPr>
            <a:endParaRPr lang="en-US" altLang="zh-CN" sz="2600" dirty="0" smtClean="0"/>
          </a:p>
          <a:p>
            <a:pPr eaLnBrk="1" hangingPunct="1">
              <a:buFont typeface="Calibri" pitchFamily="34" charset="0"/>
              <a:buNone/>
              <a:defRPr/>
            </a:pPr>
            <a:r>
              <a:rPr lang="zh-CN" altLang="en-US" sz="2800" b="1" dirty="0" smtClean="0"/>
              <a:t>中国“蓝海”战略：</a:t>
            </a:r>
            <a:r>
              <a:rPr lang="zh-CN" altLang="en-US" sz="2600" b="1" dirty="0" smtClean="0"/>
              <a:t>华为、中兴</a:t>
            </a:r>
            <a:endParaRPr lang="en-US" altLang="zh-CN" sz="2400" dirty="0" smtClean="0"/>
          </a:p>
          <a:p>
            <a:pPr eaLnBrk="1" hangingPunct="1">
              <a:defRPr/>
            </a:pPr>
            <a:r>
              <a:rPr lang="zh-CN" altLang="en-US" sz="2400" dirty="0" smtClean="0"/>
              <a:t>以模仿式 技术创新为主，形成核心竞争力</a:t>
            </a:r>
            <a:endParaRPr lang="en-US" altLang="zh-CN" sz="2400" dirty="0" smtClean="0"/>
          </a:p>
          <a:p>
            <a:pPr eaLnBrk="1" hangingPunct="1">
              <a:defRPr/>
            </a:pPr>
            <a:r>
              <a:rPr lang="zh-CN" altLang="en-US" sz="2400" dirty="0" smtClean="0"/>
              <a:t>先主攻国内进口替代市场，以低成本、快速研发、及客户服务的优势打开市场，并保持高额利润 </a:t>
            </a:r>
            <a:endParaRPr lang="en-US" altLang="zh-CN" sz="2400" dirty="0" smtClean="0"/>
          </a:p>
          <a:p>
            <a:pPr eaLnBrk="1" hangingPunct="1">
              <a:defRPr/>
            </a:pPr>
            <a:r>
              <a:rPr lang="zh-CN" altLang="en-US" sz="2400" dirty="0" smtClean="0"/>
              <a:t>长期研发高投入，良性循环，逐渐打造全球竞争力</a:t>
            </a:r>
            <a:endParaRPr lang="en-US" altLang="zh-CN" sz="2400" dirty="0" smtClean="0"/>
          </a:p>
          <a:p>
            <a:pPr eaLnBrk="1" hangingPunct="1">
              <a:defRPr/>
            </a:pPr>
            <a:r>
              <a:rPr lang="en-US" altLang="zh-CN" sz="2400" b="1" dirty="0" smtClean="0"/>
              <a:t>“</a:t>
            </a:r>
            <a:r>
              <a:rPr lang="zh-CN" altLang="en-US" sz="2400" b="1" dirty="0" smtClean="0"/>
              <a:t>农村包围城市</a:t>
            </a:r>
            <a:r>
              <a:rPr lang="en-US" altLang="zh-CN" sz="2400" dirty="0" smtClean="0"/>
              <a:t>”</a:t>
            </a:r>
            <a:r>
              <a:rPr lang="zh-CN" altLang="en-US" sz="2400" dirty="0" smtClean="0"/>
              <a:t>的海外战略：先中国，再新兴国家，最后进入欧美市场</a:t>
            </a:r>
            <a:endParaRPr lang="en-US" altLang="zh-CN" sz="2400" dirty="0" smtClean="0"/>
          </a:p>
          <a:p>
            <a:pPr eaLnBrk="1" hangingPunct="1">
              <a:defRPr/>
            </a:pPr>
            <a:endParaRPr lang="en-US" altLang="zh-CN" sz="2400" dirty="0" smtClean="0"/>
          </a:p>
          <a:p>
            <a:pPr eaLnBrk="1" hangingPunct="1">
              <a:defRPr/>
            </a:pP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800" b="1" smtClean="0"/>
              <a:t>该创业了吗？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zh-CN" smtClean="0"/>
          </a:p>
          <a:p>
            <a:pPr algn="ctr" eaLnBrk="1" hangingPunct="1">
              <a:buFont typeface="Calibri" pitchFamily="34" charset="0"/>
              <a:buNone/>
            </a:pPr>
            <a:r>
              <a:rPr lang="zh-CN" altLang="en-US" sz="2400" b="1" smtClean="0"/>
              <a:t>创业者的特点：不安分，不知足，不信邪</a:t>
            </a:r>
            <a:endParaRPr lang="en-US" altLang="zh-CN" sz="2400" b="1" smtClean="0"/>
          </a:p>
          <a:p>
            <a:pPr eaLnBrk="1" hangingPunct="1"/>
            <a:endParaRPr lang="en-US" altLang="zh-CN" b="1" smtClean="0"/>
          </a:p>
          <a:p>
            <a:pPr eaLnBrk="1" hangingPunct="1"/>
            <a:r>
              <a:rPr lang="zh-CN" altLang="en-US" smtClean="0"/>
              <a:t>创业的冲动：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兴奋的睡不着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不试一辈子不甘心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持续一段时间（不是心血来潮</a:t>
            </a:r>
            <a:r>
              <a:rPr lang="en-US" altLang="zh-CN" smtClean="0">
                <a:sym typeface="Wingdings" pitchFamily="2" charset="2"/>
              </a:rPr>
              <a:t></a:t>
            </a:r>
            <a:r>
              <a:rPr lang="zh-CN" altLang="en-US" smtClean="0">
                <a:sym typeface="Wingdings" pitchFamily="2" charset="2"/>
              </a:rPr>
              <a:t>）</a:t>
            </a:r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zh-CN" altLang="en-US" smtClean="0"/>
              <a:t>成功往往在几次失败之后。。</a:t>
            </a:r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zh-CN" altLang="en-US" smtClean="0"/>
              <a:t>。。但要确认失败的后果是自己可以承受的</a:t>
            </a:r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zh-CN" altLang="en-US" smtClean="0"/>
              <a:t>历史是由乐观者推动的（不信邪）</a:t>
            </a:r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  <a:p>
            <a:pPr lvl="1"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z="2400" smtClean="0"/>
          </a:p>
          <a:p>
            <a:pPr eaLnBrk="1" hangingPunct="1"/>
            <a:endParaRPr lang="en-US" altLang="zh-CN" sz="2400" smtClean="0"/>
          </a:p>
          <a:p>
            <a:pPr eaLnBrk="1" hangingPunct="1"/>
            <a:endParaRPr lang="en-US" altLang="zh-CN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800" b="1" smtClean="0"/>
              <a:t>选什么样的创业伙伴？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>
                <a:sym typeface="Wingdings" pitchFamily="2" charset="2"/>
              </a:rPr>
              <a:t>几个事实：</a:t>
            </a:r>
            <a:endParaRPr lang="en-US" altLang="zh-CN" dirty="0" smtClean="0">
              <a:sym typeface="Wingdings" pitchFamily="2" charset="2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>
                <a:sym typeface="Wingdings" pitchFamily="2" charset="2"/>
              </a:rPr>
              <a:t>所有创始人一起走到</a:t>
            </a:r>
            <a:r>
              <a:rPr lang="en-US" altLang="zh-CN" dirty="0" smtClean="0">
                <a:sym typeface="Wingdings" pitchFamily="2" charset="2"/>
              </a:rPr>
              <a:t>IPO</a:t>
            </a:r>
            <a:r>
              <a:rPr lang="zh-CN" altLang="en-US" dirty="0" smtClean="0">
                <a:sym typeface="Wingdings" pitchFamily="2" charset="2"/>
              </a:rPr>
              <a:t>的情况极少出现</a:t>
            </a:r>
            <a:endParaRPr lang="en-US" altLang="zh-CN" dirty="0" smtClean="0">
              <a:sym typeface="Wingdings" pitchFamily="2" charset="2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>
                <a:sym typeface="Wingdings" pitchFamily="2" charset="2"/>
              </a:rPr>
              <a:t>同学</a:t>
            </a:r>
            <a:r>
              <a:rPr lang="en-US" altLang="zh-CN" dirty="0" smtClean="0">
                <a:sym typeface="Wingdings" pitchFamily="2" charset="2"/>
              </a:rPr>
              <a:t>/</a:t>
            </a:r>
            <a:r>
              <a:rPr lang="zh-CN" altLang="en-US" dirty="0" smtClean="0">
                <a:sym typeface="Wingdings" pitchFamily="2" charset="2"/>
              </a:rPr>
              <a:t>朋友共同创业，最后反目为仇的超过一半</a:t>
            </a:r>
            <a:endParaRPr lang="en-US" altLang="zh-CN" dirty="0" smtClean="0">
              <a:sym typeface="Wingdings" pitchFamily="2" charset="2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>
                <a:sym typeface="Wingdings" pitchFamily="2" charset="2"/>
              </a:rPr>
              <a:t>“发小”更不靠谱</a:t>
            </a:r>
            <a:endParaRPr lang="en-US" altLang="zh-CN" dirty="0" smtClean="0">
              <a:sym typeface="Wingdings" pitchFamily="2" charset="2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CN" dirty="0" smtClean="0">
              <a:sym typeface="Wingdings" pitchFamily="2" charset="2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>
                <a:sym typeface="Wingdings" pitchFamily="2" charset="2"/>
              </a:rPr>
              <a:t>过去同事过的伙伴创业成功率较高</a:t>
            </a:r>
            <a:endParaRPr lang="en-US" altLang="zh-CN" dirty="0" smtClean="0">
              <a:sym typeface="Wingdings" pitchFamily="2" charset="2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>
                <a:sym typeface="Wingdings" pitchFamily="2" charset="2"/>
              </a:rPr>
              <a:t>过往经验重要，</a:t>
            </a:r>
            <a:r>
              <a:rPr lang="en-US" altLang="zh-CN" dirty="0" smtClean="0">
                <a:sym typeface="Wingdings" pitchFamily="2" charset="2"/>
              </a:rPr>
              <a:t> </a:t>
            </a:r>
            <a:r>
              <a:rPr lang="zh-CN" altLang="en-US" dirty="0" smtClean="0">
                <a:sym typeface="Wingdings" pitchFamily="2" charset="2"/>
              </a:rPr>
              <a:t>但口碑更重要</a:t>
            </a:r>
            <a:endParaRPr lang="en-US" altLang="zh-CN" dirty="0" smtClean="0">
              <a:sym typeface="Wingdings" pitchFamily="2" charset="2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zh-CN" dirty="0" smtClean="0">
              <a:sym typeface="Wingdings" pitchFamily="2" charset="2"/>
            </a:endParaRPr>
          </a:p>
          <a:p>
            <a:pPr marL="342900" lvl="1" indent="-342900" eaLnBrk="1" fontAlgn="auto" hangingPunct="1">
              <a:spcAft>
                <a:spcPts val="0"/>
              </a:spcAft>
              <a:buFont typeface="Calibri" pitchFamily="34" charset="0"/>
              <a:buChar char="→"/>
              <a:defRPr/>
            </a:pPr>
            <a:r>
              <a:rPr lang="zh-CN" altLang="en-US" dirty="0" smtClean="0">
                <a:sym typeface="Wingdings" pitchFamily="2" charset="2"/>
              </a:rPr>
              <a:t>能力判断：</a:t>
            </a:r>
            <a:endParaRPr lang="en-US" altLang="zh-CN" dirty="0" smtClean="0">
              <a:sym typeface="Wingdings" pitchFamily="2" charset="2"/>
            </a:endParaRPr>
          </a:p>
          <a:p>
            <a:pPr marL="742950" lvl="2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>
                <a:sym typeface="Wingdings" pitchFamily="2" charset="2"/>
              </a:rPr>
              <a:t>学历只能证明智商</a:t>
            </a:r>
            <a:endParaRPr lang="en-US" altLang="zh-CN" dirty="0" smtClean="0">
              <a:sym typeface="Wingdings" pitchFamily="2" charset="2"/>
            </a:endParaRPr>
          </a:p>
          <a:p>
            <a:pPr marL="742950" lvl="2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>
                <a:sym typeface="Wingdings" pitchFamily="2" charset="2"/>
              </a:rPr>
              <a:t>能力</a:t>
            </a:r>
            <a:r>
              <a:rPr lang="en-US" altLang="zh-CN" dirty="0" smtClean="0">
                <a:sym typeface="Wingdings" pitchFamily="2" charset="2"/>
              </a:rPr>
              <a:t>=</a:t>
            </a:r>
            <a:r>
              <a:rPr lang="zh-CN" altLang="en-US" dirty="0" smtClean="0">
                <a:sym typeface="Wingdings" pitchFamily="2" charset="2"/>
              </a:rPr>
              <a:t>智商</a:t>
            </a:r>
            <a:r>
              <a:rPr lang="en-US" altLang="zh-CN" dirty="0" smtClean="0">
                <a:sym typeface="Wingdings" pitchFamily="2" charset="2"/>
              </a:rPr>
              <a:t>x</a:t>
            </a:r>
            <a:r>
              <a:rPr lang="zh-CN" altLang="en-US" dirty="0" smtClean="0">
                <a:sym typeface="Wingdings" pitchFamily="2" charset="2"/>
              </a:rPr>
              <a:t>情商 （情商既能放大又能缩小智商，甚至可以是负数！）</a:t>
            </a:r>
            <a:endParaRPr lang="en-US" altLang="zh-CN" dirty="0" smtClean="0">
              <a:sym typeface="Wingdings" pitchFamily="2" charset="2"/>
            </a:endParaRPr>
          </a:p>
          <a:p>
            <a:pPr marL="742950" lvl="2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/>
              <a:t>最重要的情商是不计较，心胸开阔，这样才能合作</a:t>
            </a:r>
            <a:endParaRPr lang="en-US" altLang="zh-CN" dirty="0" smtClean="0"/>
          </a:p>
          <a:p>
            <a:pPr marL="742950" lvl="2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/>
              <a:t>其次是敢于承担责任，能吃苦，乐观向上。。。</a:t>
            </a: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要按阶段逐步建立团队（开始不用</a:t>
            </a:r>
            <a:r>
              <a:rPr lang="en-US" altLang="zh-CN" dirty="0" smtClean="0"/>
              <a:t>CFO</a:t>
            </a:r>
            <a:r>
              <a:rPr lang="zh-CN" altLang="en-US" dirty="0" smtClean="0"/>
              <a:t>，有产品才需要销售总监。。。）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每个人要有足够的事在忙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没事的人会生事儿。。</a:t>
            </a:r>
            <a:endParaRPr lang="en-US" altLang="zh-CN" dirty="0" smtClean="0"/>
          </a:p>
          <a:p>
            <a:pPr marL="342900" lvl="1" indent="-342900" eaLnBrk="1" fontAlgn="auto" hangingPunct="1">
              <a:spcAft>
                <a:spcPts val="0"/>
              </a:spcAft>
              <a:buFont typeface="Calibri" pitchFamily="34" charset="0"/>
              <a:buChar char="→"/>
              <a:defRPr/>
            </a:pPr>
            <a:endParaRPr lang="en-US" altLang="zh-CN" dirty="0" smtClean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800" b="1" smtClean="0"/>
              <a:t>找什么样的投资者？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>
                <a:sym typeface="Wingdings" pitchFamily="2" charset="2"/>
              </a:rPr>
              <a:t>不同阶段的不同资金来源</a:t>
            </a:r>
            <a:endParaRPr lang="en-US" altLang="zh-CN" dirty="0" smtClean="0">
              <a:sym typeface="Wingdings" pitchFamily="2" charset="2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>
                <a:sym typeface="Wingdings" pitchFamily="2" charset="2"/>
              </a:rPr>
              <a:t>概念阶段：</a:t>
            </a:r>
            <a:r>
              <a:rPr lang="en-US" altLang="zh-CN" dirty="0" smtClean="0">
                <a:sym typeface="Wingdings" pitchFamily="2" charset="2"/>
              </a:rPr>
              <a:t>1-2% </a:t>
            </a:r>
            <a:r>
              <a:rPr lang="zh-CN" altLang="en-US" dirty="0" smtClean="0">
                <a:sym typeface="Wingdings" pitchFamily="2" charset="2"/>
              </a:rPr>
              <a:t>的人相信 （创始人</a:t>
            </a:r>
            <a:r>
              <a:rPr lang="en-US" altLang="zh-CN" dirty="0" smtClean="0">
                <a:sym typeface="Wingdings" pitchFamily="2" charset="2"/>
              </a:rPr>
              <a:t>/</a:t>
            </a:r>
            <a:r>
              <a:rPr lang="zh-CN" altLang="en-US" dirty="0" smtClean="0">
                <a:sym typeface="Wingdings" pitchFamily="2" charset="2"/>
              </a:rPr>
              <a:t>亲友</a:t>
            </a:r>
            <a:r>
              <a:rPr lang="en-US" altLang="zh-CN" dirty="0" smtClean="0">
                <a:sym typeface="Wingdings" pitchFamily="2" charset="2"/>
              </a:rPr>
              <a:t>/</a:t>
            </a:r>
            <a:r>
              <a:rPr lang="zh-CN" altLang="en-US" dirty="0" smtClean="0">
                <a:sym typeface="Wingdings" pitchFamily="2" charset="2"/>
              </a:rPr>
              <a:t>天使投资人）</a:t>
            </a:r>
            <a:endParaRPr lang="en-US" altLang="zh-CN" dirty="0" smtClean="0">
              <a:sym typeface="Wingdings" pitchFamily="2" charset="2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>
                <a:sym typeface="Wingdings" pitchFamily="2" charset="2"/>
              </a:rPr>
              <a:t>原理得到证实：</a:t>
            </a:r>
            <a:r>
              <a:rPr lang="en-US" altLang="zh-CN" dirty="0" smtClean="0">
                <a:sym typeface="Wingdings" pitchFamily="2" charset="2"/>
              </a:rPr>
              <a:t>5-10% </a:t>
            </a:r>
            <a:r>
              <a:rPr lang="zh-CN" altLang="en-US" dirty="0" smtClean="0">
                <a:sym typeface="Wingdings" pitchFamily="2" charset="2"/>
              </a:rPr>
              <a:t>的人相信 （天使</a:t>
            </a:r>
            <a:r>
              <a:rPr lang="en-US" altLang="zh-CN" dirty="0" smtClean="0">
                <a:sym typeface="Wingdings" pitchFamily="2" charset="2"/>
              </a:rPr>
              <a:t>/</a:t>
            </a:r>
            <a:r>
              <a:rPr lang="zh-CN" altLang="en-US" dirty="0" smtClean="0">
                <a:sym typeface="Wingdings" pitchFamily="2" charset="2"/>
              </a:rPr>
              <a:t>早期</a:t>
            </a:r>
            <a:r>
              <a:rPr lang="en-US" altLang="zh-CN" dirty="0" smtClean="0">
                <a:sym typeface="Wingdings" pitchFamily="2" charset="2"/>
              </a:rPr>
              <a:t>VC/</a:t>
            </a:r>
            <a:r>
              <a:rPr lang="zh-CN" altLang="en-US" dirty="0" smtClean="0">
                <a:sym typeface="Wingdings" pitchFamily="2" charset="2"/>
              </a:rPr>
              <a:t>政府引导基金。。）</a:t>
            </a:r>
            <a:endParaRPr lang="en-US" altLang="zh-CN" dirty="0" smtClean="0">
              <a:sym typeface="Wingdings" pitchFamily="2" charset="2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>
                <a:sym typeface="Wingdings" pitchFamily="2" charset="2"/>
              </a:rPr>
              <a:t>有了工程样品：</a:t>
            </a:r>
            <a:r>
              <a:rPr lang="en-US" altLang="zh-CN" dirty="0" smtClean="0">
                <a:sym typeface="Wingdings" pitchFamily="2" charset="2"/>
              </a:rPr>
              <a:t>15-25%</a:t>
            </a:r>
            <a:r>
              <a:rPr lang="zh-CN" altLang="en-US" dirty="0" smtClean="0">
                <a:sym typeface="Wingdings" pitchFamily="2" charset="2"/>
              </a:rPr>
              <a:t>的人相信 （早中期</a:t>
            </a:r>
            <a:r>
              <a:rPr lang="en-US" altLang="zh-CN" dirty="0" smtClean="0">
                <a:sym typeface="Wingdings" pitchFamily="2" charset="2"/>
              </a:rPr>
              <a:t>VC/</a:t>
            </a:r>
            <a:r>
              <a:rPr lang="zh-CN" altLang="en-US" dirty="0" smtClean="0">
                <a:sym typeface="Wingdings" pitchFamily="2" charset="2"/>
              </a:rPr>
              <a:t>政府产业基金。。）</a:t>
            </a:r>
            <a:endParaRPr lang="en-US" altLang="zh-CN" dirty="0" smtClean="0">
              <a:sym typeface="Wingdings" pitchFamily="2" charset="2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>
                <a:sym typeface="Wingdings" pitchFamily="2" charset="2"/>
              </a:rPr>
              <a:t>有了一些销售额：</a:t>
            </a:r>
            <a:r>
              <a:rPr lang="en-US" altLang="zh-CN" dirty="0" smtClean="0">
                <a:sym typeface="Wingdings" pitchFamily="2" charset="2"/>
              </a:rPr>
              <a:t>30-50%</a:t>
            </a:r>
            <a:r>
              <a:rPr lang="zh-CN" altLang="en-US" dirty="0" smtClean="0">
                <a:sym typeface="Wingdings" pitchFamily="2" charset="2"/>
              </a:rPr>
              <a:t>的人相信 （中晚期（成长期）</a:t>
            </a:r>
            <a:r>
              <a:rPr lang="en-US" altLang="zh-CN" dirty="0" smtClean="0">
                <a:sym typeface="Wingdings" pitchFamily="2" charset="2"/>
              </a:rPr>
              <a:t>VC/</a:t>
            </a:r>
            <a:r>
              <a:rPr lang="zh-CN" altLang="en-US" dirty="0" smtClean="0">
                <a:sym typeface="Wingdings" pitchFamily="2" charset="2"/>
              </a:rPr>
              <a:t>战略合作伙伴。。）</a:t>
            </a:r>
            <a:endParaRPr lang="en-US" altLang="zh-CN" dirty="0" smtClean="0">
              <a:sym typeface="Wingdings" pitchFamily="2" charset="2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CN" dirty="0" smtClean="0">
                <a:sym typeface="Wingdings" pitchFamily="2" charset="2"/>
              </a:rPr>
              <a:t>Pre-IPO</a:t>
            </a:r>
            <a:r>
              <a:rPr lang="zh-CN" altLang="en-US" dirty="0" smtClean="0">
                <a:sym typeface="Wingdings" pitchFamily="2" charset="2"/>
              </a:rPr>
              <a:t>：</a:t>
            </a:r>
            <a:r>
              <a:rPr lang="en-US" altLang="zh-CN" dirty="0" smtClean="0">
                <a:sym typeface="Wingdings" pitchFamily="2" charset="2"/>
              </a:rPr>
              <a:t>70-90% </a:t>
            </a:r>
            <a:r>
              <a:rPr lang="zh-CN" altLang="en-US" dirty="0" smtClean="0">
                <a:sym typeface="Wingdings" pitchFamily="2" charset="2"/>
              </a:rPr>
              <a:t>的人相信 （晚期</a:t>
            </a:r>
            <a:r>
              <a:rPr lang="en-US" altLang="zh-CN" dirty="0" smtClean="0">
                <a:sym typeface="Wingdings" pitchFamily="2" charset="2"/>
              </a:rPr>
              <a:t>VC/PE/</a:t>
            </a:r>
            <a:r>
              <a:rPr lang="zh-CN" altLang="en-US" dirty="0" smtClean="0">
                <a:sym typeface="Wingdings" pitchFamily="2" charset="2"/>
              </a:rPr>
              <a:t>投资银行</a:t>
            </a:r>
            <a:r>
              <a:rPr lang="en-US" altLang="zh-CN" dirty="0" smtClean="0">
                <a:sym typeface="Wingdings" pitchFamily="2" charset="2"/>
              </a:rPr>
              <a:t>/</a:t>
            </a:r>
            <a:r>
              <a:rPr lang="zh-CN" altLang="en-US" dirty="0" smtClean="0">
                <a:sym typeface="Wingdings" pitchFamily="2" charset="2"/>
              </a:rPr>
              <a:t>战略合作伙伴。。）</a:t>
            </a:r>
            <a:endParaRPr lang="en-US" altLang="zh-CN" dirty="0" smtClean="0">
              <a:sym typeface="Wingdings" pitchFamily="2" charset="2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CN" dirty="0" smtClean="0">
              <a:sym typeface="Wingdings" pitchFamily="2" charset="2"/>
            </a:endParaRPr>
          </a:p>
          <a:p>
            <a:pPr marL="342900" lvl="1" indent="-342900" eaLnBrk="1" fontAlgn="auto" hangingPunct="1">
              <a:spcAft>
                <a:spcPts val="0"/>
              </a:spcAft>
              <a:buFont typeface="Calibri" pitchFamily="34" charset="0"/>
              <a:buChar char="→"/>
              <a:defRPr/>
            </a:pPr>
            <a:r>
              <a:rPr lang="zh-CN" altLang="en-US" dirty="0" smtClean="0">
                <a:sym typeface="Wingdings" pitchFamily="2" charset="2"/>
              </a:rPr>
              <a:t>资金的附加价值</a:t>
            </a:r>
            <a:endParaRPr lang="en-US" altLang="zh-CN" dirty="0" smtClean="0">
              <a:sym typeface="Wingdings" pitchFamily="2" charset="2"/>
            </a:endParaRPr>
          </a:p>
          <a:p>
            <a:pPr marL="742950" lvl="2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>
                <a:sym typeface="Wingdings" pitchFamily="2" charset="2"/>
              </a:rPr>
              <a:t>Dummy money</a:t>
            </a:r>
          </a:p>
          <a:p>
            <a:pPr marL="742950" lvl="2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>
                <a:sym typeface="Wingdings" pitchFamily="2" charset="2"/>
              </a:rPr>
              <a:t>真假 </a:t>
            </a:r>
            <a:r>
              <a:rPr lang="en-US" altLang="zh-CN" dirty="0" smtClean="0">
                <a:sym typeface="Wingdings" pitchFamily="2" charset="2"/>
              </a:rPr>
              <a:t>Smart money</a:t>
            </a:r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CN" dirty="0" smtClean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/>
              <a:t>忽悠来、忽悠去：创始人 </a:t>
            </a:r>
            <a:r>
              <a:rPr lang="en-US" altLang="zh-CN" b="1" smtClean="0"/>
              <a:t>vs </a:t>
            </a:r>
            <a:r>
              <a:rPr lang="zh-CN" altLang="en-US" b="1" smtClean="0"/>
              <a:t>投资者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/>
          <a:lstStyle/>
          <a:p>
            <a:pPr eaLnBrk="1" hangingPunct="1"/>
            <a:r>
              <a:rPr lang="zh-CN" altLang="en-US" sz="2400" b="1" smtClean="0"/>
              <a:t>创始人的忽悠</a:t>
            </a:r>
            <a:r>
              <a:rPr lang="zh-CN" altLang="en-US" smtClean="0"/>
              <a:t>：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我们的技术天下第一，无人能赶得上！（实际上是拿自己现在的技术同别人几年前相比）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我们市场份额第一（对的， 但市场必须细分到只剩他们一家！）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我们花了</a:t>
            </a:r>
            <a:r>
              <a:rPr lang="en-US" altLang="zh-CN" smtClean="0"/>
              <a:t>3</a:t>
            </a:r>
            <a:r>
              <a:rPr lang="zh-CN" altLang="en-US" smtClean="0"/>
              <a:t>年时间研发，所以比新来的竞争对手领先</a:t>
            </a:r>
            <a:r>
              <a:rPr lang="en-US" altLang="zh-CN" smtClean="0"/>
              <a:t>3</a:t>
            </a:r>
            <a:r>
              <a:rPr lang="zh-CN" altLang="en-US" smtClean="0"/>
              <a:t>年（实际上他们浪费了二年半在走弯路，后来者只用半年就能赶上。。）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我们有世界一流的团队，只等资金到位马上到职（实际上大多数人是临时拉来“友情参演”的。。。）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我们心态开放，欢迎指导（哼！别看老子现在装孙子，钱一到手老子就成了爷爷！）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。。。。</a:t>
            </a:r>
            <a:endParaRPr lang="en-US" altLang="zh-CN" smtClean="0"/>
          </a:p>
          <a:p>
            <a:pPr eaLnBrk="1" hangingPunct="1">
              <a:buFont typeface="Calibri" pitchFamily="34" charset="0"/>
              <a:buNone/>
            </a:pPr>
            <a:endParaRPr lang="en-US" altLang="zh-CN" smtClean="0"/>
          </a:p>
          <a:p>
            <a:pPr lvl="1"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z="2400" smtClean="0"/>
          </a:p>
          <a:p>
            <a:pPr eaLnBrk="1" hangingPunct="1"/>
            <a:endParaRPr lang="en-US" altLang="zh-CN" sz="2400" smtClean="0"/>
          </a:p>
          <a:p>
            <a:pPr eaLnBrk="1" hangingPunct="1"/>
            <a:endParaRPr lang="en-US" altLang="zh-CN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/>
              <a:t>忽悠来、忽悠去：创始人 </a:t>
            </a:r>
            <a:r>
              <a:rPr lang="en-US" altLang="zh-CN" b="1" smtClean="0"/>
              <a:t>vs </a:t>
            </a:r>
            <a:r>
              <a:rPr lang="zh-CN" altLang="en-US" b="1" smtClean="0"/>
              <a:t>投资者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/>
          <a:lstStyle/>
          <a:p>
            <a:pPr eaLnBrk="1" hangingPunct="1"/>
            <a:r>
              <a:rPr lang="zh-CN" altLang="en-US" sz="2400" b="1" smtClean="0"/>
              <a:t>投资者的忽悠（</a:t>
            </a:r>
            <a:r>
              <a:rPr lang="en-US" altLang="zh-CN" sz="2400" b="1" smtClean="0"/>
              <a:t>Smartest Money)</a:t>
            </a:r>
            <a:r>
              <a:rPr lang="zh-CN" altLang="en-US" smtClean="0"/>
              <a:t>：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我们对这个市场关注已久，有着深刻的了解（实际上昨晚刚在网上突击了科普知识</a:t>
            </a:r>
            <a:r>
              <a:rPr lang="en-US" altLang="zh-CN" smtClean="0">
                <a:sym typeface="Wingdings" pitchFamily="2" charset="2"/>
              </a:rPr>
              <a:t>…)</a:t>
            </a:r>
          </a:p>
          <a:p>
            <a:pPr lvl="1" eaLnBrk="1" hangingPunct="1"/>
            <a:r>
              <a:rPr lang="zh-CN" altLang="en-US" smtClean="0">
                <a:sym typeface="Wingdings" pitchFamily="2" charset="2"/>
              </a:rPr>
              <a:t>我们的人脉关系对公司的业务发展会很有帮助（比如说定机票、酒店之类的。。）</a:t>
            </a:r>
            <a:endParaRPr lang="en-US" altLang="zh-CN" smtClean="0">
              <a:sym typeface="Wingdings" pitchFamily="2" charset="2"/>
            </a:endParaRPr>
          </a:p>
          <a:p>
            <a:pPr lvl="1" eaLnBrk="1" hangingPunct="1"/>
            <a:r>
              <a:rPr lang="zh-CN" altLang="en-US" smtClean="0">
                <a:sym typeface="Wingdings" pitchFamily="2" charset="2"/>
              </a:rPr>
              <a:t>我们丰富的管理经验对公司很有用（都是</a:t>
            </a:r>
            <a:r>
              <a:rPr lang="en-US" altLang="zh-CN" smtClean="0">
                <a:sym typeface="Wingdings" pitchFamily="2" charset="2"/>
              </a:rPr>
              <a:t>MBA</a:t>
            </a:r>
            <a:r>
              <a:rPr lang="zh-CN" altLang="en-US" smtClean="0">
                <a:sym typeface="Wingdings" pitchFamily="2" charset="2"/>
              </a:rPr>
              <a:t>教材上背下来的废话。。。）</a:t>
            </a:r>
            <a:endParaRPr lang="en-US" altLang="zh-CN" smtClean="0">
              <a:sym typeface="Wingdings" pitchFamily="2" charset="2"/>
            </a:endParaRPr>
          </a:p>
          <a:p>
            <a:pPr lvl="1" eaLnBrk="1" hangingPunct="1"/>
            <a:r>
              <a:rPr lang="zh-CN" altLang="en-US" smtClean="0">
                <a:sym typeface="Wingdings" pitchFamily="2" charset="2"/>
              </a:rPr>
              <a:t>我们信任团队，让他们放手去做（但小心有一条：干的不好，马上换人。。</a:t>
            </a:r>
            <a:r>
              <a:rPr lang="en-US" altLang="zh-CN" smtClean="0">
                <a:sym typeface="Wingdings" pitchFamily="2" charset="2"/>
              </a:rPr>
              <a:t>)</a:t>
            </a:r>
          </a:p>
          <a:p>
            <a:pPr lvl="1" eaLnBrk="1" hangingPunct="1"/>
            <a:r>
              <a:rPr lang="zh-CN" altLang="en-US" smtClean="0">
                <a:sym typeface="Wingdings" pitchFamily="2" charset="2"/>
              </a:rPr>
              <a:t>我们内部的投资流程很快，一般不超过一个月（可惜“一般”情况从不发生，回答完我们所有的问题至少需要半年。。）</a:t>
            </a:r>
            <a:endParaRPr lang="en-US" altLang="zh-CN" smtClean="0">
              <a:sym typeface="Wingdings" pitchFamily="2" charset="2"/>
            </a:endParaRPr>
          </a:p>
          <a:p>
            <a:pPr lvl="1" eaLnBrk="1" hangingPunct="1"/>
            <a:r>
              <a:rPr lang="zh-CN" altLang="en-US" smtClean="0">
                <a:sym typeface="Wingdings" pitchFamily="2" charset="2"/>
              </a:rPr>
              <a:t>。。。。</a:t>
            </a:r>
            <a:endParaRPr lang="en-US" altLang="zh-CN" smtClean="0">
              <a:sym typeface="Wingdings" pitchFamily="2" charset="2"/>
            </a:endParaRPr>
          </a:p>
          <a:p>
            <a:pPr lvl="1" eaLnBrk="1" hangingPunct="1"/>
            <a:endParaRPr lang="en-US" altLang="zh-CN" smtClean="0"/>
          </a:p>
          <a:p>
            <a:pPr lvl="1"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z="2400" smtClean="0"/>
          </a:p>
          <a:p>
            <a:pPr eaLnBrk="1" hangingPunct="1"/>
            <a:endParaRPr lang="en-US" altLang="zh-CN" sz="2400" smtClean="0"/>
          </a:p>
          <a:p>
            <a:pPr eaLnBrk="1" hangingPunct="1"/>
            <a:endParaRPr lang="en-US" altLang="zh-CN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/>
              <a:t>不可说出的秘密：该出手时就出手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/>
          <a:lstStyle/>
          <a:p>
            <a:pPr algn="ctr" eaLnBrk="1" hangingPunct="1">
              <a:buFont typeface="Calibri" pitchFamily="34" charset="0"/>
              <a:buNone/>
            </a:pPr>
            <a:r>
              <a:rPr lang="zh-CN" altLang="en-US" sz="2400" b="1" smtClean="0"/>
              <a:t>投资者真正的最重要价值：</a:t>
            </a:r>
            <a:endParaRPr lang="en-US" altLang="zh-CN" sz="2400" b="1" smtClean="0"/>
          </a:p>
          <a:p>
            <a:pPr eaLnBrk="1" hangingPunct="1">
              <a:buFont typeface="Calibri" pitchFamily="34" charset="0"/>
              <a:buNone/>
            </a:pPr>
            <a:endParaRPr lang="en-US" altLang="zh-CN" smtClean="0"/>
          </a:p>
          <a:p>
            <a:pPr eaLnBrk="1" hangingPunct="1"/>
            <a:r>
              <a:rPr lang="zh-CN" altLang="en-US" smtClean="0"/>
              <a:t>要有足够的心胸让团队放手去干</a:t>
            </a:r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zh-CN" altLang="en-US" smtClean="0"/>
              <a:t>要有足够的耐心让团队从错误中学习、成长</a:t>
            </a:r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zh-CN" altLang="en-US" sz="2400" b="1" smtClean="0"/>
              <a:t>要有足够的眼光和胆略，该出手时就出手：换经营团队！</a:t>
            </a:r>
            <a:endParaRPr lang="en-US" altLang="zh-CN" sz="2400" b="1" smtClean="0"/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zh-CN" altLang="en-US" smtClean="0"/>
              <a:t>换人的时机和质量体现了</a:t>
            </a:r>
            <a:r>
              <a:rPr lang="en-US" altLang="zh-CN" smtClean="0"/>
              <a:t>VC</a:t>
            </a:r>
            <a:r>
              <a:rPr lang="zh-CN" altLang="en-US" smtClean="0"/>
              <a:t>的水平差异！</a:t>
            </a:r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  <a:p>
            <a:pPr lvl="1"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z="2400" smtClean="0"/>
          </a:p>
          <a:p>
            <a:pPr eaLnBrk="1" hangingPunct="1"/>
            <a:endParaRPr lang="en-US" altLang="zh-CN" sz="2400" smtClean="0"/>
          </a:p>
          <a:p>
            <a:pPr eaLnBrk="1" hangingPunct="1"/>
            <a:endParaRPr lang="en-US" altLang="zh-CN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100" b="1" dirty="0" smtClean="0"/>
              <a:t>CEO </a:t>
            </a:r>
            <a:r>
              <a:rPr lang="zh-CN" altLang="en-US" sz="3100" b="1" dirty="0" smtClean="0"/>
              <a:t>三要素：眼光、心胸、执行力</a:t>
            </a:r>
            <a:r>
              <a:rPr lang="en-US" altLang="zh-CN" sz="3100" b="1" dirty="0" smtClean="0"/>
              <a:t/>
            </a:r>
            <a:br>
              <a:rPr lang="en-US" altLang="zh-CN" sz="3100" b="1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r>
              <a:rPr lang="zh-CN" altLang="en-US" sz="2800" b="1" dirty="0" smtClean="0"/>
              <a:t>眼光</a:t>
            </a:r>
            <a:r>
              <a:rPr lang="zh-CN" altLang="en-US" sz="2600" b="1" dirty="0" smtClean="0"/>
              <a:t>：</a:t>
            </a:r>
            <a:r>
              <a:rPr lang="zh-CN" altLang="en-US" sz="2400" dirty="0" smtClean="0"/>
              <a:t>既要有宏观远见，能预测产业发展潮流，以确定市场定位；又要有微观敏锐直觉，洞悉客户心理，以确定产品功能细节（</a:t>
            </a:r>
            <a:r>
              <a:rPr lang="en-US" altLang="zh-CN" sz="2400" dirty="0" smtClean="0"/>
              <a:t>Steve Jobs)</a:t>
            </a:r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r>
              <a:rPr lang="zh-CN" altLang="en-US" sz="2800" b="1" dirty="0" smtClean="0"/>
              <a:t>心胸：</a:t>
            </a:r>
            <a:r>
              <a:rPr lang="zh-CN" altLang="en-US" sz="2400" dirty="0" smtClean="0"/>
              <a:t>虚怀若谷，能让利，能放权，知人善任；就不愁吸引不来一流的团队</a:t>
            </a: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r>
              <a:rPr lang="zh-CN" altLang="en-US" sz="2800" b="1" dirty="0" smtClean="0"/>
              <a:t>执行力：</a:t>
            </a:r>
            <a:r>
              <a:rPr lang="zh-CN" altLang="en-US" sz="2400" dirty="0" smtClean="0"/>
              <a:t>不是指简单命令式（军队）管理，而是公司内部一套有效的管理系统及公司文化，包括</a:t>
            </a:r>
            <a:endParaRPr lang="en-US" altLang="zh-CN" sz="24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zh-CN" altLang="en-US" sz="2100" dirty="0" smtClean="0"/>
              <a:t>奖勤罚懒的考核及激励机制</a:t>
            </a:r>
            <a:endParaRPr lang="en-US" altLang="zh-CN" sz="21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zh-CN" altLang="en-US" sz="2100" dirty="0" smtClean="0"/>
              <a:t>高效、快速的决策机制（不追求</a:t>
            </a:r>
            <a:r>
              <a:rPr lang="en-US" altLang="zh-CN" sz="2100" dirty="0" smtClean="0"/>
              <a:t>100%</a:t>
            </a:r>
            <a:r>
              <a:rPr lang="zh-CN" altLang="en-US" sz="2100" dirty="0" smtClean="0"/>
              <a:t>正确，但能及时反馈纠正）</a:t>
            </a:r>
            <a:endParaRPr lang="en-US" altLang="zh-CN" sz="21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zh-CN" altLang="en-US" sz="2100" dirty="0" smtClean="0"/>
              <a:t>市场导向、多部门参与、快速反馈的产品定义流程</a:t>
            </a:r>
            <a:endParaRPr lang="en-US" altLang="zh-CN" sz="21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zh-CN" altLang="en-US" sz="2100" dirty="0" smtClean="0"/>
              <a:t>简明、实用的项目管理流程</a:t>
            </a:r>
            <a:endParaRPr lang="en-US" altLang="zh-CN" sz="21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zh-CN" altLang="en-US" sz="2100" dirty="0" smtClean="0"/>
              <a:t>客户至上的服务心态</a:t>
            </a:r>
            <a:endParaRPr lang="en-US" altLang="zh-CN" sz="21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zh-CN" altLang="en-US" sz="2100" dirty="0" smtClean="0"/>
              <a:t>鼓励勇于承担，不怕犯错（宽容）的公司文化。。。</a:t>
            </a:r>
            <a:endParaRPr lang="en-US" altLang="zh-CN" sz="21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600" b="1" dirty="0" smtClean="0"/>
          </a:p>
          <a:p>
            <a:pPr lvl="1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zh-CN" sz="2300" dirty="0" smtClean="0"/>
          </a:p>
          <a:p>
            <a:pPr algn="ctr"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3100" b="1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4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zh-CN" sz="2800" b="1" smtClean="0"/>
              <a:t>CEO</a:t>
            </a:r>
            <a:r>
              <a:rPr lang="zh-CN" altLang="en-US" sz="2800" b="1" smtClean="0"/>
              <a:t>的眼光：发现“蓝海”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r>
              <a:rPr lang="en-US" altLang="zh-CN" sz="2600" b="1" dirty="0" smtClean="0"/>
              <a:t>CEO</a:t>
            </a:r>
            <a:r>
              <a:rPr lang="zh-CN" altLang="en-US" sz="2600" b="1" dirty="0" smtClean="0"/>
              <a:t>应该是公司最懂市场的人（之一）</a:t>
            </a:r>
            <a:endParaRPr lang="en-US" altLang="zh-CN" sz="2600" b="1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zh-CN" altLang="en-US" sz="2300" dirty="0" smtClean="0"/>
              <a:t>市场部是参谋部：分析市场及竞争，提供选择方案</a:t>
            </a:r>
            <a:endParaRPr lang="en-US" altLang="zh-CN" sz="23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zh-CN" sz="2300" dirty="0" smtClean="0"/>
              <a:t>CEO</a:t>
            </a:r>
            <a:r>
              <a:rPr lang="zh-CN" altLang="en-US" sz="2300" dirty="0" smtClean="0"/>
              <a:t>是司令员：最终决策者</a:t>
            </a:r>
            <a:r>
              <a:rPr lang="en-US" altLang="zh-CN" sz="2300" dirty="0" smtClean="0"/>
              <a:t>/</a:t>
            </a:r>
            <a:r>
              <a:rPr lang="zh-CN" altLang="en-US" sz="2300" dirty="0" smtClean="0"/>
              <a:t>责任承担者</a:t>
            </a:r>
            <a:endParaRPr lang="en-US" altLang="zh-CN" sz="23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altLang="zh-CN" sz="1900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r>
              <a:rPr lang="zh-CN" altLang="en-US" sz="2600" b="1" dirty="0" smtClean="0"/>
              <a:t>市场导向原则：如何比别人早一步</a:t>
            </a:r>
            <a:r>
              <a:rPr lang="en-US" altLang="zh-CN" sz="2600" b="1" dirty="0" smtClean="0"/>
              <a:t>/</a:t>
            </a:r>
            <a:r>
              <a:rPr lang="zh-CN" altLang="en-US" sz="2600" b="1" dirty="0" smtClean="0"/>
              <a:t>深一步？</a:t>
            </a:r>
            <a:endParaRPr lang="en-US" altLang="zh-CN" sz="2400" b="1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zh-CN" altLang="en-US" sz="2300" dirty="0" smtClean="0"/>
              <a:t>放下身段，开放式思维：对外</a:t>
            </a:r>
            <a:r>
              <a:rPr lang="en-US" altLang="zh-CN" sz="2300" dirty="0" smtClean="0"/>
              <a:t>-</a:t>
            </a:r>
            <a:r>
              <a:rPr lang="zh-CN" altLang="en-US" sz="2300" dirty="0" smtClean="0"/>
              <a:t>倾听客户；对内</a:t>
            </a:r>
            <a:r>
              <a:rPr lang="en-US" altLang="zh-CN" sz="2300" dirty="0" smtClean="0"/>
              <a:t>-</a:t>
            </a:r>
            <a:r>
              <a:rPr lang="zh-CN" altLang="en-US" sz="2300" dirty="0" smtClean="0"/>
              <a:t>集思广益</a:t>
            </a:r>
            <a:endParaRPr lang="en-US" altLang="zh-CN" sz="23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zh-CN" altLang="en-US" sz="2300" dirty="0" smtClean="0"/>
              <a:t>建立快速实验</a:t>
            </a:r>
            <a:r>
              <a:rPr lang="en-US" altLang="zh-CN" sz="2300" dirty="0" smtClean="0"/>
              <a:t>-</a:t>
            </a:r>
            <a:r>
              <a:rPr lang="zh-CN" altLang="en-US" sz="2300" dirty="0" smtClean="0"/>
              <a:t>反馈机制：</a:t>
            </a:r>
            <a:endParaRPr lang="en-US" altLang="zh-CN" sz="2300" dirty="0" smtClean="0"/>
          </a:p>
          <a:p>
            <a:pPr marL="1200150" lvl="3" indent="-3429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CN" sz="2300" dirty="0" smtClean="0"/>
              <a:t>- </a:t>
            </a:r>
            <a:r>
              <a:rPr lang="zh-CN" altLang="en-US" sz="2300" dirty="0" smtClean="0"/>
              <a:t>思维创新，果断决策，不断试验，快速反馈，逐渐逼近</a:t>
            </a:r>
            <a:endParaRPr lang="en-US" altLang="zh-CN" sz="23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zh-CN" altLang="en-US" sz="2300" dirty="0" smtClean="0"/>
              <a:t>下死功夫</a:t>
            </a:r>
            <a:r>
              <a:rPr lang="en-US" altLang="zh-CN" sz="2300" dirty="0" smtClean="0"/>
              <a:t>/</a:t>
            </a:r>
            <a:r>
              <a:rPr lang="zh-CN" altLang="en-US" sz="2300" dirty="0" smtClean="0"/>
              <a:t>长期磨练：</a:t>
            </a:r>
            <a:r>
              <a:rPr lang="en-US" altLang="zh-CN" sz="2300" dirty="0" smtClean="0"/>
              <a:t>10000</a:t>
            </a:r>
            <a:r>
              <a:rPr lang="zh-CN" altLang="en-US" sz="2300" dirty="0" smtClean="0"/>
              <a:t>小时准则</a:t>
            </a:r>
            <a:endParaRPr lang="en-US" altLang="zh-CN" sz="23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zh-CN" altLang="en-US" sz="2300" dirty="0" smtClean="0"/>
              <a:t>敏锐的直觉：对人群心理的了解</a:t>
            </a:r>
            <a:endParaRPr lang="en-US" altLang="zh-CN" sz="2300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800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r>
              <a:rPr lang="zh-CN" altLang="en-US" sz="2600" b="1" dirty="0" smtClean="0"/>
              <a:t>产品标准</a:t>
            </a:r>
            <a:r>
              <a:rPr lang="en-US" altLang="zh-CN" sz="2600" b="1" dirty="0" smtClean="0"/>
              <a:t>80</a:t>
            </a:r>
            <a:r>
              <a:rPr lang="zh-CN" altLang="en-US" sz="2600" b="1" dirty="0" smtClean="0"/>
              <a:t>分法则： 市场上没有完美的产品，如以客户可接受 的底线为</a:t>
            </a:r>
            <a:r>
              <a:rPr lang="en-US" altLang="zh-CN" sz="2600" b="1" dirty="0" smtClean="0"/>
              <a:t>60</a:t>
            </a:r>
            <a:r>
              <a:rPr lang="zh-CN" altLang="en-US" sz="2600" b="1" dirty="0" smtClean="0"/>
              <a:t>分（及格线）；产品至少要做到</a:t>
            </a:r>
            <a:r>
              <a:rPr lang="en-US" altLang="zh-CN" sz="2600" b="1" dirty="0" smtClean="0"/>
              <a:t>80</a:t>
            </a:r>
            <a:r>
              <a:rPr lang="zh-CN" altLang="en-US" sz="2600" b="1" dirty="0" smtClean="0"/>
              <a:t>分</a:t>
            </a:r>
            <a:endParaRPr lang="en-US" altLang="zh-CN" sz="2600" b="1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zh-CN" altLang="en-US" sz="2300" dirty="0" smtClean="0"/>
              <a:t>必须超过客户可接受的底线，但千万不要过于追求完美，</a:t>
            </a:r>
            <a:r>
              <a:rPr lang="en-US" altLang="zh-CN" sz="2300" dirty="0" smtClean="0"/>
              <a:t>over design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zh-CN" altLang="en-US" sz="2300" dirty="0" smtClean="0"/>
              <a:t>联发科</a:t>
            </a:r>
            <a:r>
              <a:rPr lang="en-US" altLang="zh-CN" sz="2300" dirty="0" smtClean="0"/>
              <a:t>/</a:t>
            </a:r>
            <a:r>
              <a:rPr lang="zh-CN" altLang="en-US" sz="2300" dirty="0" smtClean="0"/>
              <a:t>展讯</a:t>
            </a:r>
            <a:r>
              <a:rPr lang="en-US" altLang="zh-CN" sz="2300" dirty="0" smtClean="0"/>
              <a:t>MP3</a:t>
            </a:r>
            <a:r>
              <a:rPr lang="zh-CN" altLang="en-US" sz="2300" dirty="0" smtClean="0"/>
              <a:t>手机之战</a:t>
            </a:r>
            <a:endParaRPr lang="en-US" altLang="zh-CN" sz="23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altLang="zh-CN" sz="2300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r>
              <a:rPr lang="zh-CN" altLang="en-US" sz="2600" b="1" dirty="0" smtClean="0"/>
              <a:t>今天的“蓝海”必是明天的“红海”</a:t>
            </a:r>
            <a:endParaRPr lang="en-US" altLang="zh-CN" sz="2600" b="1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600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4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600" b="1" dirty="0" smtClean="0"/>
              <a:t>百分之一定律：</a:t>
            </a:r>
            <a:r>
              <a:rPr lang="en-US" altLang="zh-CN" sz="2600" b="1" dirty="0" smtClean="0"/>
              <a:t>1%</a:t>
            </a:r>
            <a:r>
              <a:rPr lang="zh-CN" altLang="en-US" sz="2600" b="1" dirty="0" smtClean="0"/>
              <a:t>的市场机会，只有</a:t>
            </a:r>
            <a:r>
              <a:rPr lang="en-US" altLang="zh-CN" sz="2600" b="1" dirty="0" smtClean="0"/>
              <a:t>1%</a:t>
            </a:r>
            <a:r>
              <a:rPr lang="zh-CN" altLang="en-US" sz="2600" b="1" dirty="0" smtClean="0"/>
              <a:t>的人看得见</a:t>
            </a:r>
            <a:endParaRPr lang="en-US" altLang="zh-CN" sz="24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白天鹅都是丑小鸭变的（百度、阿里巴巴、腾讯。。。，初创明星公司几乎没有成功的！！）</a:t>
            </a:r>
            <a:endParaRPr lang="en-US" altLang="zh-CN" sz="24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人人都说的机会，已不是机会；赶潮流，永远赶不上</a:t>
            </a: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600" b="1" dirty="0" smtClean="0"/>
              <a:t>新市场开拓两倍时间定律：新市场成长所需时间往往是分析家们预测的</a:t>
            </a:r>
            <a:r>
              <a:rPr lang="en-US" altLang="zh-CN" sz="2600" b="1" dirty="0" smtClean="0"/>
              <a:t>2</a:t>
            </a:r>
            <a:r>
              <a:rPr lang="zh-CN" altLang="en-US" sz="2600" b="1" dirty="0" smtClean="0"/>
              <a:t>倍以上</a:t>
            </a:r>
            <a:r>
              <a:rPr lang="zh-CN" altLang="en-US" sz="2200" dirty="0" smtClean="0"/>
              <a:t>（</a:t>
            </a:r>
            <a:r>
              <a:rPr lang="en-US" altLang="zh-CN" sz="2200" dirty="0" smtClean="0"/>
              <a:t>MP3</a:t>
            </a:r>
            <a:r>
              <a:rPr lang="zh-CN" altLang="en-US" sz="2200" dirty="0" smtClean="0"/>
              <a:t>、</a:t>
            </a:r>
            <a:r>
              <a:rPr lang="en-US" altLang="zh-CN" sz="2200" dirty="0" smtClean="0"/>
              <a:t>WIFI</a:t>
            </a:r>
            <a:r>
              <a:rPr lang="zh-CN" altLang="en-US" sz="2200" dirty="0" smtClean="0"/>
              <a:t>、</a:t>
            </a:r>
            <a:r>
              <a:rPr lang="en-US" altLang="zh-CN" sz="2200" dirty="0" err="1" smtClean="0"/>
              <a:t>BlueTooth</a:t>
            </a:r>
            <a:r>
              <a:rPr lang="zh-CN" altLang="en-US" sz="2200" dirty="0" smtClean="0"/>
              <a:t>、</a:t>
            </a:r>
            <a:r>
              <a:rPr lang="en-US" altLang="zh-CN" sz="2200" dirty="0" smtClean="0"/>
              <a:t>H.264</a:t>
            </a:r>
            <a:r>
              <a:rPr lang="zh-CN" altLang="en-US" sz="2200" dirty="0" smtClean="0"/>
              <a:t>、</a:t>
            </a:r>
            <a:r>
              <a:rPr lang="en-US" altLang="zh-CN" sz="2200" dirty="0" smtClean="0"/>
              <a:t>3G…</a:t>
            </a:r>
            <a:r>
              <a:rPr lang="zh-CN" altLang="en-US" sz="2200" dirty="0" smtClean="0"/>
              <a:t>）</a:t>
            </a:r>
            <a:endParaRPr lang="en-US" altLang="zh-CN" sz="22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zh-CN" altLang="en-US" sz="2200" dirty="0" smtClean="0"/>
              <a:t>灭顶之灾：初创公司产品走在市场之前</a:t>
            </a:r>
            <a:endParaRPr lang="en-US" altLang="zh-CN" sz="22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zh-CN" sz="2200" dirty="0" smtClean="0"/>
              <a:t>3G</a:t>
            </a:r>
            <a:r>
              <a:rPr lang="zh-CN" altLang="en-US" sz="2200" dirty="0" smtClean="0"/>
              <a:t>创业公司们的教训</a:t>
            </a:r>
            <a:endParaRPr lang="en-US" altLang="zh-CN" sz="22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6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6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600" b="1" dirty="0" smtClean="0"/>
              <a:t>市场风险远大于技术风险：</a:t>
            </a:r>
            <a:r>
              <a:rPr lang="zh-CN" altLang="en-US" sz="2400" b="1" dirty="0" smtClean="0"/>
              <a:t>没见过做不出的产品，只见过卖不出的产品（超前于市场，成本太高，功能不适合。。。）</a:t>
            </a:r>
            <a:endParaRPr lang="en-US" altLang="zh-CN" sz="2400" b="1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zh-CN" altLang="en-US" sz="2100" dirty="0" smtClean="0"/>
              <a:t>海归创业公司的 通病：用尖端技术开发尖端产品</a:t>
            </a:r>
            <a:endParaRPr lang="en-US" altLang="zh-CN" sz="2100" dirty="0" smtClean="0"/>
          </a:p>
          <a:p>
            <a:pPr lvl="1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zh-CN" sz="2300" dirty="0" smtClean="0"/>
          </a:p>
          <a:p>
            <a:pPr algn="ctr"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3100" b="1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4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</p:txBody>
      </p:sp>
      <p:sp>
        <p:nvSpPr>
          <p:cNvPr id="31747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1" smtClean="0"/>
              <a:t>眼光：市场规律感悟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800" b="1" smtClean="0"/>
              <a:t>经历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marL="457200" indent="-457200"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r>
              <a:rPr lang="zh-CN" altLang="en-US" sz="2400" dirty="0" smtClean="0"/>
              <a:t>农村插队</a:t>
            </a:r>
            <a:r>
              <a:rPr lang="en-US" altLang="zh-CN" sz="2400" dirty="0" smtClean="0">
                <a:sym typeface="Wingdings" pitchFamily="2" charset="2"/>
              </a:rPr>
              <a:t></a:t>
            </a:r>
            <a:r>
              <a:rPr lang="zh-CN" altLang="en-US" sz="2400" dirty="0" smtClean="0"/>
              <a:t>工厂</a:t>
            </a:r>
            <a:r>
              <a:rPr lang="en-US" altLang="zh-CN" sz="2400" dirty="0" smtClean="0">
                <a:sym typeface="Wingdings" pitchFamily="2" charset="2"/>
              </a:rPr>
              <a:t> </a:t>
            </a:r>
            <a:r>
              <a:rPr lang="zh-CN" altLang="en-US" sz="2400" dirty="0" smtClean="0"/>
              <a:t>高考</a:t>
            </a:r>
            <a:r>
              <a:rPr lang="en-US" altLang="zh-CN" sz="2400" dirty="0" smtClean="0"/>
              <a:t>1977</a:t>
            </a:r>
            <a:r>
              <a:rPr lang="en-US" altLang="zh-CN" sz="2400" dirty="0" smtClean="0">
                <a:sym typeface="Wingdings" pitchFamily="2" charset="2"/>
              </a:rPr>
              <a:t>  </a:t>
            </a:r>
            <a:r>
              <a:rPr lang="zh-CN" altLang="en-US" sz="2400" dirty="0" smtClean="0"/>
              <a:t>土博士</a:t>
            </a:r>
            <a:r>
              <a:rPr lang="en-US" altLang="zh-CN" sz="2400" dirty="0" smtClean="0">
                <a:sym typeface="Wingdings" pitchFamily="2" charset="2"/>
              </a:rPr>
              <a:t></a:t>
            </a:r>
            <a:r>
              <a:rPr lang="zh-CN" altLang="en-US" sz="2400" dirty="0" smtClean="0">
                <a:sym typeface="Wingdings" pitchFamily="2" charset="2"/>
              </a:rPr>
              <a:t>出国</a:t>
            </a:r>
            <a:r>
              <a:rPr lang="en-US" altLang="zh-CN" sz="2400" dirty="0" smtClean="0">
                <a:sym typeface="Wingdings" pitchFamily="2" charset="2"/>
              </a:rPr>
              <a:t> </a:t>
            </a:r>
          </a:p>
          <a:p>
            <a:pPr marL="457200" indent="-457200"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400" dirty="0" smtClean="0"/>
          </a:p>
          <a:p>
            <a:pPr marL="457200" indent="-457200"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r>
              <a:rPr lang="zh-CN" altLang="en-US" sz="2400" dirty="0" smtClean="0"/>
              <a:t>留学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工作（</a:t>
            </a:r>
            <a:r>
              <a:rPr lang="en-US" altLang="zh-CN" sz="2400" dirty="0" smtClean="0"/>
              <a:t>1989-1995</a:t>
            </a:r>
            <a:r>
              <a:rPr lang="zh-CN" altLang="en-US" sz="2400" dirty="0" smtClean="0"/>
              <a:t>）</a:t>
            </a:r>
            <a:r>
              <a:rPr lang="en-US" altLang="zh-CN" sz="2400" dirty="0" smtClean="0"/>
              <a:t>:Stanford</a:t>
            </a:r>
            <a:r>
              <a:rPr lang="en-US" altLang="zh-CN" sz="2400" dirty="0" smtClean="0">
                <a:sym typeface="Wingdings" pitchFamily="2" charset="2"/>
              </a:rPr>
              <a:t>  </a:t>
            </a:r>
            <a:r>
              <a:rPr lang="zh-CN" altLang="en-US" sz="2400" dirty="0" smtClean="0"/>
              <a:t>硅谷大公司</a:t>
            </a:r>
            <a:r>
              <a:rPr lang="en-US" altLang="zh-CN" sz="2400" dirty="0" smtClean="0"/>
              <a:t>(National Semiconductor)</a:t>
            </a:r>
            <a:r>
              <a:rPr lang="en-US" altLang="zh-CN" sz="2400" dirty="0" smtClean="0">
                <a:sym typeface="Wingdings" pitchFamily="2" charset="2"/>
              </a:rPr>
              <a:t> </a:t>
            </a:r>
          </a:p>
          <a:p>
            <a:pPr marL="457200" indent="-457200"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400" dirty="0" smtClean="0">
              <a:sym typeface="Wingdings" pitchFamily="2" charset="2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r>
              <a:rPr lang="zh-CN" altLang="en-US" sz="2400" dirty="0" smtClean="0">
                <a:sym typeface="Wingdings" pitchFamily="2" charset="2"/>
              </a:rPr>
              <a:t>美国创业（</a:t>
            </a:r>
            <a:r>
              <a:rPr lang="en-US" altLang="zh-CN" sz="2400" dirty="0" smtClean="0">
                <a:sym typeface="Wingdings" pitchFamily="2" charset="2"/>
              </a:rPr>
              <a:t>1995-2000</a:t>
            </a:r>
            <a:r>
              <a:rPr lang="zh-CN" altLang="en-US" sz="2400" dirty="0" smtClean="0">
                <a:sym typeface="Wingdings" pitchFamily="2" charset="2"/>
              </a:rPr>
              <a:t>）：</a:t>
            </a:r>
            <a:r>
              <a:rPr lang="en-US" altLang="zh-CN" sz="2400" dirty="0" err="1" smtClean="0">
                <a:sym typeface="Wingdings" pitchFamily="2" charset="2"/>
              </a:rPr>
              <a:t>Om</a:t>
            </a:r>
            <a:r>
              <a:rPr lang="en-US" altLang="zh-CN" sz="2400" dirty="0" err="1" smtClean="0"/>
              <a:t>niVision</a:t>
            </a:r>
            <a:r>
              <a:rPr lang="en-US" altLang="zh-CN" sz="2400" dirty="0" smtClean="0"/>
              <a:t> Technologies</a:t>
            </a:r>
            <a:r>
              <a:rPr lang="en-US" altLang="zh-CN" sz="2400" dirty="0" smtClean="0">
                <a:sym typeface="Wingdings" pitchFamily="2" charset="2"/>
              </a:rPr>
              <a:t> </a:t>
            </a:r>
            <a:r>
              <a:rPr lang="zh-CN" altLang="en-US" sz="2400" dirty="0" smtClean="0">
                <a:sym typeface="Wingdings" pitchFamily="2" charset="2"/>
              </a:rPr>
              <a:t>（豪威 科技公司）</a:t>
            </a:r>
            <a:endParaRPr lang="en-US" altLang="zh-CN" sz="2400" dirty="0" smtClean="0">
              <a:sym typeface="Wingdings" pitchFamily="2" charset="2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400" dirty="0" smtClean="0">
              <a:sym typeface="Wingdings" pitchFamily="2" charset="2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r>
              <a:rPr lang="zh-CN" altLang="en-US" sz="2400" dirty="0" smtClean="0"/>
              <a:t>中国创业（</a:t>
            </a:r>
            <a:r>
              <a:rPr lang="en-US" altLang="zh-CN" sz="2400" dirty="0" smtClean="0"/>
              <a:t>2001-2008</a:t>
            </a:r>
            <a:r>
              <a:rPr lang="zh-CN" altLang="en-US" sz="2400" dirty="0" smtClean="0"/>
              <a:t>）：展讯通信公司（</a:t>
            </a:r>
            <a:r>
              <a:rPr lang="en-US" altLang="zh-CN" sz="2400" dirty="0" err="1" smtClean="0"/>
              <a:t>SpreadTrum</a:t>
            </a:r>
            <a:r>
              <a:rPr lang="en-US" altLang="zh-CN" sz="2400" dirty="0" smtClean="0"/>
              <a:t> Communication)</a:t>
            </a:r>
            <a:endParaRPr lang="en-US" altLang="zh-CN" sz="2400" dirty="0" smtClean="0">
              <a:sym typeface="Wingdings" pitchFamily="2" charset="2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400" dirty="0" smtClean="0">
              <a:sym typeface="Wingdings" pitchFamily="2" charset="2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r>
              <a:rPr lang="zh-CN" altLang="en-US" sz="2400" dirty="0" smtClean="0">
                <a:sym typeface="Wingdings" pitchFamily="2" charset="2"/>
              </a:rPr>
              <a:t>风险投资（</a:t>
            </a:r>
            <a:r>
              <a:rPr lang="en-US" altLang="zh-CN" sz="2400" dirty="0" smtClean="0">
                <a:sym typeface="Wingdings" pitchFamily="2" charset="2"/>
              </a:rPr>
              <a:t>2008-2012</a:t>
            </a:r>
            <a:r>
              <a:rPr lang="zh-CN" altLang="en-US" sz="2400" dirty="0" smtClean="0">
                <a:sym typeface="Wingdings" pitchFamily="2" charset="2"/>
              </a:rPr>
              <a:t>）：</a:t>
            </a:r>
            <a:r>
              <a:rPr lang="zh-CN" altLang="en-US" sz="2400" dirty="0" smtClean="0"/>
              <a:t>北极光创投</a:t>
            </a:r>
            <a:r>
              <a:rPr lang="en-US" altLang="zh-CN" sz="2400" dirty="0" smtClean="0"/>
              <a:t>(Northern Light) </a:t>
            </a:r>
            <a:r>
              <a:rPr lang="en-US" altLang="zh-CN" sz="2400" dirty="0" smtClean="0">
                <a:sym typeface="Wingdings" pitchFamily="2" charset="2"/>
              </a:rPr>
              <a:t> </a:t>
            </a:r>
            <a:r>
              <a:rPr lang="zh-CN" altLang="en-US" sz="2400" dirty="0" smtClean="0"/>
              <a:t>华山资本</a:t>
            </a:r>
            <a:r>
              <a:rPr lang="en-US" altLang="zh-CN" sz="2400" dirty="0" smtClean="0"/>
              <a:t> (</a:t>
            </a:r>
            <a:r>
              <a:rPr lang="en-US" altLang="zh-CN" sz="2400" dirty="0" err="1" smtClean="0"/>
              <a:t>WestSummit</a:t>
            </a:r>
            <a:r>
              <a:rPr lang="en-US" altLang="zh-CN" sz="2400" dirty="0" smtClean="0"/>
              <a:t> Capital)</a:t>
            </a:r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400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hangingPunct="1"/>
            <a:r>
              <a:rPr lang="zh-CN" altLang="en-US" sz="2800" b="1" smtClean="0"/>
              <a:t>眼光：市场的误区</a:t>
            </a:r>
            <a:r>
              <a:rPr lang="en-US" altLang="zh-CN" smtClean="0"/>
              <a:t/>
            </a:r>
            <a:br>
              <a:rPr lang="en-US" altLang="zh-CN" smtClean="0"/>
            </a:br>
            <a:endParaRPr lang="zh-CN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600" b="1" dirty="0" smtClean="0"/>
              <a:t>产品第三代成熟定律：</a:t>
            </a:r>
            <a:endParaRPr lang="en-US" altLang="zh-CN" sz="2600" b="1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sz="2400" dirty="0" smtClean="0"/>
              <a:t>软件往往是第三版之后才稳定（</a:t>
            </a:r>
            <a:r>
              <a:rPr lang="en-US" altLang="zh-CN" sz="2400" dirty="0" smtClean="0"/>
              <a:t>Win98</a:t>
            </a:r>
            <a:r>
              <a:rPr lang="zh-CN" altLang="en-US" sz="2400" dirty="0" smtClean="0"/>
              <a:t>；</a:t>
            </a:r>
            <a:r>
              <a:rPr lang="en-US" altLang="zh-CN" sz="2400" dirty="0" smtClean="0"/>
              <a:t>windows 7</a:t>
            </a:r>
            <a:r>
              <a:rPr lang="zh-CN" altLang="en-US" sz="2400" dirty="0" smtClean="0"/>
              <a:t>）</a:t>
            </a:r>
            <a:endParaRPr lang="en-US" altLang="zh-CN" sz="24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sz="2400" dirty="0" smtClean="0"/>
              <a:t>手机、汽车。。。都是如此</a:t>
            </a: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6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600" b="1" dirty="0" smtClean="0"/>
              <a:t>危险的游戏</a:t>
            </a:r>
            <a:r>
              <a:rPr lang="en-US" altLang="zh-CN" sz="2600" b="1" dirty="0" smtClean="0"/>
              <a:t>-</a:t>
            </a:r>
            <a:r>
              <a:rPr lang="zh-CN" altLang="en-US" sz="2600" b="1" dirty="0" smtClean="0"/>
              <a:t>陪大象跳舞</a:t>
            </a:r>
            <a:r>
              <a:rPr lang="zh-CN" altLang="en-US" sz="2400" b="1" dirty="0" smtClean="0"/>
              <a:t>：</a:t>
            </a:r>
            <a:r>
              <a:rPr lang="zh-CN" altLang="en-US" sz="2400" dirty="0" smtClean="0"/>
              <a:t>小公司陪大客户</a:t>
            </a:r>
            <a:endParaRPr lang="en-US" altLang="zh-CN" sz="24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zh-CN" sz="2400" dirty="0" err="1" smtClean="0"/>
              <a:t>OmniVision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的 </a:t>
            </a:r>
            <a:r>
              <a:rPr lang="en-US" altLang="zh-CN" sz="2400" dirty="0" smtClean="0"/>
              <a:t>MS </a:t>
            </a:r>
            <a:r>
              <a:rPr lang="zh-CN" altLang="en-US" sz="2400" dirty="0" smtClean="0"/>
              <a:t>项目</a:t>
            </a:r>
            <a:endParaRPr lang="en-US" altLang="zh-CN" sz="24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altLang="zh-CN" sz="26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600" b="1" dirty="0" smtClean="0"/>
              <a:t>山寨路线：</a:t>
            </a:r>
            <a:r>
              <a:rPr lang="zh-CN" altLang="en-US" sz="2400" dirty="0" smtClean="0"/>
              <a:t>先让小客户使用（白老鼠），逐渐过渡到大品牌客户（大白象）</a:t>
            </a: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6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600" b="1" dirty="0" smtClean="0"/>
              <a:t>致命的错误：</a:t>
            </a:r>
            <a:r>
              <a:rPr lang="zh-CN" altLang="en-US" sz="2400" dirty="0" smtClean="0"/>
              <a:t>对市场过于乐观，造成大量存货，现金流断裂</a:t>
            </a: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600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600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4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hangingPunct="1"/>
            <a:r>
              <a:rPr lang="zh-CN" altLang="en-US" sz="3100" b="1" smtClean="0"/>
              <a:t>心胸：</a:t>
            </a:r>
            <a:r>
              <a:rPr lang="en-US" altLang="zh-CN" sz="3100" b="1" smtClean="0"/>
              <a:t>CEO</a:t>
            </a:r>
            <a:r>
              <a:rPr lang="zh-CN" altLang="en-US" sz="3100" b="1" smtClean="0"/>
              <a:t>决定了公司的文化： 封闭</a:t>
            </a:r>
            <a:r>
              <a:rPr lang="en-US" altLang="zh-CN" sz="3100" b="1" smtClean="0"/>
              <a:t>or</a:t>
            </a:r>
            <a:r>
              <a:rPr lang="zh-CN" altLang="en-US" sz="3100" b="1" smtClean="0"/>
              <a:t>开放</a:t>
            </a:r>
            <a:r>
              <a:rPr lang="en-US" altLang="zh-CN" smtClean="0"/>
              <a:t/>
            </a:r>
            <a:br>
              <a:rPr lang="en-US" altLang="zh-CN" smtClean="0"/>
            </a:br>
            <a:endParaRPr lang="zh-CN" alt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648200"/>
          </a:xfrm>
        </p:spPr>
        <p:txBody>
          <a:bodyPr rtlCol="0">
            <a:normAutofit lnSpcReduction="10000"/>
          </a:bodyPr>
          <a:lstStyle/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b="1" dirty="0" smtClean="0"/>
              <a:t>皇帝平衡权术（封闭式）</a:t>
            </a:r>
            <a:endParaRPr lang="en-US" altLang="zh-CN" sz="2400" b="1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几个部门间制造矛盾，自己掌握平衡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需要几个小人替自己看着前线的将官，严防功高震主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与顾客和合作伙伴不能相互信任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zh-CN" dirty="0" smtClean="0"/>
          </a:p>
          <a:p>
            <a:pPr eaLnBrk="1" hangingPunct="1">
              <a:defRPr/>
            </a:pPr>
            <a:r>
              <a:rPr lang="zh-CN" altLang="en-US" sz="2400" b="1" dirty="0" smtClean="0"/>
              <a:t>共患难易，共安乐难：财散人聚，财聚人散</a:t>
            </a:r>
            <a:endParaRPr lang="en-US" altLang="zh-CN" sz="2400" b="1" dirty="0" smtClean="0"/>
          </a:p>
          <a:p>
            <a:pPr lvl="1" eaLnBrk="1" hangingPunct="1">
              <a:defRPr/>
            </a:pPr>
            <a:r>
              <a:rPr lang="zh-CN" altLang="en-US" dirty="0" smtClean="0"/>
              <a:t>出现利益不匹配，导致宫廷政变或团队带枪出走</a:t>
            </a:r>
            <a:endParaRPr lang="en-US" altLang="zh-CN" dirty="0" smtClean="0"/>
          </a:p>
          <a:p>
            <a:pPr lvl="1" eaLnBrk="1" hangingPunct="1"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b="1" dirty="0" smtClean="0"/>
              <a:t>英雄文化</a:t>
            </a:r>
            <a:r>
              <a:rPr lang="en-US" altLang="zh-CN" sz="2400" b="1" dirty="0" err="1" smtClean="0"/>
              <a:t>vs</a:t>
            </a:r>
            <a:r>
              <a:rPr lang="en-US" altLang="zh-CN" sz="2400" b="1" dirty="0" smtClean="0"/>
              <a:t> </a:t>
            </a:r>
            <a:r>
              <a:rPr lang="zh-CN" altLang="en-US" sz="2400" b="1" dirty="0" smtClean="0"/>
              <a:t>团队文化（</a:t>
            </a:r>
            <a:r>
              <a:rPr lang="en-US" altLang="zh-CN" sz="2400" b="1" dirty="0" smtClean="0"/>
              <a:t>Steve Jobs</a:t>
            </a:r>
            <a:r>
              <a:rPr lang="zh-CN" altLang="en-US" sz="2400" b="1" dirty="0" smtClean="0"/>
              <a:t>）</a:t>
            </a:r>
            <a:endParaRPr lang="en-US" altLang="zh-CN" sz="2400" b="1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功劳归下属，还是归自己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一个英雄式</a:t>
            </a:r>
            <a:r>
              <a:rPr lang="en-US" altLang="zh-CN" dirty="0" smtClean="0"/>
              <a:t>CEO</a:t>
            </a:r>
            <a:r>
              <a:rPr lang="zh-CN" altLang="en-US" dirty="0" smtClean="0"/>
              <a:t>，会有一群唯唯诺诺的下属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一个刘备式</a:t>
            </a:r>
            <a:r>
              <a:rPr lang="en-US" altLang="zh-CN" dirty="0" smtClean="0"/>
              <a:t>CEO</a:t>
            </a:r>
            <a:r>
              <a:rPr lang="zh-CN" altLang="en-US" dirty="0" smtClean="0"/>
              <a:t>，会有一群英雄的下属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zh-CN" sz="2400" b="1" dirty="0" smtClean="0"/>
          </a:p>
          <a:p>
            <a:pPr eaLnBrk="1" hangingPunct="1"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4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800" b="1" smtClean="0"/>
              <a:t>执行力：</a:t>
            </a:r>
            <a:r>
              <a:rPr lang="en-US" altLang="zh-CN" sz="2800" b="1" smtClean="0"/>
              <a:t>CEO</a:t>
            </a:r>
            <a:r>
              <a:rPr lang="zh-CN" altLang="en-US" sz="2800" b="1" smtClean="0"/>
              <a:t>的挑战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Calibri" pitchFamily="34" charset="0"/>
              <a:buNone/>
            </a:pPr>
            <a:endParaRPr lang="en-US" altLang="zh-CN" smtClean="0"/>
          </a:p>
          <a:p>
            <a:pPr eaLnBrk="1" hangingPunct="1"/>
            <a:r>
              <a:rPr lang="en-US" altLang="zh-CN" b="1" smtClean="0"/>
              <a:t>CEO</a:t>
            </a:r>
            <a:r>
              <a:rPr lang="zh-CN" altLang="en-US" b="1" smtClean="0"/>
              <a:t>通病：</a:t>
            </a:r>
            <a:endParaRPr lang="en-US" altLang="zh-CN" b="1" smtClean="0"/>
          </a:p>
          <a:p>
            <a:pPr lvl="1" eaLnBrk="1" hangingPunct="1"/>
            <a:r>
              <a:rPr lang="zh-CN" altLang="en-US" sz="1800" smtClean="0"/>
              <a:t>不放权（不信任他人，心胸，开放／封闭）</a:t>
            </a:r>
            <a:endParaRPr lang="en-US" altLang="zh-CN" sz="1800" smtClean="0"/>
          </a:p>
          <a:p>
            <a:pPr lvl="1" eaLnBrk="1" hangingPunct="1"/>
            <a:r>
              <a:rPr lang="zh-CN" altLang="en-US" sz="1800" smtClean="0"/>
              <a:t>技术导向（产品完美主义）</a:t>
            </a:r>
            <a:endParaRPr lang="en-US" altLang="zh-CN" sz="1800" smtClean="0"/>
          </a:p>
          <a:p>
            <a:pPr lvl="1" eaLnBrk="1" hangingPunct="1"/>
            <a:r>
              <a:rPr lang="zh-CN" altLang="en-US" sz="1800" smtClean="0"/>
              <a:t>放不下身段</a:t>
            </a:r>
            <a:endParaRPr lang="en-US" altLang="zh-CN" sz="1800" smtClean="0"/>
          </a:p>
          <a:p>
            <a:pPr lvl="1" eaLnBrk="1" hangingPunct="1"/>
            <a:endParaRPr lang="en-US" altLang="zh-CN" sz="1800" smtClean="0"/>
          </a:p>
          <a:p>
            <a:pPr eaLnBrk="1" hangingPunct="1"/>
            <a:r>
              <a:rPr lang="zh-CN" altLang="en-US" sz="2100" b="1" smtClean="0"/>
              <a:t>公司管理是犯错误的艺术</a:t>
            </a:r>
            <a:endParaRPr lang="en-US" altLang="zh-CN" b="1" smtClean="0"/>
          </a:p>
          <a:p>
            <a:pPr lvl="1" eaLnBrk="1" hangingPunct="1"/>
            <a:r>
              <a:rPr lang="zh-CN" altLang="en-US" sz="1800" smtClean="0"/>
              <a:t>如何从错误中学习：实验机制</a:t>
            </a:r>
            <a:r>
              <a:rPr lang="en-US" altLang="zh-CN" sz="1800" smtClean="0"/>
              <a:t>+</a:t>
            </a:r>
            <a:r>
              <a:rPr lang="zh-CN" altLang="en-US" sz="1800" smtClean="0"/>
              <a:t>反馈系统</a:t>
            </a:r>
            <a:r>
              <a:rPr lang="en-US" altLang="zh-CN" sz="1800" smtClean="0"/>
              <a:t>+</a:t>
            </a:r>
            <a:r>
              <a:rPr lang="zh-CN" altLang="en-US" sz="1800" smtClean="0"/>
              <a:t>决策机制</a:t>
            </a:r>
            <a:endParaRPr lang="en-US" altLang="zh-CN" sz="1800" smtClean="0"/>
          </a:p>
          <a:p>
            <a:pPr lvl="1" eaLnBrk="1" hangingPunct="1"/>
            <a:r>
              <a:rPr lang="zh-CN" altLang="en-US" sz="1800" smtClean="0"/>
              <a:t>好的负反馈系统：反应速度快，不过激（系统稳定）</a:t>
            </a:r>
            <a:endParaRPr lang="en-US" altLang="zh-CN" sz="1800" smtClean="0"/>
          </a:p>
          <a:p>
            <a:pPr eaLnBrk="1" hangingPunct="1">
              <a:buFont typeface="Calibri" pitchFamily="34" charset="0"/>
              <a:buNone/>
            </a:pPr>
            <a:endParaRPr lang="en-US" altLang="zh-CN" smtClean="0"/>
          </a:p>
          <a:p>
            <a:pPr eaLnBrk="1" hangingPunct="1"/>
            <a:r>
              <a:rPr lang="zh-CN" altLang="en-US" b="1" smtClean="0"/>
              <a:t>术可教，道只能悟　</a:t>
            </a:r>
            <a:r>
              <a:rPr lang="zh-CN" altLang="en-US" smtClean="0"/>
              <a:t>（如何学前人经验）</a:t>
            </a:r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>
              <a:buFont typeface="Calibri" pitchFamily="34" charset="0"/>
              <a:buNone/>
            </a:pPr>
            <a:endParaRPr lang="en-US" altLang="zh-CN" sz="2400" smtClean="0"/>
          </a:p>
          <a:p>
            <a:pPr eaLnBrk="1" hangingPunct="1"/>
            <a:endParaRPr lang="en-US" altLang="zh-CN" sz="2400" smtClean="0"/>
          </a:p>
          <a:p>
            <a:pPr eaLnBrk="1" hangingPunct="1"/>
            <a:endParaRPr lang="en-US" altLang="zh-CN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800" b="1" smtClean="0"/>
              <a:t>中美员工的差异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Calibri" pitchFamily="34" charset="0"/>
              <a:buNone/>
            </a:pPr>
            <a:endParaRPr lang="en-US" altLang="zh-CN" smtClean="0"/>
          </a:p>
          <a:p>
            <a:pPr eaLnBrk="1" hangingPunct="1">
              <a:buFont typeface="Calibri" pitchFamily="34" charset="0"/>
              <a:buNone/>
            </a:pPr>
            <a:r>
              <a:rPr lang="zh-CN" altLang="en-US" sz="2400" b="1" smtClean="0"/>
              <a:t>中美员工对比：</a:t>
            </a:r>
            <a:endParaRPr lang="en-US" altLang="zh-CN" sz="2400" b="1" smtClean="0"/>
          </a:p>
          <a:p>
            <a:pPr lvl="1" eaLnBrk="1" hangingPunct="1"/>
            <a:r>
              <a:rPr lang="zh-CN" altLang="en-US" smtClean="0"/>
              <a:t>能力</a:t>
            </a:r>
            <a:r>
              <a:rPr lang="en-US" altLang="zh-CN" smtClean="0"/>
              <a:t>vs</a:t>
            </a:r>
            <a:r>
              <a:rPr lang="zh-CN" altLang="en-US" smtClean="0"/>
              <a:t>经验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管理</a:t>
            </a:r>
            <a:r>
              <a:rPr lang="en-US" altLang="zh-CN" smtClean="0"/>
              <a:t>vs</a:t>
            </a:r>
            <a:r>
              <a:rPr lang="zh-CN" altLang="en-US" smtClean="0"/>
              <a:t>技术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关心自己发展</a:t>
            </a:r>
            <a:r>
              <a:rPr lang="en-US" altLang="zh-CN" smtClean="0"/>
              <a:t>vs</a:t>
            </a:r>
            <a:r>
              <a:rPr lang="zh-CN" altLang="en-US" smtClean="0"/>
              <a:t>关心公司成功（创业文化）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内部成长的本地管理人</a:t>
            </a:r>
            <a:r>
              <a:rPr lang="en-US" altLang="zh-CN" smtClean="0"/>
              <a:t>vs</a:t>
            </a:r>
            <a:r>
              <a:rPr lang="zh-CN" altLang="en-US" smtClean="0"/>
              <a:t>空降的海归管理人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新毕业生</a:t>
            </a:r>
            <a:r>
              <a:rPr lang="en-US" altLang="zh-CN" smtClean="0"/>
              <a:t>vs</a:t>
            </a:r>
            <a:r>
              <a:rPr lang="zh-CN" altLang="en-US" smtClean="0"/>
              <a:t>有经验者。。。</a:t>
            </a:r>
            <a:endParaRPr lang="en-US" altLang="zh-CN" smtClean="0"/>
          </a:p>
          <a:p>
            <a:pPr lvl="1" eaLnBrk="1" hangingPunct="1"/>
            <a:endParaRPr lang="en-US" altLang="zh-CN" smtClean="0"/>
          </a:p>
          <a:p>
            <a:pPr eaLnBrk="1" hangingPunct="1">
              <a:buFont typeface="Calibri" pitchFamily="34" charset="0"/>
              <a:buNone/>
            </a:pPr>
            <a:r>
              <a:rPr lang="zh-CN" altLang="en-US" sz="2400" b="1" smtClean="0"/>
              <a:t>海外员工的 困惑：</a:t>
            </a:r>
            <a:endParaRPr lang="en-US" altLang="zh-CN" sz="2400" b="1" smtClean="0"/>
          </a:p>
          <a:p>
            <a:pPr lvl="1" eaLnBrk="1" hangingPunct="1"/>
            <a:r>
              <a:rPr lang="zh-CN" altLang="en-US" smtClean="0"/>
              <a:t>做技术大牛还是管理者（没准少了一个技术牛人，多了个不称职的经理）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短期计划与长期目标</a:t>
            </a:r>
            <a:endParaRPr lang="en-US" altLang="zh-CN" smtClean="0"/>
          </a:p>
          <a:p>
            <a:pPr lvl="1" eaLnBrk="1" hangingPunct="1"/>
            <a:endParaRPr lang="en-US" altLang="zh-CN" smtClean="0"/>
          </a:p>
          <a:p>
            <a:pPr eaLnBrk="1" hangingPunct="1">
              <a:buFont typeface="Calibri" pitchFamily="34" charset="0"/>
              <a:buNone/>
            </a:pPr>
            <a:endParaRPr lang="en-US" altLang="zh-CN" sz="2400" smtClean="0"/>
          </a:p>
          <a:p>
            <a:pPr eaLnBrk="1" hangingPunct="1"/>
            <a:endParaRPr lang="en-US" altLang="zh-CN" sz="2400" smtClean="0"/>
          </a:p>
          <a:p>
            <a:pPr eaLnBrk="1" hangingPunct="1"/>
            <a:endParaRPr lang="en-US" altLang="zh-CN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800" b="1" smtClean="0"/>
              <a:t>创业，不是人干的活儿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Calibri" pitchFamily="34" charset="0"/>
              <a:buNone/>
            </a:pPr>
            <a:endParaRPr lang="en-US" altLang="zh-CN" smtClean="0"/>
          </a:p>
          <a:p>
            <a:pPr eaLnBrk="1" hangingPunct="1"/>
            <a:r>
              <a:rPr lang="zh-CN" altLang="en-US" sz="2400" b="1" smtClean="0"/>
              <a:t>非常人生活方式</a:t>
            </a:r>
            <a:r>
              <a:rPr lang="en-US" altLang="zh-CN" sz="2400" b="1" smtClean="0"/>
              <a:t>--</a:t>
            </a:r>
            <a:r>
              <a:rPr lang="zh-CN" altLang="en-US" sz="2400" b="1" smtClean="0"/>
              <a:t>折寿（强力加压老化试验）</a:t>
            </a:r>
            <a:endParaRPr lang="en-US" altLang="zh-CN" sz="2400" b="1" smtClean="0"/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zh-CN" altLang="en-US" sz="2400" b="1" smtClean="0"/>
              <a:t>创业是一种修炼：不成神，就成鬼 （没人把你当人看</a:t>
            </a:r>
            <a:r>
              <a:rPr lang="en-US" altLang="zh-CN" sz="2400" b="1" smtClean="0">
                <a:sym typeface="Wingdings" pitchFamily="2" charset="2"/>
              </a:rPr>
              <a:t></a:t>
            </a:r>
            <a:r>
              <a:rPr lang="zh-CN" altLang="en-US" sz="2400" b="1" smtClean="0">
                <a:sym typeface="Wingdings" pitchFamily="2" charset="2"/>
              </a:rPr>
              <a:t>）</a:t>
            </a:r>
            <a:endParaRPr lang="en-US" altLang="zh-CN" sz="2400" b="1" smtClean="0"/>
          </a:p>
          <a:p>
            <a:pPr lvl="1" eaLnBrk="1" hangingPunct="1"/>
            <a:r>
              <a:rPr lang="zh-CN" altLang="en-US" smtClean="0"/>
              <a:t>棒杀：失败者成鬼，没人同情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捧杀：成功者成神，自己能把持的住？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看透名利：离佛也不远啦</a:t>
            </a:r>
            <a:r>
              <a:rPr lang="zh-CN" altLang="en-US" smtClean="0">
                <a:sym typeface="Wingdings" pitchFamily="2" charset="2"/>
              </a:rPr>
              <a:t></a:t>
            </a:r>
            <a:endParaRPr lang="en-US" altLang="zh-CN" smtClean="0">
              <a:sym typeface="Wingdings" pitchFamily="2" charset="2"/>
            </a:endParaRPr>
          </a:p>
          <a:p>
            <a:pPr lvl="1" eaLnBrk="1" hangingPunct="1"/>
            <a:endParaRPr lang="en-US" altLang="zh-CN" smtClean="0"/>
          </a:p>
          <a:p>
            <a:pPr eaLnBrk="1" hangingPunct="1"/>
            <a:r>
              <a:rPr lang="zh-CN" altLang="en-US" sz="2400" b="1" smtClean="0"/>
              <a:t>最佳ＣＥＯ：唐僧</a:t>
            </a:r>
            <a:endParaRPr lang="en-US" altLang="zh-CN" sz="2400" b="1" smtClean="0"/>
          </a:p>
          <a:p>
            <a:pPr lvl="1" eaLnBrk="1" hangingPunct="1"/>
            <a:r>
              <a:rPr lang="zh-CN" altLang="en-US" smtClean="0"/>
              <a:t>目光远大、心怀众生、激励他人的精神领袖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领导着一个三流团队：刺头</a:t>
            </a:r>
            <a:r>
              <a:rPr lang="en-US" altLang="zh-CN" smtClean="0"/>
              <a:t>+</a:t>
            </a:r>
            <a:r>
              <a:rPr lang="zh-CN" altLang="en-US" smtClean="0"/>
              <a:t>懒蛋</a:t>
            </a:r>
            <a:r>
              <a:rPr lang="en-US" altLang="zh-CN" smtClean="0"/>
              <a:t>+</a:t>
            </a:r>
            <a:r>
              <a:rPr lang="zh-CN" altLang="en-US" smtClean="0"/>
              <a:t>挑夫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百折不挠地完成了一个 </a:t>
            </a:r>
            <a:r>
              <a:rPr lang="en-US" altLang="zh-CN" smtClean="0"/>
              <a:t>Mission Impossible</a:t>
            </a:r>
          </a:p>
          <a:p>
            <a:pPr eaLnBrk="1" hangingPunct="1"/>
            <a:endParaRPr lang="en-US" altLang="zh-CN" smtClean="0"/>
          </a:p>
          <a:p>
            <a:pPr eaLnBrk="1" hangingPunct="1">
              <a:buFont typeface="Calibri" pitchFamily="34" charset="0"/>
              <a:buNone/>
            </a:pPr>
            <a:endParaRPr lang="en-US" altLang="zh-CN" sz="2400" smtClean="0"/>
          </a:p>
          <a:p>
            <a:pPr eaLnBrk="1" hangingPunct="1"/>
            <a:endParaRPr lang="en-US" altLang="zh-CN" sz="2400" smtClean="0"/>
          </a:p>
          <a:p>
            <a:pPr eaLnBrk="1" hangingPunct="1"/>
            <a:endParaRPr lang="en-US" altLang="zh-CN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/>
              <a:t>经典创业范例：二十世纪最牛的一次创业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90</a:t>
            </a:r>
            <a:r>
              <a:rPr lang="zh-CN" altLang="en-US" dirty="0" smtClean="0"/>
              <a:t>年前，浙江嘉兴的一条船上载了十几个人，狂侃了几天几夜，订了个章程，彼此封了些官儿，又一个小公司无声无息地创立了。。。</a:t>
            </a: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此后十几年里，该公司在生生死死，几起几浮中始终不停的干一件事：换</a:t>
            </a:r>
            <a:r>
              <a:rPr lang="en-US" altLang="zh-CN" dirty="0" smtClean="0"/>
              <a:t>CEO</a:t>
            </a:r>
            <a:r>
              <a:rPr lang="zh-CN" altLang="en-US" dirty="0" smtClean="0"/>
              <a:t>！什么教授、博士、海归等等换了个遍，都不灵，最后换了个中专师范生才找到了北。。（堪比从清洁工到微软中国区总裁的吴士宏</a:t>
            </a:r>
            <a:r>
              <a:rPr lang="zh-CN" altLang="en-US" dirty="0" smtClean="0">
                <a:sym typeface="Wingdings" pitchFamily="2" charset="2"/>
              </a:rPr>
              <a:t>）</a:t>
            </a: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从此，工农武装割据（就是当土匪作山大王），农村包围城市，论持久战。。等一个个法宝飞出，打下了一大片市场份额</a:t>
            </a: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该公司于</a:t>
            </a:r>
            <a:r>
              <a:rPr lang="en-US" altLang="zh-CN" dirty="0" smtClean="0"/>
              <a:t>1949</a:t>
            </a:r>
            <a:r>
              <a:rPr lang="zh-CN" altLang="en-US" dirty="0" smtClean="0"/>
              <a:t>年在地球股票交易所成功挂牌上市，股票代号为</a:t>
            </a:r>
            <a:r>
              <a:rPr lang="en-US" altLang="zh-CN" dirty="0" smtClean="0"/>
              <a:t>PRC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该公司一直保持着一项纪录：员工人数全球第一，目前已近 </a:t>
            </a:r>
            <a:r>
              <a:rPr lang="en-US" altLang="zh-CN" dirty="0" smtClean="0"/>
              <a:t>1</a:t>
            </a:r>
            <a:r>
              <a:rPr lang="zh-CN" altLang="en-US" dirty="0" smtClean="0"/>
              <a:t>，</a:t>
            </a:r>
            <a:r>
              <a:rPr lang="en-US" altLang="zh-CN" dirty="0" smtClean="0"/>
              <a:t>4000</a:t>
            </a:r>
            <a:r>
              <a:rPr lang="zh-CN" altLang="en-US" dirty="0" smtClean="0"/>
              <a:t>，</a:t>
            </a:r>
            <a:r>
              <a:rPr lang="en-US" altLang="zh-CN" dirty="0" smtClean="0"/>
              <a:t>000</a:t>
            </a:r>
            <a:r>
              <a:rPr lang="zh-CN" altLang="en-US" dirty="0" smtClean="0"/>
              <a:t>，</a:t>
            </a:r>
            <a:r>
              <a:rPr lang="en-US" altLang="zh-CN" dirty="0" smtClean="0"/>
              <a:t>000</a:t>
            </a:r>
            <a:r>
              <a:rPr lang="zh-CN" altLang="en-US" dirty="0" smtClean="0"/>
              <a:t>人， 为解决全球就业问题做出了突出的贡献！</a:t>
            </a: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近期，一不留神，该公司与世界超强</a:t>
            </a:r>
            <a:r>
              <a:rPr lang="en-US" altLang="zh-CN" dirty="0" smtClean="0"/>
              <a:t>USA</a:t>
            </a:r>
            <a:r>
              <a:rPr lang="zh-CN" altLang="en-US" dirty="0" smtClean="0"/>
              <a:t>公司被人玩出了个</a:t>
            </a:r>
            <a:r>
              <a:rPr lang="en-US" altLang="zh-CN" dirty="0" smtClean="0"/>
              <a:t>G2 </a:t>
            </a:r>
            <a:r>
              <a:rPr lang="zh-CN" altLang="en-US" dirty="0" smtClean="0"/>
              <a:t>游戏，弄得邻居们个个忐忑不安，正在影响着</a:t>
            </a:r>
            <a:r>
              <a:rPr lang="en-US" altLang="zh-CN" dirty="0" smtClean="0"/>
              <a:t>21</a:t>
            </a:r>
            <a:r>
              <a:rPr lang="zh-CN" altLang="en-US" dirty="0" smtClean="0"/>
              <a:t>世纪的历史进程。。。</a:t>
            </a: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 algn="ctr" eaLnBrk="1" hangingPunct="1"/>
            <a:r>
              <a:rPr lang="en-US" altLang="zh-CN" sz="4800" smtClean="0"/>
              <a:t>Who is next Steve Jobs?</a:t>
            </a:r>
            <a:br>
              <a:rPr lang="en-US" altLang="zh-CN" sz="4800" smtClean="0"/>
            </a:br>
            <a:r>
              <a:rPr lang="en-US" altLang="zh-CN" sz="4800" smtClean="0"/>
              <a:t/>
            </a:r>
            <a:br>
              <a:rPr lang="en-US" altLang="zh-CN" sz="4800" smtClean="0"/>
            </a:br>
            <a:r>
              <a:rPr lang="en-US" altLang="zh-CN" sz="4000" smtClean="0"/>
              <a:t>Stay Hungry, Stay Foolish!</a:t>
            </a:r>
            <a:br>
              <a:rPr lang="en-US" altLang="zh-CN" sz="4000" smtClean="0"/>
            </a:br>
            <a:r>
              <a:rPr lang="en-US" altLang="zh-CN" sz="4800" smtClean="0"/>
              <a:t/>
            </a:r>
            <a:br>
              <a:rPr lang="en-US" altLang="zh-CN" sz="4800" smtClean="0"/>
            </a:br>
            <a:r>
              <a:rPr lang="zh-CN" altLang="en-US" sz="4800" b="1" smtClean="0"/>
              <a:t>谢谢！</a:t>
            </a:r>
            <a:r>
              <a:rPr lang="en-US" altLang="zh-CN" sz="4800" b="1" smtClean="0"/>
              <a:t/>
            </a:r>
            <a:br>
              <a:rPr lang="en-US" altLang="zh-CN" sz="4800" b="1" smtClean="0"/>
            </a:br>
            <a:endParaRPr lang="zh-CN" altLang="en-US" sz="4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600" b="1" smtClean="0"/>
              <a:t>第一次创业（新岛公司，清华博士生班</a:t>
            </a:r>
            <a:r>
              <a:rPr lang="en-US" altLang="zh-CN" sz="2600" b="1" smtClean="0"/>
              <a:t>-1986</a:t>
            </a:r>
            <a:r>
              <a:rPr lang="zh-CN" altLang="en-US" sz="2600" b="1" smtClean="0"/>
              <a:t>）：先烈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班费问题</a:t>
            </a: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“逆向工程”：</a:t>
            </a:r>
            <a:r>
              <a:rPr lang="en-US" altLang="zh-CN" sz="2400" dirty="0" smtClean="0"/>
              <a:t>CANON</a:t>
            </a:r>
            <a:r>
              <a:rPr lang="zh-CN" altLang="en-US" sz="2400" dirty="0" smtClean="0"/>
              <a:t>复印机主机板</a:t>
            </a: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八十年代的百万富翁梦</a:t>
            </a: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荒岛会议 （一大之梦！）</a:t>
            </a: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挂靠四季青乡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东升乡？人家不要清华博士的公司！</a:t>
            </a: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梦碎！名字不吉利：新岛（</a:t>
            </a:r>
            <a:r>
              <a:rPr lang="en-US" altLang="zh-CN" sz="2400" dirty="0" err="1" smtClean="0"/>
              <a:t>NewLand</a:t>
            </a:r>
            <a:r>
              <a:rPr lang="en-US" altLang="zh-CN" sz="2400" dirty="0" smtClean="0"/>
              <a:t>)</a:t>
            </a:r>
            <a:r>
              <a:rPr lang="en-US" altLang="zh-CN" sz="2400" dirty="0" smtClean="0">
                <a:sym typeface="Wingdings" pitchFamily="2" charset="2"/>
              </a:rPr>
              <a:t>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新倒</a:t>
            </a:r>
            <a:r>
              <a:rPr lang="en-US" altLang="zh-CN" sz="2400" dirty="0" smtClean="0"/>
              <a:t>?</a:t>
            </a:r>
            <a:r>
              <a:rPr lang="zh-CN" altLang="en-US" sz="2400" dirty="0" smtClean="0"/>
              <a:t>！</a:t>
            </a: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zh-CN" altLang="en-US" sz="2600" b="1" smtClean="0"/>
              <a:t>美国创业</a:t>
            </a:r>
            <a:r>
              <a:rPr lang="en-US" altLang="zh-CN" sz="2600" b="1" smtClean="0"/>
              <a:t>(OmniVision,1995, </a:t>
            </a:r>
            <a:r>
              <a:rPr lang="zh-CN" altLang="en-US" sz="2600" b="1" smtClean="0"/>
              <a:t>美国硅谷）：误打误撞的创始人（</a:t>
            </a:r>
            <a:r>
              <a:rPr lang="en-US" altLang="zh-CN" sz="2600" b="1" smtClean="0"/>
              <a:t>founder)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Calibri" pitchFamily="34" charset="0"/>
              <a:buNone/>
            </a:pPr>
            <a:r>
              <a:rPr lang="zh-CN" altLang="en-US" sz="2600" b="1" smtClean="0"/>
              <a:t>“被创业”</a:t>
            </a:r>
            <a:endParaRPr lang="en-US" altLang="zh-CN" sz="2600" b="1" smtClean="0"/>
          </a:p>
          <a:p>
            <a:pPr eaLnBrk="1" hangingPunct="1"/>
            <a:r>
              <a:rPr lang="zh-CN" altLang="en-US" sz="2400" smtClean="0"/>
              <a:t>不安分：从半导体工艺</a:t>
            </a:r>
            <a:r>
              <a:rPr lang="en-US" altLang="zh-CN" sz="2400" smtClean="0"/>
              <a:t> </a:t>
            </a:r>
            <a:r>
              <a:rPr lang="zh-CN" altLang="en-US" sz="2400" smtClean="0"/>
              <a:t>转到集成电路设计</a:t>
            </a:r>
            <a:endParaRPr lang="en-US" altLang="zh-CN" sz="2400" smtClean="0"/>
          </a:p>
          <a:p>
            <a:pPr eaLnBrk="1" hangingPunct="1"/>
            <a:endParaRPr lang="en-US" altLang="zh-CN" sz="2400" smtClean="0"/>
          </a:p>
          <a:p>
            <a:pPr eaLnBrk="1" hangingPunct="1"/>
            <a:r>
              <a:rPr lang="zh-CN" altLang="en-US" sz="2400" smtClean="0"/>
              <a:t>冒牌的</a:t>
            </a:r>
            <a:r>
              <a:rPr lang="en-US" altLang="zh-CN" sz="2400" smtClean="0"/>
              <a:t>bipolar </a:t>
            </a:r>
            <a:r>
              <a:rPr lang="zh-CN" altLang="en-US" sz="2400" smtClean="0"/>
              <a:t>专家</a:t>
            </a:r>
            <a:endParaRPr lang="en-US" altLang="zh-CN" sz="2400" smtClean="0"/>
          </a:p>
          <a:p>
            <a:pPr eaLnBrk="1" hangingPunct="1"/>
            <a:endParaRPr lang="en-US" altLang="zh-CN" sz="2400" smtClean="0"/>
          </a:p>
          <a:p>
            <a:pPr eaLnBrk="1" hangingPunct="1"/>
            <a:r>
              <a:rPr lang="en-US" altLang="zh-CN" sz="2400" smtClean="0"/>
              <a:t>CMOS </a:t>
            </a:r>
            <a:r>
              <a:rPr lang="zh-CN" altLang="en-US" sz="2400" smtClean="0"/>
              <a:t>图像传感器？</a:t>
            </a:r>
            <a:endParaRPr lang="en-US" altLang="zh-CN" sz="2400" smtClean="0"/>
          </a:p>
          <a:p>
            <a:pPr eaLnBrk="1" hangingPunct="1"/>
            <a:endParaRPr lang="en-US" altLang="zh-CN" sz="2400" smtClean="0"/>
          </a:p>
          <a:p>
            <a:pPr eaLnBrk="1" hangingPunct="1"/>
            <a:r>
              <a:rPr lang="zh-CN" altLang="en-US" sz="2400" smtClean="0"/>
              <a:t>被“创始”了一把：</a:t>
            </a:r>
            <a:r>
              <a:rPr lang="en-US" altLang="zh-CN" sz="2400" smtClean="0"/>
              <a:t>What is </a:t>
            </a:r>
            <a:r>
              <a:rPr lang="zh-CN" altLang="en-US" sz="2400" smtClean="0"/>
              <a:t>“</a:t>
            </a:r>
            <a:r>
              <a:rPr lang="en-US" altLang="zh-CN" sz="2400" smtClean="0"/>
              <a:t>founder</a:t>
            </a:r>
            <a:r>
              <a:rPr lang="zh-CN" altLang="en-US" sz="2400" smtClean="0"/>
              <a:t>”</a:t>
            </a:r>
            <a:r>
              <a:rPr lang="en-US" altLang="zh-CN" sz="2400" smtClean="0"/>
              <a:t>?</a:t>
            </a:r>
          </a:p>
          <a:p>
            <a:pPr eaLnBrk="1" hangingPunct="1"/>
            <a:endParaRPr lang="en-US" altLang="zh-CN" sz="2400" smtClean="0"/>
          </a:p>
          <a:p>
            <a:pPr eaLnBrk="1" hangingPunct="1"/>
            <a:r>
              <a:rPr lang="zh-CN" altLang="en-US" sz="2400" smtClean="0"/>
              <a:t>小偷碰上了贼爷爷 （美国版“汉芯事件”：丑闻</a:t>
            </a:r>
            <a:r>
              <a:rPr lang="en-US" altLang="zh-CN" sz="2400" smtClean="0"/>
              <a:t>or</a:t>
            </a:r>
            <a:r>
              <a:rPr lang="zh-CN" altLang="en-US" sz="2400" smtClean="0"/>
              <a:t>轶事？）</a:t>
            </a:r>
            <a:endParaRPr lang="en-US" altLang="zh-CN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609600"/>
          </a:xfrm>
        </p:spPr>
        <p:txBody>
          <a:bodyPr/>
          <a:lstStyle/>
          <a:p>
            <a:pPr eaLnBrk="1" hangingPunct="1"/>
            <a:r>
              <a:rPr lang="zh-CN" altLang="en-US" b="1" smtClean="0"/>
              <a:t>美国创业</a:t>
            </a:r>
            <a:r>
              <a:rPr lang="en-US" altLang="zh-CN" b="1" smtClean="0"/>
              <a:t>(OmniVision,1995, </a:t>
            </a:r>
            <a:r>
              <a:rPr lang="zh-CN" altLang="en-US" b="1" smtClean="0"/>
              <a:t>美国硅谷）：碰上一群巨鳄！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8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2400" dirty="0" smtClean="0"/>
              <a:t>1996</a:t>
            </a:r>
            <a:r>
              <a:rPr lang="zh-CN" altLang="en-US" sz="2400" dirty="0" smtClean="0"/>
              <a:t>年</a:t>
            </a:r>
            <a:r>
              <a:rPr lang="en-US" altLang="zh-CN" sz="2400" dirty="0" smtClean="0"/>
              <a:t>ISSCC Workshop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巨鳄环绕（</a:t>
            </a:r>
            <a:r>
              <a:rPr lang="en-US" altLang="zh-CN" sz="2400" dirty="0" smtClean="0"/>
              <a:t>Sony/Intel/HP/ST…..)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中国才智</a:t>
            </a:r>
            <a:r>
              <a:rPr lang="en-US" altLang="zh-CN" sz="2400" dirty="0" smtClean="0"/>
              <a:t>+</a:t>
            </a:r>
            <a:r>
              <a:rPr lang="zh-CN" altLang="en-US" sz="2400" dirty="0" smtClean="0"/>
              <a:t>硅谷精神</a:t>
            </a: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全球第一颗单芯片</a:t>
            </a:r>
            <a:r>
              <a:rPr lang="en-US" altLang="zh-CN" sz="2400" dirty="0" smtClean="0"/>
              <a:t>CMOS </a:t>
            </a:r>
            <a:r>
              <a:rPr lang="zh-CN" altLang="en-US" sz="2400" dirty="0" smtClean="0"/>
              <a:t>彩色图像传感器</a:t>
            </a:r>
            <a:endParaRPr lang="en-US" altLang="zh-CN" sz="24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CN" sz="2400" dirty="0" smtClean="0"/>
              <a:t>1/50 </a:t>
            </a:r>
            <a:r>
              <a:rPr lang="zh-CN" altLang="en-US" sz="2400" dirty="0" smtClean="0"/>
              <a:t>成本</a:t>
            </a:r>
            <a:endParaRPr lang="en-US" altLang="zh-CN" sz="24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CN" sz="2400" dirty="0" smtClean="0"/>
              <a:t>1/100 </a:t>
            </a:r>
            <a:r>
              <a:rPr lang="zh-CN" altLang="en-US" sz="2400" dirty="0" smtClean="0"/>
              <a:t>体积</a:t>
            </a:r>
            <a:endParaRPr lang="en-US" altLang="zh-CN" sz="24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CN" sz="2400" dirty="0" smtClean="0"/>
              <a:t>1/100 </a:t>
            </a:r>
            <a:r>
              <a:rPr lang="zh-CN" altLang="en-US" sz="2400" dirty="0" smtClean="0"/>
              <a:t>功耗</a:t>
            </a: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上市惊魂 （</a:t>
            </a:r>
            <a:r>
              <a:rPr lang="en-US" altLang="zh-CN" sz="2400" dirty="0" smtClean="0"/>
              <a:t>2000</a:t>
            </a:r>
            <a:r>
              <a:rPr lang="zh-CN" altLang="en-US" sz="2400" dirty="0" smtClean="0"/>
              <a:t>年</a:t>
            </a:r>
            <a:r>
              <a:rPr lang="en-US" altLang="zh-CN" sz="2400" dirty="0" smtClean="0"/>
              <a:t>4-7</a:t>
            </a:r>
            <a:r>
              <a:rPr lang="zh-CN" altLang="en-US" sz="2400" dirty="0" smtClean="0"/>
              <a:t>月）：互联网泡沫瞬间破灭</a:t>
            </a: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股市的过山车 （</a:t>
            </a:r>
            <a:r>
              <a:rPr lang="en-US" altLang="zh-CN" sz="2400" dirty="0" smtClean="0"/>
              <a:t>$14</a:t>
            </a:r>
            <a:r>
              <a:rPr lang="en-US" altLang="zh-CN" sz="2400" dirty="0" smtClean="0">
                <a:sym typeface="Wingdings" pitchFamily="2" charset="2"/>
              </a:rPr>
              <a:t></a:t>
            </a:r>
            <a:r>
              <a:rPr lang="en-US" altLang="zh-CN" sz="2400" dirty="0" smtClean="0"/>
              <a:t>$38 </a:t>
            </a:r>
            <a:r>
              <a:rPr lang="en-US" altLang="zh-CN" sz="2400" dirty="0" smtClean="0">
                <a:sym typeface="Wingdings" pitchFamily="2" charset="2"/>
              </a:rPr>
              <a:t> $2 $60…..)</a:t>
            </a: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/>
              <a:t>中国创业</a:t>
            </a:r>
            <a:r>
              <a:rPr lang="en-US" altLang="zh-CN" b="1" smtClean="0"/>
              <a:t>(</a:t>
            </a:r>
            <a:r>
              <a:rPr lang="zh-CN" altLang="en-US" b="1" smtClean="0"/>
              <a:t>展讯公司，</a:t>
            </a:r>
            <a:r>
              <a:rPr lang="en-US" altLang="zh-CN" b="1" smtClean="0"/>
              <a:t>2001, </a:t>
            </a:r>
            <a:r>
              <a:rPr lang="zh-CN" altLang="en-US" b="1" smtClean="0"/>
              <a:t>上海</a:t>
            </a:r>
            <a:r>
              <a:rPr lang="en-US" altLang="zh-CN" b="1" smtClean="0"/>
              <a:t>/</a:t>
            </a:r>
            <a:r>
              <a:rPr lang="zh-CN" altLang="en-US" b="1" smtClean="0"/>
              <a:t>硅谷）：天时</a:t>
            </a:r>
            <a:r>
              <a:rPr lang="en-US" altLang="zh-CN" b="1" smtClean="0"/>
              <a:t>+</a:t>
            </a:r>
            <a:r>
              <a:rPr lang="zh-CN" altLang="en-US" b="1" smtClean="0"/>
              <a:t>地利</a:t>
            </a:r>
            <a:r>
              <a:rPr lang="en-US" altLang="zh-CN" b="1" smtClean="0"/>
              <a:t>+</a:t>
            </a:r>
            <a:r>
              <a:rPr lang="zh-CN" altLang="en-US" b="1" smtClean="0"/>
              <a:t>人和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endParaRPr lang="en-US" altLang="zh-CN" sz="2400" dirty="0" smtClean="0"/>
          </a:p>
          <a:p>
            <a:pPr algn="ctr" eaLnBrk="1" hangingPunct="1">
              <a:buFont typeface="Calibri" pitchFamily="34" charset="0"/>
              <a:buNone/>
              <a:defRPr/>
            </a:pPr>
            <a:r>
              <a:rPr lang="zh-CN" altLang="en-US" sz="2400" b="1" dirty="0" smtClean="0"/>
              <a:t>为什么回国</a:t>
            </a:r>
            <a:r>
              <a:rPr lang="en-US" altLang="zh-CN" sz="2400" b="1" dirty="0" smtClean="0"/>
              <a:t>?</a:t>
            </a:r>
          </a:p>
          <a:p>
            <a:pPr algn="ctr" eaLnBrk="1" hangingPunct="1">
              <a:buFont typeface="Calibri" pitchFamily="34" charset="0"/>
              <a:buNone/>
              <a:defRPr/>
            </a:pPr>
            <a:endParaRPr lang="en-US" altLang="zh-CN" sz="2400" b="1" dirty="0" smtClean="0"/>
          </a:p>
          <a:p>
            <a:pPr eaLnBrk="1" hangingPunct="1">
              <a:defRPr/>
            </a:pPr>
            <a:r>
              <a:rPr lang="zh-CN" altLang="en-US" sz="2400" dirty="0" smtClean="0"/>
              <a:t>世界产业转移潮流（欧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美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日</a:t>
            </a:r>
            <a:r>
              <a:rPr lang="en-US" altLang="zh-CN" sz="2400" dirty="0" smtClean="0"/>
              <a:t> </a:t>
            </a:r>
            <a:r>
              <a:rPr lang="en-US" altLang="zh-CN" sz="2400" dirty="0" smtClean="0">
                <a:sym typeface="Wingdings" pitchFamily="2" charset="2"/>
              </a:rPr>
              <a:t></a:t>
            </a:r>
            <a:r>
              <a:rPr lang="zh-CN" altLang="en-US" sz="2400" dirty="0" smtClean="0">
                <a:sym typeface="Wingdings" pitchFamily="2" charset="2"/>
              </a:rPr>
              <a:t>台</a:t>
            </a:r>
            <a:r>
              <a:rPr lang="en-US" altLang="zh-CN" sz="2400" dirty="0" smtClean="0">
                <a:sym typeface="Wingdings" pitchFamily="2" charset="2"/>
              </a:rPr>
              <a:t>/</a:t>
            </a:r>
            <a:r>
              <a:rPr lang="zh-CN" altLang="en-US" sz="2400" dirty="0" smtClean="0">
                <a:sym typeface="Wingdings" pitchFamily="2" charset="2"/>
              </a:rPr>
              <a:t>韩</a:t>
            </a:r>
            <a:r>
              <a:rPr lang="en-US" altLang="zh-CN" sz="2400" dirty="0" smtClean="0">
                <a:sym typeface="Wingdings" pitchFamily="2" charset="2"/>
              </a:rPr>
              <a:t></a:t>
            </a:r>
            <a:r>
              <a:rPr lang="zh-CN" altLang="en-US" sz="2400" dirty="0" smtClean="0">
                <a:sym typeface="Wingdings" pitchFamily="2" charset="2"/>
              </a:rPr>
              <a:t>大陆</a:t>
            </a:r>
            <a:r>
              <a:rPr lang="zh-CN" altLang="en-US" sz="2400" dirty="0" smtClean="0"/>
              <a:t>）：</a:t>
            </a:r>
            <a:endParaRPr lang="en-US" altLang="zh-CN" sz="2400" dirty="0" smtClean="0"/>
          </a:p>
          <a:p>
            <a:pPr lvl="1" eaLnBrk="1" hangingPunct="1">
              <a:buFont typeface="Arial" charset="0"/>
              <a:buNone/>
              <a:defRPr/>
            </a:pPr>
            <a:r>
              <a:rPr lang="zh-CN" altLang="en-US" sz="2400" dirty="0" smtClean="0"/>
              <a:t>制造</a:t>
            </a:r>
            <a:r>
              <a:rPr lang="en-US" altLang="zh-CN" sz="2400" dirty="0" smtClean="0">
                <a:sym typeface="Wingdings" pitchFamily="2" charset="2"/>
              </a:rPr>
              <a:t></a:t>
            </a:r>
            <a:r>
              <a:rPr lang="zh-CN" altLang="en-US" sz="2400" dirty="0" smtClean="0"/>
              <a:t>市场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客户</a:t>
            </a:r>
            <a:r>
              <a:rPr lang="en-US" altLang="zh-CN" sz="2400" dirty="0" smtClean="0">
                <a:sym typeface="Wingdings" pitchFamily="2" charset="2"/>
              </a:rPr>
              <a:t></a:t>
            </a:r>
            <a:r>
              <a:rPr lang="zh-CN" altLang="en-US" sz="2400" dirty="0" smtClean="0"/>
              <a:t>技术</a:t>
            </a:r>
            <a:r>
              <a:rPr lang="en-US" altLang="zh-CN" sz="2400" dirty="0" smtClean="0">
                <a:sym typeface="Wingdings" pitchFamily="2" charset="2"/>
              </a:rPr>
              <a:t></a:t>
            </a:r>
            <a:r>
              <a:rPr lang="zh-CN" altLang="en-US" sz="2400" dirty="0" smtClean="0"/>
              <a:t>金融（</a:t>
            </a:r>
            <a:r>
              <a:rPr lang="en-US" altLang="zh-CN" sz="2400" dirty="0" smtClean="0"/>
              <a:t>VC/</a:t>
            </a:r>
            <a:r>
              <a:rPr lang="zh-CN" altLang="en-US" sz="2400" dirty="0" smtClean="0"/>
              <a:t>股市）</a:t>
            </a:r>
            <a:endParaRPr lang="en-US" altLang="zh-CN" sz="2400" dirty="0" smtClean="0"/>
          </a:p>
          <a:p>
            <a:pPr lvl="1" eaLnBrk="1" hangingPunct="1">
              <a:buFont typeface="Arial" charset="0"/>
              <a:buNone/>
              <a:defRPr/>
            </a:pPr>
            <a:endParaRPr lang="en-US" altLang="zh-CN" sz="2400" dirty="0" smtClean="0"/>
          </a:p>
          <a:p>
            <a:pPr eaLnBrk="1" hangingPunct="1">
              <a:buFont typeface="Calibri" pitchFamily="34" charset="0"/>
              <a:buNone/>
              <a:defRPr/>
            </a:pPr>
            <a:r>
              <a:rPr lang="en-US" altLang="zh-CN" sz="2400" dirty="0" smtClean="0">
                <a:sym typeface="Wingdings" pitchFamily="2" charset="2"/>
              </a:rPr>
              <a:t> </a:t>
            </a:r>
            <a:r>
              <a:rPr lang="zh-CN" altLang="en-US" sz="2400" dirty="0" smtClean="0">
                <a:sym typeface="Wingdings" pitchFamily="2" charset="2"/>
              </a:rPr>
              <a:t>政府支持（</a:t>
            </a:r>
            <a:r>
              <a:rPr lang="en-US" altLang="zh-CN" sz="2400" dirty="0" smtClean="0">
                <a:sym typeface="Wingdings" pitchFamily="2" charset="2"/>
              </a:rPr>
              <a:t>2000/18</a:t>
            </a:r>
            <a:r>
              <a:rPr lang="zh-CN" altLang="en-US" sz="2400" dirty="0" smtClean="0">
                <a:sym typeface="Wingdings" pitchFamily="2" charset="2"/>
              </a:rPr>
              <a:t>号文件）</a:t>
            </a:r>
            <a:r>
              <a:rPr lang="en-US" altLang="zh-CN" sz="2400" dirty="0" smtClean="0">
                <a:sym typeface="Wingdings" pitchFamily="2" charset="2"/>
              </a:rPr>
              <a:t>+</a:t>
            </a:r>
            <a:r>
              <a:rPr lang="zh-CN" altLang="en-US" sz="2400" dirty="0" smtClean="0">
                <a:sym typeface="Wingdings" pitchFamily="2" charset="2"/>
              </a:rPr>
              <a:t>产业链（中芯国际、宏力</a:t>
            </a:r>
            <a:r>
              <a:rPr lang="en-US" altLang="zh-CN" sz="2400" dirty="0" smtClean="0">
                <a:sym typeface="Wingdings" pitchFamily="2" charset="2"/>
              </a:rPr>
              <a:t>…</a:t>
            </a:r>
            <a:r>
              <a:rPr lang="zh-CN" altLang="en-US" sz="2400" dirty="0" smtClean="0">
                <a:sym typeface="Wingdings" pitchFamily="2" charset="2"/>
              </a:rPr>
              <a:t>）</a:t>
            </a:r>
            <a:endParaRPr lang="en-US" altLang="zh-CN" sz="2400" dirty="0" smtClean="0"/>
          </a:p>
          <a:p>
            <a:pPr eaLnBrk="1" hangingPunct="1">
              <a:defRPr/>
            </a:pPr>
            <a:endParaRPr lang="en-US" altLang="zh-CN" sz="2400" dirty="0" smtClean="0"/>
          </a:p>
          <a:p>
            <a:pPr eaLnBrk="1" hangingPunct="1">
              <a:defRPr/>
            </a:pPr>
            <a:r>
              <a:rPr lang="zh-CN" altLang="en-US" sz="2400" dirty="0" smtClean="0"/>
              <a:t>创业公司的两大难题：</a:t>
            </a:r>
            <a:endParaRPr lang="en-US" altLang="zh-CN" sz="2400" dirty="0" smtClean="0"/>
          </a:p>
          <a:p>
            <a:pPr lvl="1" eaLnBrk="1" hangingPunct="1">
              <a:defRPr/>
            </a:pPr>
            <a:r>
              <a:rPr lang="zh-CN" altLang="en-US" sz="2400" dirty="0" smtClean="0"/>
              <a:t>第一个客户：谁当白老鼠？</a:t>
            </a:r>
            <a:endParaRPr lang="en-US" altLang="zh-CN" sz="2400" dirty="0" smtClean="0"/>
          </a:p>
          <a:p>
            <a:pPr lvl="1" eaLnBrk="1" hangingPunct="1">
              <a:defRPr/>
            </a:pPr>
            <a:r>
              <a:rPr lang="zh-CN" altLang="en-US" sz="2400" dirty="0" smtClean="0"/>
              <a:t>钱烧光在黎明前的黑暗</a:t>
            </a:r>
            <a:endParaRPr lang="en-US" altLang="zh-CN" sz="2400" dirty="0" smtClean="0"/>
          </a:p>
          <a:p>
            <a:pPr eaLnBrk="1" hangingPunct="1">
              <a:defRPr/>
            </a:pPr>
            <a:endParaRPr lang="en-US" altLang="zh-CN" sz="2400" dirty="0" smtClean="0"/>
          </a:p>
          <a:p>
            <a:pPr eaLnBrk="1" hangingPunct="1">
              <a:defRPr/>
            </a:pPr>
            <a:r>
              <a:rPr lang="zh-CN" altLang="en-US" sz="2400" dirty="0" smtClean="0"/>
              <a:t>报效祖国</a:t>
            </a:r>
            <a:endParaRPr lang="en-US" altLang="zh-CN" sz="2400" dirty="0" smtClean="0"/>
          </a:p>
          <a:p>
            <a:pPr eaLnBrk="1" hangingPunct="1">
              <a:defRPr/>
            </a:pPr>
            <a:endParaRPr lang="en-US" altLang="zh-CN" sz="2400" dirty="0" smtClean="0"/>
          </a:p>
          <a:p>
            <a:pPr eaLnBrk="1" hangingPunct="1">
              <a:defRPr/>
            </a:pPr>
            <a:endParaRPr lang="en-US" altLang="zh-CN" sz="2400" dirty="0" smtClean="0"/>
          </a:p>
          <a:p>
            <a:pPr eaLnBrk="1" hangingPunct="1">
              <a:defRPr/>
            </a:pP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/>
              <a:t>中国创业</a:t>
            </a:r>
            <a:r>
              <a:rPr lang="en-US" altLang="zh-CN" b="1" smtClean="0"/>
              <a:t>(2001, </a:t>
            </a:r>
            <a:r>
              <a:rPr lang="zh-CN" altLang="en-US" b="1" smtClean="0"/>
              <a:t>中国上海</a:t>
            </a:r>
            <a:r>
              <a:rPr lang="en-US" altLang="zh-CN" b="1" smtClean="0"/>
              <a:t>/</a:t>
            </a:r>
            <a:r>
              <a:rPr lang="zh-CN" altLang="en-US" b="1" smtClean="0"/>
              <a:t>硅谷）：天时</a:t>
            </a:r>
            <a:r>
              <a:rPr lang="en-US" altLang="zh-CN" b="1" smtClean="0"/>
              <a:t>+</a:t>
            </a:r>
            <a:r>
              <a:rPr lang="zh-CN" altLang="en-US" b="1" smtClean="0"/>
              <a:t>地利</a:t>
            </a:r>
            <a:r>
              <a:rPr lang="en-US" altLang="zh-CN" b="1" smtClean="0"/>
              <a:t>+</a:t>
            </a:r>
            <a:r>
              <a:rPr lang="zh-CN" altLang="en-US" b="1" smtClean="0"/>
              <a:t>人和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 rtlCol="0">
            <a:normAutofit fontScale="7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r>
              <a:rPr lang="zh-CN" altLang="en-US" sz="2900" b="1" dirty="0" smtClean="0"/>
              <a:t>展讯通信公司（最大的集成电路市场：手机核心芯片）</a:t>
            </a:r>
            <a:endParaRPr lang="en-US" altLang="zh-CN" sz="29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两地模式</a:t>
            </a:r>
            <a:r>
              <a:rPr lang="en-US" altLang="zh-CN" sz="2400" dirty="0" smtClean="0"/>
              <a:t>----</a:t>
            </a:r>
            <a:r>
              <a:rPr lang="zh-CN" altLang="en-US" sz="2400" dirty="0" smtClean="0"/>
              <a:t>硅谷：</a:t>
            </a:r>
            <a:r>
              <a:rPr lang="en-US" altLang="zh-CN" sz="2400" dirty="0" smtClean="0"/>
              <a:t>IC </a:t>
            </a:r>
            <a:r>
              <a:rPr lang="zh-CN" altLang="en-US" sz="2400" dirty="0" smtClean="0"/>
              <a:t>设计； 上海：通讯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应用软件</a:t>
            </a: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生死一线的</a:t>
            </a:r>
            <a:r>
              <a:rPr lang="en-US" altLang="zh-CN" sz="2400" dirty="0" smtClean="0"/>
              <a:t>2002</a:t>
            </a:r>
            <a:r>
              <a:rPr lang="zh-CN" altLang="en-US" sz="2400" dirty="0" smtClean="0"/>
              <a:t>：泡沫破灭</a:t>
            </a:r>
            <a:r>
              <a:rPr lang="en-US" altLang="zh-CN" sz="2400" dirty="0" smtClean="0"/>
              <a:t>+911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奇迹：</a:t>
            </a:r>
            <a:endParaRPr lang="en-US" altLang="zh-CN" sz="24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zh-CN" sz="2300" dirty="0" smtClean="0"/>
              <a:t>ABB/DBB/PWIC</a:t>
            </a:r>
            <a:r>
              <a:rPr lang="zh-CN" altLang="en-US" sz="2300" dirty="0" smtClean="0"/>
              <a:t>三合一芯片</a:t>
            </a:r>
            <a:endParaRPr lang="en-US" altLang="zh-CN" sz="23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zh-CN" altLang="en-US" sz="2300" dirty="0" smtClean="0"/>
              <a:t>芯片面积为竞争对手的 </a:t>
            </a:r>
            <a:r>
              <a:rPr lang="en-US" altLang="zh-CN" sz="2300" dirty="0" smtClean="0"/>
              <a:t>1/3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zh-CN" sz="2300" dirty="0" smtClean="0"/>
              <a:t>2</a:t>
            </a:r>
            <a:r>
              <a:rPr lang="zh-CN" altLang="en-US" sz="2300" dirty="0" smtClean="0"/>
              <a:t>年产品上市 （欧美大公司：</a:t>
            </a:r>
            <a:r>
              <a:rPr lang="en-US" altLang="zh-CN" sz="2300" dirty="0" smtClean="0"/>
              <a:t>&gt; 5</a:t>
            </a:r>
            <a:r>
              <a:rPr lang="zh-CN" altLang="en-US" sz="2300" dirty="0" smtClean="0"/>
              <a:t>年）</a:t>
            </a: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山寨手机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现象的“联合创始人”：整体解决方案（</a:t>
            </a:r>
            <a:r>
              <a:rPr lang="en-US" altLang="zh-CN" sz="2400" dirty="0" smtClean="0"/>
              <a:t>total  solution</a:t>
            </a:r>
            <a:r>
              <a:rPr lang="zh-CN" altLang="en-US" sz="2400" dirty="0" smtClean="0"/>
              <a:t>）</a:t>
            </a:r>
            <a:endParaRPr lang="en-US" altLang="zh-CN" sz="24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sz="2300" dirty="0" smtClean="0"/>
              <a:t>山寨厂商</a:t>
            </a:r>
            <a:r>
              <a:rPr lang="en-US" altLang="zh-CN" sz="2300" dirty="0" smtClean="0"/>
              <a:t> </a:t>
            </a:r>
            <a:r>
              <a:rPr lang="en-US" altLang="zh-CN" sz="2300" dirty="0" smtClean="0">
                <a:sym typeface="Wingdings" pitchFamily="2" charset="2"/>
              </a:rPr>
              <a:t></a:t>
            </a:r>
            <a:r>
              <a:rPr lang="zh-CN" altLang="en-US" sz="2300" dirty="0" smtClean="0"/>
              <a:t>国内品牌</a:t>
            </a:r>
            <a:r>
              <a:rPr lang="en-US" altLang="zh-CN" sz="2300" dirty="0" smtClean="0"/>
              <a:t> </a:t>
            </a:r>
            <a:r>
              <a:rPr lang="en-US" altLang="zh-CN" sz="2300" dirty="0" smtClean="0">
                <a:sym typeface="Wingdings" pitchFamily="2" charset="2"/>
              </a:rPr>
              <a:t></a:t>
            </a:r>
            <a:r>
              <a:rPr lang="zh-CN" altLang="en-US" sz="2300" dirty="0" smtClean="0"/>
              <a:t>国际品牌</a:t>
            </a:r>
            <a:endParaRPr lang="en-US" altLang="zh-CN" sz="23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zh-CN" sz="19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武林高手 过招（联发科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展讯），伤及无辜</a:t>
            </a:r>
            <a:r>
              <a:rPr lang="en-US" altLang="zh-CN" sz="2400" dirty="0" smtClean="0"/>
              <a:t>(TI/ADI/MOTO/NXP…)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/>
              <a:t>玩儿的就是心跳：上市（</a:t>
            </a:r>
            <a:r>
              <a:rPr lang="en-US" altLang="zh-CN" sz="2400" dirty="0" smtClean="0"/>
              <a:t>2007</a:t>
            </a:r>
            <a:r>
              <a:rPr lang="zh-CN" altLang="en-US" sz="2400" dirty="0" smtClean="0"/>
              <a:t>）</a:t>
            </a:r>
            <a:r>
              <a:rPr lang="en-US" altLang="zh-CN" sz="2400" dirty="0" smtClean="0"/>
              <a:t>+</a:t>
            </a:r>
            <a:r>
              <a:rPr lang="zh-CN" altLang="en-US" sz="2400" dirty="0" smtClean="0"/>
              <a:t>又一次过山车</a:t>
            </a: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r>
              <a:rPr lang="en-US" altLang="zh-CN" sz="2400" dirty="0" smtClean="0"/>
              <a:t>	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$14</a:t>
            </a:r>
            <a:r>
              <a:rPr lang="en-US" altLang="zh-CN" sz="2400" dirty="0" smtClean="0">
                <a:sym typeface="Wingdings" pitchFamily="2" charset="2"/>
              </a:rPr>
              <a:t></a:t>
            </a:r>
            <a:r>
              <a:rPr lang="en-US" altLang="zh-CN" sz="2400" dirty="0" smtClean="0"/>
              <a:t>$17</a:t>
            </a:r>
            <a:r>
              <a:rPr lang="en-US" altLang="zh-CN" sz="2400" dirty="0" smtClean="0">
                <a:sym typeface="Wingdings" pitchFamily="2" charset="2"/>
              </a:rPr>
              <a:t> $0.70  $30….)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2400" dirty="0" smtClean="0">
                <a:sym typeface="Wingdings" pitchFamily="2" charset="2"/>
              </a:rPr>
              <a:t>Muddy Water </a:t>
            </a:r>
            <a:r>
              <a:rPr lang="zh-CN" altLang="en-US" sz="2400" dirty="0" smtClean="0">
                <a:sym typeface="Wingdings" pitchFamily="2" charset="2"/>
              </a:rPr>
              <a:t>的滑铁卢</a:t>
            </a:r>
            <a:endParaRPr lang="en-US" altLang="zh-CN" sz="2400" dirty="0" smtClean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400" dirty="0" smtClean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dirty="0" smtClean="0">
                <a:sym typeface="Wingdings" pitchFamily="2" charset="2"/>
              </a:rPr>
              <a:t>成功要诀：</a:t>
            </a:r>
            <a:r>
              <a:rPr lang="en-US" altLang="zh-CN" sz="2400" dirty="0" smtClean="0">
                <a:sym typeface="Wingdings" pitchFamily="2" charset="2"/>
              </a:rPr>
              <a:t>1. </a:t>
            </a:r>
            <a:r>
              <a:rPr lang="zh-CN" altLang="en-US" sz="2400" dirty="0" smtClean="0">
                <a:sym typeface="Wingdings" pitchFamily="2" charset="2"/>
              </a:rPr>
              <a:t>挂羊头卖狗肉：先开发</a:t>
            </a:r>
            <a:r>
              <a:rPr lang="en-US" altLang="zh-CN" sz="2400" dirty="0" smtClean="0">
                <a:sym typeface="Wingdings" pitchFamily="2" charset="2"/>
              </a:rPr>
              <a:t>2.5G</a:t>
            </a:r>
            <a:r>
              <a:rPr lang="zh-CN" altLang="en-US" sz="2400" dirty="0" smtClean="0">
                <a:sym typeface="Wingdings" pitchFamily="2" charset="2"/>
              </a:rPr>
              <a:t>，来养 </a:t>
            </a:r>
            <a:r>
              <a:rPr lang="en-US" altLang="zh-CN" sz="2400" dirty="0" smtClean="0">
                <a:sym typeface="Wingdings" pitchFamily="2" charset="2"/>
              </a:rPr>
              <a:t>3G</a:t>
            </a:r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r>
              <a:rPr lang="en-US" altLang="zh-CN" sz="2400" dirty="0" smtClean="0">
                <a:sym typeface="Wingdings" pitchFamily="2" charset="2"/>
              </a:rPr>
              <a:t>		            2. </a:t>
            </a:r>
            <a:r>
              <a:rPr lang="zh-CN" altLang="en-US" sz="2400" dirty="0" smtClean="0">
                <a:sym typeface="Wingdings" pitchFamily="2" charset="2"/>
              </a:rPr>
              <a:t>回国创业 ：先开发山寨市场</a:t>
            </a:r>
            <a:endParaRPr lang="en-US" altLang="zh-CN" sz="2400" dirty="0" smtClean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None/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200" b="1" smtClean="0"/>
              <a:t>展讯公司：ＴＤ－ＳＣＤＭＡ（中国３Ｇ标准）的偶然与必然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zh-CN" sz="2400" smtClean="0"/>
          </a:p>
          <a:p>
            <a:pPr eaLnBrk="1" hangingPunct="1"/>
            <a:r>
              <a:rPr lang="zh-CN" altLang="en-US" sz="2400" smtClean="0"/>
              <a:t>偶然性</a:t>
            </a:r>
            <a:r>
              <a:rPr lang="en-US" altLang="zh-CN" sz="2400" smtClean="0"/>
              <a:t>-</a:t>
            </a:r>
            <a:r>
              <a:rPr lang="zh-CN" altLang="en-US" sz="2400" smtClean="0"/>
              <a:t>艰难的选择：</a:t>
            </a:r>
            <a:r>
              <a:rPr lang="zh-CN" altLang="en-US" sz="2200" smtClean="0"/>
              <a:t>取消ＷＣＤＭＡ，ＴＤ立项与开发</a:t>
            </a:r>
            <a:endParaRPr lang="en-US" altLang="zh-CN" sz="2200" smtClean="0"/>
          </a:p>
          <a:p>
            <a:pPr lvl="1" eaLnBrk="1" hangingPunct="1"/>
            <a:r>
              <a:rPr lang="zh-CN" altLang="en-US" sz="2400" smtClean="0"/>
              <a:t>领先者与跟随者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良心问题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非典、非典！</a:t>
            </a:r>
            <a:r>
              <a:rPr lang="en-US" altLang="zh-CN" sz="2400" smtClean="0"/>
              <a:t>/</a:t>
            </a:r>
            <a:r>
              <a:rPr lang="zh-CN" altLang="en-US" sz="2400" smtClean="0"/>
              <a:t>太阳岛会议</a:t>
            </a:r>
            <a:r>
              <a:rPr lang="en-US" altLang="zh-CN" sz="2400" smtClean="0"/>
              <a:t>/</a:t>
            </a:r>
            <a:r>
              <a:rPr lang="zh-CN" altLang="en-US" sz="2400" smtClean="0"/>
              <a:t>时间表的震撼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又是海归公司：肯定是骗子！</a:t>
            </a:r>
            <a:r>
              <a:rPr lang="zh-CN" altLang="en-US" sz="2400" smtClean="0">
                <a:sym typeface="Wingdings" pitchFamily="2" charset="2"/>
              </a:rPr>
              <a:t></a:t>
            </a:r>
            <a:endParaRPr lang="en-US" altLang="zh-CN" sz="2400" smtClean="0"/>
          </a:p>
          <a:p>
            <a:pPr lvl="1" eaLnBrk="1" hangingPunct="1"/>
            <a:endParaRPr lang="en-US" altLang="zh-CN" sz="2400" smtClean="0"/>
          </a:p>
          <a:p>
            <a:pPr eaLnBrk="1" hangingPunct="1"/>
            <a:r>
              <a:rPr lang="zh-CN" altLang="en-US" sz="2400" smtClean="0"/>
              <a:t>必然性：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市场拥有者决定游戏规则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自主创新是立国之本</a:t>
            </a:r>
            <a:endParaRPr lang="en-US" altLang="zh-CN" sz="2400" smtClean="0"/>
          </a:p>
          <a:p>
            <a:pPr eaLnBrk="1" hangingPunct="1"/>
            <a:endParaRPr lang="en-US" altLang="zh-CN" sz="2400" smtClean="0"/>
          </a:p>
          <a:p>
            <a:pPr eaLnBrk="1" hangingPunct="1"/>
            <a:endParaRPr lang="en-US" altLang="zh-CN" sz="2400" smtClean="0"/>
          </a:p>
          <a:p>
            <a:pPr eaLnBrk="1" hangingPunct="1"/>
            <a:endParaRPr lang="en-US" altLang="zh-CN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18481</TotalTime>
  <Words>3649</Words>
  <Application>Microsoft Office PowerPoint</Application>
  <PresentationFormat>On-screen Show (4:3)</PresentationFormat>
  <Paragraphs>609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宋体</vt:lpstr>
      <vt:lpstr>Calibri</vt:lpstr>
      <vt:lpstr>Wingdings</vt:lpstr>
      <vt:lpstr>Office Theme</vt:lpstr>
      <vt:lpstr>创业感悟点滴</vt:lpstr>
      <vt:lpstr>讲故事 与 听故事</vt:lpstr>
      <vt:lpstr>经历</vt:lpstr>
      <vt:lpstr>第一次创业（新岛公司，清华博士生班-1986）：先烈</vt:lpstr>
      <vt:lpstr>美国创业(OmniVision,1995, 美国硅谷）：误打误撞的创始人（founder)</vt:lpstr>
      <vt:lpstr>美国创业(OmniVision,1995, 美国硅谷）：碰上一群巨鳄！</vt:lpstr>
      <vt:lpstr>中国创业(展讯公司，2001, 上海/硅谷）：天时+地利+人和</vt:lpstr>
      <vt:lpstr>中国创业(2001, 中国上海/硅谷）：天时+地利+人和</vt:lpstr>
      <vt:lpstr>展讯公司：ＴＤ－ＳＣＤＭＡ（中国３Ｇ标准）的偶然与必然</vt:lpstr>
      <vt:lpstr>再创业(2010, 中国全球）从北极光创投到华山资本</vt:lpstr>
      <vt:lpstr>全球市场的历史性大转移 </vt:lpstr>
      <vt:lpstr>中国的改革开放：体制？+ 主义？ </vt:lpstr>
      <vt:lpstr>中国市场：全球的大实验场 （创新的生存土壤！） </vt:lpstr>
      <vt:lpstr>中国：全球最残酷的竞技场 </vt:lpstr>
      <vt:lpstr>中国：创新环境的缺憾 </vt:lpstr>
      <vt:lpstr>中国：山寨现象的是与非  --是农村包围城市 还是 劣币驱逐良币？ </vt:lpstr>
      <vt:lpstr>中国民企发展之路：贸、工、技、（创？） </vt:lpstr>
      <vt:lpstr>中美创业领域之差异</vt:lpstr>
      <vt:lpstr>中美融资渠道之差异</vt:lpstr>
      <vt:lpstr>中国“蓝海”现象 </vt:lpstr>
      <vt:lpstr>该创业了吗？</vt:lpstr>
      <vt:lpstr>选什么样的创业伙伴？</vt:lpstr>
      <vt:lpstr>找什么样的投资者？</vt:lpstr>
      <vt:lpstr>忽悠来、忽悠去：创始人 vs 投资者</vt:lpstr>
      <vt:lpstr>忽悠来、忽悠去：创始人 vs 投资者</vt:lpstr>
      <vt:lpstr>不可说出的秘密：该出手时就出手</vt:lpstr>
      <vt:lpstr>CEO 三要素：眼光、心胸、执行力  </vt:lpstr>
      <vt:lpstr>CEO的眼光：发现“蓝海”</vt:lpstr>
      <vt:lpstr>眼光：市场规律感悟</vt:lpstr>
      <vt:lpstr>眼光：市场的误区 </vt:lpstr>
      <vt:lpstr>心胸：CEO决定了公司的文化： 封闭or开放 </vt:lpstr>
      <vt:lpstr>执行力：CEO的挑战</vt:lpstr>
      <vt:lpstr>中美员工的差异</vt:lpstr>
      <vt:lpstr>创业，不是人干的活儿</vt:lpstr>
      <vt:lpstr>经典创业范例：二十世纪最牛的一次创业</vt:lpstr>
      <vt:lpstr>Who is next Steve Jobs?  Stay Hungry, Stay Foolish!  谢谢！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Sinowyde DD result</dc:title>
  <dc:creator>Datong</dc:creator>
  <cp:lastModifiedBy>Yifei</cp:lastModifiedBy>
  <cp:revision>156</cp:revision>
  <dcterms:created xsi:type="dcterms:W3CDTF">2009-03-12T15:41:29Z</dcterms:created>
  <dcterms:modified xsi:type="dcterms:W3CDTF">2012-06-05T04:39:14Z</dcterms:modified>
</cp:coreProperties>
</file>