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  <p:sldMasterId id="2147483823" r:id="rId2"/>
  </p:sldMasterIdLst>
  <p:notesMasterIdLst>
    <p:notesMasterId r:id="rId9"/>
  </p:notesMasterIdLst>
  <p:sldIdLst>
    <p:sldId id="271" r:id="rId3"/>
    <p:sldId id="272" r:id="rId4"/>
    <p:sldId id="276" r:id="rId5"/>
    <p:sldId id="273" r:id="rId6"/>
    <p:sldId id="274" r:id="rId7"/>
    <p:sldId id="275" r:id="rId8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00"/>
    <a:srgbClr val="336600"/>
    <a:srgbClr val="0192FF"/>
    <a:srgbClr val="0088EE"/>
    <a:srgbClr val="00A4E6"/>
    <a:srgbClr val="008000"/>
    <a:srgbClr val="0066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2C3C78-4926-4BB3-9D04-7A1754E7C834}" type="datetimeFigureOut">
              <a:rPr lang="zh-CN" altLang="en-US" smtClean="0"/>
              <a:t>2012/9/7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9E105C-A700-4969-9D64-4602719DE4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5242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E105C-A700-4969-9D64-4602719DE4F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1790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E105C-A700-4969-9D64-4602719DE4F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695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annie\Desktop\PPT素材\主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annie\Desktop\FIVAL_LOGO1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772" y="980531"/>
            <a:ext cx="2597932" cy="128209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841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518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4013" y="96838"/>
            <a:ext cx="2132012" cy="602615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96838"/>
            <a:ext cx="6246813" cy="602615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103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708" y="37016"/>
            <a:ext cx="8531225" cy="11398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76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708" y="37016"/>
            <a:ext cx="8531225" cy="11398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600200"/>
            <a:ext cx="4037012" cy="21844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937000"/>
            <a:ext cx="4037012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57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63831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19606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3375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242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901355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548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463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165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3777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33028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689356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7215000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7455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1604963"/>
            <a:ext cx="2132012" cy="452278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246813" cy="452278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5657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4400550"/>
            <a:ext cx="5559425" cy="1082675"/>
          </a:xfrm>
        </p:spPr>
        <p:txBody>
          <a:bodyPr/>
          <a:lstStyle>
            <a:lvl1pPr>
              <a:defRPr>
                <a:solidFill>
                  <a:srgbClr val="003790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084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3790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388068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48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154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865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0414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306025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559735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87708" y="37016"/>
            <a:ext cx="85312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title text format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2714612" y="6538184"/>
            <a:ext cx="3447075" cy="24840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dirty="0">
                <a:solidFill>
                  <a:schemeClr val="tx1"/>
                </a:solidFill>
              </a:rPr>
              <a:t>© </a:t>
            </a:r>
            <a:r>
              <a:rPr lang="en-US" altLang="ja-JP" sz="1000" b="0" dirty="0" smtClean="0">
                <a:solidFill>
                  <a:schemeClr val="tx1"/>
                </a:solidFill>
              </a:rPr>
              <a:t>2011 Copyright  </a:t>
            </a:r>
            <a:r>
              <a:rPr lang="en-US" altLang="zh-CN" sz="1000" b="0" dirty="0" err="1" smtClean="0">
                <a:solidFill>
                  <a:schemeClr val="tx1"/>
                </a:solidFill>
              </a:rPr>
              <a:t>Fival</a:t>
            </a:r>
            <a:r>
              <a:rPr lang="en-US" altLang="zh-CN" sz="1000" b="0" dirty="0" smtClean="0">
                <a:solidFill>
                  <a:schemeClr val="tx1"/>
                </a:solidFill>
              </a:rPr>
              <a:t> Corporation</a:t>
            </a:r>
            <a:r>
              <a:rPr lang="en-US" altLang="ja-JP" sz="1000" b="0" dirty="0" smtClean="0">
                <a:solidFill>
                  <a:schemeClr val="tx1"/>
                </a:solidFill>
              </a:rPr>
              <a:t>. All Rights Reserved.</a:t>
            </a:r>
            <a:endParaRPr kumimoji="0" lang="en-US" altLang="ja-JP" sz="1000" b="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8" name="Slide Number Placeholder 3"/>
          <p:cNvSpPr txBox="1">
            <a:spLocks/>
          </p:cNvSpPr>
          <p:nvPr/>
        </p:nvSpPr>
        <p:spPr>
          <a:xfrm>
            <a:off x="571472" y="6500834"/>
            <a:ext cx="428627" cy="285752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fld id="{0A367B7F-7CE7-4FD5-BE4B-BF8B3898E66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7" name="Picture 2" descr="C:\Users\annie\Desktop\FIVAL_LOGO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079983" y="6346419"/>
            <a:ext cx="964276" cy="4412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marL="742950" indent="-28575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0000"/>
          </a:solidFill>
          <a:latin typeface="Arial" charset="0"/>
        </a:defRPr>
      </a:lvl2pPr>
      <a:lvl3pPr marL="11430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0000"/>
          </a:solidFill>
          <a:latin typeface="Arial" charset="0"/>
        </a:defRPr>
      </a:lvl3pPr>
      <a:lvl4pPr marL="16002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0000"/>
          </a:solidFill>
          <a:latin typeface="Arial" charset="0"/>
        </a:defRPr>
      </a:lvl4pPr>
      <a:lvl5pPr marL="20574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0000"/>
          </a:solidFill>
          <a:latin typeface="Arial" charset="0"/>
        </a:defRPr>
      </a:lvl5pPr>
      <a:lvl6pPr marL="25146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0000"/>
          </a:solidFill>
          <a:latin typeface="Arial" charset="0"/>
        </a:defRPr>
      </a:lvl6pPr>
      <a:lvl7pPr marL="29718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0000"/>
          </a:solidFill>
          <a:latin typeface="Arial" charset="0"/>
        </a:defRPr>
      </a:lvl7pPr>
      <a:lvl8pPr marL="34290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0000"/>
          </a:solidFill>
          <a:latin typeface="Arial" charset="0"/>
        </a:defRPr>
      </a:lvl8pPr>
      <a:lvl9pPr marL="38862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C:\Users\annie\Desktop\PPT素材\主页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Picture 2" descr="C:\Users\annie\Desktop\FIVAL_LOGO11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11772" y="980531"/>
            <a:ext cx="2597932" cy="1282096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0" y="4400550"/>
            <a:ext cx="5559425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34" y="2500306"/>
            <a:ext cx="8226425" cy="3929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</p:sldLayoutIdLst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0000"/>
          </a:solidFill>
          <a:latin typeface="Arial" charset="0"/>
        </a:defRPr>
      </a:lvl2pPr>
      <a:lvl3pPr marL="11430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0000"/>
          </a:solidFill>
          <a:latin typeface="Arial" charset="0"/>
        </a:defRPr>
      </a:lvl3pPr>
      <a:lvl4pPr marL="16002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0000"/>
          </a:solidFill>
          <a:latin typeface="Arial" charset="0"/>
        </a:defRPr>
      </a:lvl4pPr>
      <a:lvl5pPr marL="20574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0000"/>
          </a:solidFill>
          <a:latin typeface="Arial" charset="0"/>
        </a:defRPr>
      </a:lvl5pPr>
      <a:lvl6pPr marL="25146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0000"/>
          </a:solidFill>
          <a:latin typeface="Arial" charset="0"/>
        </a:defRPr>
      </a:lvl6pPr>
      <a:lvl7pPr marL="29718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0000"/>
          </a:solidFill>
          <a:latin typeface="Arial" charset="0"/>
        </a:defRPr>
      </a:lvl7pPr>
      <a:lvl8pPr marL="34290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0000"/>
          </a:solidFill>
          <a:latin typeface="Arial" charset="0"/>
        </a:defRPr>
      </a:lvl8pPr>
      <a:lvl9pPr marL="3886200" indent="-228600" algn="l" defTabSz="457200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 b="1">
          <a:solidFill>
            <a:srgbClr val="000000"/>
          </a:solidFill>
          <a:latin typeface="Arial" charset="0"/>
        </a:defRPr>
      </a:lvl9pPr>
    </p:titleStyle>
    <p:bodyStyle>
      <a:lvl1pPr marL="342900" indent="-342900" algn="l" defTabSz="457200" rtl="0" eaLnBrk="1" fontAlgn="base" hangingPunct="1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</a:defRPr>
      </a:lvl3pPr>
      <a:lvl4pPr marL="1600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4pPr>
      <a:lvl5pPr marL="20574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5pPr>
      <a:lvl6pPr marL="25146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6pPr>
      <a:lvl7pPr marL="29718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7pPr>
      <a:lvl8pPr marL="34290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8pPr>
      <a:lvl9pPr marL="3886200" indent="-228600" algn="l" defTabSz="457200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189138" y="3284984"/>
            <a:ext cx="8954862" cy="108012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None/>
            </a:pPr>
            <a:r>
              <a:rPr lang="zh-CN" altLang="en-US" sz="5400" dirty="0">
                <a:solidFill>
                  <a:schemeClr val="accent4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云桌面硬件加速</a:t>
            </a:r>
            <a:r>
              <a:rPr lang="zh-CN" altLang="zh-CN" sz="5400" dirty="0">
                <a:solidFill>
                  <a:schemeClr val="accent4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  <a:cs typeface="Arial Unicode MS" pitchFamily="34" charset="-122"/>
              </a:rPr>
              <a:t>方案</a:t>
            </a:r>
            <a:endParaRPr lang="en-US" altLang="zh-CN" sz="5400" dirty="0">
              <a:solidFill>
                <a:schemeClr val="accent4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  <a:cs typeface="Arial Unicode MS" pitchFamily="34" charset="-122"/>
            </a:endParaRPr>
          </a:p>
          <a:p>
            <a:pPr marL="0" indent="0">
              <a:buFont typeface="Georgia" pitchFamily="18" charset="0"/>
              <a:buNone/>
            </a:pPr>
            <a:endParaRPr lang="en-US" altLang="zh-CN" sz="4800" dirty="0">
              <a:solidFill>
                <a:schemeClr val="tx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0" indent="0">
              <a:buFont typeface="Georgia" pitchFamily="18" charset="0"/>
              <a:buNone/>
            </a:pPr>
            <a:r>
              <a:rPr lang="en-US" altLang="zh-CN" sz="2800" dirty="0" smtClean="0">
                <a:solidFill>
                  <a:schemeClr val="tx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2012-9</a:t>
            </a:r>
            <a:endParaRPr lang="zh-CN" altLang="en-US" sz="2800" dirty="0" smtClean="0">
              <a:solidFill>
                <a:schemeClr val="tx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9788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85"/>
    </mc:Choice>
    <mc:Fallback xmlns="">
      <p:transition spd="slow" advTm="788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 txBox="1">
            <a:spLocks/>
          </p:cNvSpPr>
          <p:nvPr/>
        </p:nvSpPr>
        <p:spPr>
          <a:xfrm>
            <a:off x="971600" y="188640"/>
            <a:ext cx="8064896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zh-CN" altLang="en-US" sz="4800" dirty="0" smtClean="0">
                <a:solidFill>
                  <a:schemeClr val="accent3">
                    <a:lumMod val="8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云桌面</a:t>
            </a:r>
            <a:r>
              <a:rPr lang="zh-CN" altLang="en-US" sz="4800" dirty="0">
                <a:solidFill>
                  <a:schemeClr val="accent3">
                    <a:lumMod val="8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硬件加速</a:t>
            </a:r>
            <a:r>
              <a:rPr lang="zh-CN" altLang="zh-CN" sz="4800" dirty="0" smtClean="0">
                <a:solidFill>
                  <a:schemeClr val="accent3">
                    <a:lumMod val="8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方案</a:t>
            </a:r>
            <a:endParaRPr lang="zh-CN" altLang="en-US" sz="4800" dirty="0" smtClean="0">
              <a:solidFill>
                <a:schemeClr val="accent3">
                  <a:lumMod val="8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" name="矩形 2"/>
          <p:cNvSpPr/>
          <p:nvPr/>
        </p:nvSpPr>
        <p:spPr bwMode="auto">
          <a:xfrm>
            <a:off x="107504" y="1331641"/>
            <a:ext cx="4060200" cy="2529408"/>
          </a:xfrm>
          <a:prstGeom prst="rect">
            <a:avLst/>
          </a:prstGeom>
          <a:solidFill>
            <a:srgbClr val="006699">
              <a:alpha val="16000"/>
            </a:srgbClr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218317" y="2708920"/>
            <a:ext cx="2142238" cy="704903"/>
            <a:chOff x="41519" y="-1193698"/>
            <a:chExt cx="1470651" cy="5095806"/>
          </a:xfrm>
        </p:grpSpPr>
        <p:sp>
          <p:nvSpPr>
            <p:cNvPr id="14" name="矩形 13"/>
            <p:cNvSpPr/>
            <p:nvPr/>
          </p:nvSpPr>
          <p:spPr>
            <a:xfrm>
              <a:off x="41519" y="864098"/>
              <a:ext cx="1470651" cy="303801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矩形 14"/>
            <p:cNvSpPr/>
            <p:nvPr/>
          </p:nvSpPr>
          <p:spPr>
            <a:xfrm>
              <a:off x="74272" y="-1193698"/>
              <a:ext cx="1359341" cy="30380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406400" rIns="0" bIns="406400" numCol="1" spcCol="1270" anchor="ctr" anchorCtr="0">
              <a:noAutofit/>
            </a:bodyPr>
            <a:lstStyle/>
            <a:p>
              <a:pPr lvl="0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1400" b="1" kern="1200" dirty="0" smtClean="0">
                  <a:solidFill>
                    <a:srgbClr val="800000"/>
                  </a:solidFill>
                  <a:latin typeface="楷体" pitchFamily="49" charset="-122"/>
                  <a:ea typeface="楷体" pitchFamily="49" charset="-122"/>
                </a:rPr>
                <a:t>FIVAL</a:t>
              </a:r>
              <a:r>
                <a:rPr lang="zh-CN" altLang="en-US" sz="1400" b="1" kern="1200" dirty="0" smtClean="0">
                  <a:solidFill>
                    <a:srgbClr val="800000"/>
                  </a:solidFill>
                  <a:latin typeface="楷体" pitchFamily="49" charset="-122"/>
                  <a:ea typeface="楷体" pitchFamily="49" charset="-122"/>
                </a:rPr>
                <a:t>视频加速卡将桌面截屏编码成视频流通过网络发送</a:t>
              </a:r>
              <a:endParaRPr lang="zh-CN" altLang="en-US" sz="1400" b="1" kern="1200" dirty="0">
                <a:solidFill>
                  <a:srgbClr val="800000"/>
                </a:solidFill>
                <a:latin typeface="楷体" pitchFamily="49" charset="-122"/>
                <a:ea typeface="楷体" pitchFamily="49" charset="-122"/>
              </a:endParaRPr>
            </a:p>
          </p:txBody>
        </p:sp>
      </p:grpSp>
      <p:sp>
        <p:nvSpPr>
          <p:cNvPr id="17" name="矩形 16"/>
          <p:cNvSpPr/>
          <p:nvPr/>
        </p:nvSpPr>
        <p:spPr bwMode="auto">
          <a:xfrm>
            <a:off x="107504" y="4005064"/>
            <a:ext cx="4060200" cy="2592458"/>
          </a:xfrm>
          <a:prstGeom prst="rect">
            <a:avLst/>
          </a:prstGeom>
          <a:solidFill>
            <a:srgbClr val="006699">
              <a:alpha val="16000"/>
            </a:srgbClr>
          </a:solidFill>
          <a:ln>
            <a:headEnd type="none" w="med" len="med"/>
            <a:tailEnd type="none" w="med" len="med"/>
          </a:ln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defTabSz="1778000">
              <a:lnSpc>
                <a:spcPts val="1300"/>
              </a:lnSpc>
              <a:spcAft>
                <a:spcPct val="35000"/>
              </a:spcAft>
            </a:pPr>
            <a:endParaRPr lang="zh-CN" altLang="en-US" b="1" dirty="0">
              <a:solidFill>
                <a:srgbClr val="7030A0"/>
              </a:solidFill>
              <a:latin typeface="楷体" pitchFamily="49" charset="-122"/>
              <a:ea typeface="楷体" pitchFamily="49" charset="-122"/>
            </a:endParaRPr>
          </a:p>
        </p:txBody>
      </p:sp>
      <p:cxnSp>
        <p:nvCxnSpPr>
          <p:cNvPr id="24" name="直接连接符 23"/>
          <p:cNvCxnSpPr/>
          <p:nvPr/>
        </p:nvCxnSpPr>
        <p:spPr bwMode="auto">
          <a:xfrm flipH="1">
            <a:off x="5364088" y="2852936"/>
            <a:ext cx="1080120" cy="1008112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69696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直接连接符 30"/>
          <p:cNvCxnSpPr/>
          <p:nvPr/>
        </p:nvCxnSpPr>
        <p:spPr bwMode="auto">
          <a:xfrm flipH="1">
            <a:off x="6048164" y="3346124"/>
            <a:ext cx="648072" cy="586932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69696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直接连接符 31"/>
          <p:cNvCxnSpPr/>
          <p:nvPr/>
        </p:nvCxnSpPr>
        <p:spPr bwMode="auto">
          <a:xfrm flipH="1">
            <a:off x="6120172" y="3356992"/>
            <a:ext cx="972108" cy="864096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69696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9" name="矩形 28"/>
          <p:cNvSpPr/>
          <p:nvPr/>
        </p:nvSpPr>
        <p:spPr>
          <a:xfrm>
            <a:off x="3525142" y="3259063"/>
            <a:ext cx="234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 </a:t>
            </a:r>
          </a:p>
        </p:txBody>
      </p:sp>
      <p:sp>
        <p:nvSpPr>
          <p:cNvPr id="33" name="云形 32"/>
          <p:cNvSpPr/>
          <p:nvPr/>
        </p:nvSpPr>
        <p:spPr bwMode="auto">
          <a:xfrm>
            <a:off x="4242729" y="3596129"/>
            <a:ext cx="1913448" cy="1319675"/>
          </a:xfrm>
          <a:prstGeom prst="cloud">
            <a:avLst/>
          </a:prstGeom>
          <a:solidFill>
            <a:srgbClr val="0192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63500" dist="63500" dir="13500000">
              <a:prstClr val="black">
                <a:alpha val="50000"/>
              </a:prstClr>
            </a:inn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60" name="直接连接符 59"/>
          <p:cNvCxnSpPr/>
          <p:nvPr/>
        </p:nvCxnSpPr>
        <p:spPr bwMode="auto">
          <a:xfrm flipH="1" flipV="1">
            <a:off x="5862910" y="4623550"/>
            <a:ext cx="576064" cy="33545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69696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" name="矩形 65"/>
          <p:cNvSpPr/>
          <p:nvPr/>
        </p:nvSpPr>
        <p:spPr>
          <a:xfrm>
            <a:off x="4788024" y="3839368"/>
            <a:ext cx="890082" cy="88577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406400" rIns="0" bIns="406400" numCol="1" spcCol="1270" anchor="ctr" anchorCtr="0">
            <a:noAutofit/>
          </a:bodyPr>
          <a:lstStyle/>
          <a:p>
            <a:pPr lvl="0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b="1" kern="12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共享：</a:t>
            </a:r>
            <a:endParaRPr lang="en-US" altLang="zh-CN" b="1" kern="12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285750" lvl="0" indent="-285750" defTabSz="1778000">
              <a:lnSpc>
                <a:spcPts val="18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ü"/>
            </a:pPr>
            <a:r>
              <a:rPr lang="zh-CN" altLang="en-US" b="1" kern="12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桌面</a:t>
            </a:r>
            <a:endParaRPr lang="en-US" altLang="zh-CN" b="1" kern="12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285750" lvl="0" indent="-285750" defTabSz="1778000">
              <a:lnSpc>
                <a:spcPts val="18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ü"/>
            </a:pPr>
            <a:r>
              <a:rPr lang="zh-CN" altLang="en-US" b="1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应用</a:t>
            </a:r>
            <a:endParaRPr lang="zh-CN" altLang="en-US" b="1" kern="1200" dirty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cxnSp>
        <p:nvCxnSpPr>
          <p:cNvPr id="67" name="直接连接符 66"/>
          <p:cNvCxnSpPr/>
          <p:nvPr/>
        </p:nvCxnSpPr>
        <p:spPr bwMode="auto">
          <a:xfrm flipH="1">
            <a:off x="5904149" y="3244334"/>
            <a:ext cx="504055" cy="472698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69696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直接连接符 69"/>
          <p:cNvCxnSpPr/>
          <p:nvPr/>
        </p:nvCxnSpPr>
        <p:spPr bwMode="auto">
          <a:xfrm flipH="1" flipV="1">
            <a:off x="5508104" y="4735389"/>
            <a:ext cx="900101" cy="533053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69696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" name="直接连接符 70"/>
          <p:cNvCxnSpPr>
            <a:endCxn id="33" idx="1"/>
          </p:cNvCxnSpPr>
          <p:nvPr/>
        </p:nvCxnSpPr>
        <p:spPr bwMode="auto">
          <a:xfrm flipH="1" flipV="1">
            <a:off x="5199453" y="4914399"/>
            <a:ext cx="1172748" cy="674842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69696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" name="直接连接符 71"/>
          <p:cNvCxnSpPr/>
          <p:nvPr/>
        </p:nvCxnSpPr>
        <p:spPr bwMode="auto">
          <a:xfrm flipH="1" flipV="1">
            <a:off x="6084168" y="4437112"/>
            <a:ext cx="612068" cy="34957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69696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8" name="直接连接符 87"/>
          <p:cNvCxnSpPr/>
          <p:nvPr/>
        </p:nvCxnSpPr>
        <p:spPr bwMode="auto">
          <a:xfrm flipH="1">
            <a:off x="4167705" y="5597901"/>
            <a:ext cx="2176744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69696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直接连接符 96"/>
          <p:cNvCxnSpPr/>
          <p:nvPr/>
        </p:nvCxnSpPr>
        <p:spPr bwMode="auto">
          <a:xfrm flipH="1">
            <a:off x="4167704" y="5877272"/>
            <a:ext cx="2204496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69696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8" name="直接连接符 97"/>
          <p:cNvCxnSpPr/>
          <p:nvPr/>
        </p:nvCxnSpPr>
        <p:spPr bwMode="auto">
          <a:xfrm flipH="1">
            <a:off x="4167704" y="6165304"/>
            <a:ext cx="2204496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69696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" name="直接连接符 98"/>
          <p:cNvCxnSpPr/>
          <p:nvPr/>
        </p:nvCxnSpPr>
        <p:spPr bwMode="auto">
          <a:xfrm flipH="1">
            <a:off x="4167705" y="6453336"/>
            <a:ext cx="2204496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69696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0" name="直接连接符 99"/>
          <p:cNvCxnSpPr/>
          <p:nvPr/>
        </p:nvCxnSpPr>
        <p:spPr bwMode="auto">
          <a:xfrm flipH="1">
            <a:off x="4167705" y="1700808"/>
            <a:ext cx="2204495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69696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1" name="直接连接符 100"/>
          <p:cNvCxnSpPr/>
          <p:nvPr/>
        </p:nvCxnSpPr>
        <p:spPr bwMode="auto">
          <a:xfrm flipH="1">
            <a:off x="4167705" y="1980179"/>
            <a:ext cx="2222497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69696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直接连接符 101"/>
          <p:cNvCxnSpPr/>
          <p:nvPr/>
        </p:nvCxnSpPr>
        <p:spPr bwMode="auto">
          <a:xfrm flipH="1">
            <a:off x="4167705" y="2261691"/>
            <a:ext cx="2220999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69696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" name="直接连接符 102"/>
          <p:cNvCxnSpPr/>
          <p:nvPr/>
        </p:nvCxnSpPr>
        <p:spPr bwMode="auto">
          <a:xfrm flipH="1">
            <a:off x="4167704" y="2556243"/>
            <a:ext cx="2176744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696969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5" name="组合 134"/>
          <p:cNvGrpSpPr/>
          <p:nvPr/>
        </p:nvGrpSpPr>
        <p:grpSpPr>
          <a:xfrm>
            <a:off x="2028211" y="1475502"/>
            <a:ext cx="2016162" cy="2377672"/>
            <a:chOff x="41519" y="-1341985"/>
            <a:chExt cx="1470651" cy="5244093"/>
          </a:xfrm>
        </p:grpSpPr>
        <p:sp>
          <p:nvSpPr>
            <p:cNvPr id="136" name="矩形 135"/>
            <p:cNvSpPr/>
            <p:nvPr/>
          </p:nvSpPr>
          <p:spPr>
            <a:xfrm>
              <a:off x="41519" y="864098"/>
              <a:ext cx="1470651" cy="303801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7" name="矩形 136"/>
            <p:cNvSpPr/>
            <p:nvPr/>
          </p:nvSpPr>
          <p:spPr>
            <a:xfrm>
              <a:off x="114577" y="-1341985"/>
              <a:ext cx="1285289" cy="303801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406400" rIns="0" bIns="406400" numCol="1" spcCol="1270" anchor="ctr" anchorCtr="0">
              <a:noAutofit/>
            </a:bodyPr>
            <a:lstStyle/>
            <a:p>
              <a:pPr lvl="0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1600" b="1" dirty="0" smtClean="0">
                  <a:solidFill>
                    <a:srgbClr val="006699"/>
                  </a:solidFill>
                  <a:latin typeface="黑体" pitchFamily="49" charset="-122"/>
                  <a:ea typeface="黑体" pitchFamily="49" charset="-122"/>
                </a:rPr>
                <a:t>高性能服务器集群</a:t>
              </a:r>
              <a:endParaRPr lang="en-US" altLang="zh-CN" sz="1600" b="1" dirty="0" smtClean="0">
                <a:solidFill>
                  <a:srgbClr val="006699"/>
                </a:solidFill>
                <a:latin typeface="黑体" pitchFamily="49" charset="-122"/>
                <a:ea typeface="黑体" pitchFamily="49" charset="-122"/>
              </a:endParaRPr>
            </a:p>
            <a:p>
              <a:pPr marL="285750" lvl="0" indent="-285750" defTabSz="1778000">
                <a:lnSpc>
                  <a:spcPts val="1300"/>
                </a:lnSpc>
                <a:spcBef>
                  <a:spcPct val="0"/>
                </a:spcBef>
                <a:spcAft>
                  <a:spcPct val="35000"/>
                </a:spcAft>
                <a:buFont typeface="Wingdings" pitchFamily="2" charset="2"/>
                <a:buChar char="ü"/>
              </a:pPr>
              <a:r>
                <a:rPr lang="zh-CN" altLang="en-US" sz="1600" b="1" kern="1200" dirty="0" smtClean="0">
                  <a:solidFill>
                    <a:srgbClr val="7030A0"/>
                  </a:solidFill>
                  <a:latin typeface="楷体" pitchFamily="49" charset="-122"/>
                  <a:ea typeface="楷体" pitchFamily="49" charset="-122"/>
                </a:rPr>
                <a:t>用户界面服务器</a:t>
              </a:r>
              <a:endParaRPr lang="en-US" altLang="zh-CN" sz="1600" b="1" kern="1200" dirty="0" smtClean="0">
                <a:solidFill>
                  <a:srgbClr val="7030A0"/>
                </a:solidFill>
                <a:latin typeface="楷体" pitchFamily="49" charset="-122"/>
                <a:ea typeface="楷体" pitchFamily="49" charset="-122"/>
              </a:endParaRPr>
            </a:p>
            <a:p>
              <a:pPr marL="285750" lvl="0" indent="-285750" defTabSz="1778000">
                <a:lnSpc>
                  <a:spcPts val="1300"/>
                </a:lnSpc>
                <a:spcBef>
                  <a:spcPct val="0"/>
                </a:spcBef>
                <a:spcAft>
                  <a:spcPct val="35000"/>
                </a:spcAft>
                <a:buFont typeface="Wingdings" pitchFamily="2" charset="2"/>
                <a:buChar char="ü"/>
              </a:pPr>
              <a:r>
                <a:rPr lang="zh-CN" altLang="en-US" sz="1600" b="1" dirty="0" smtClean="0">
                  <a:solidFill>
                    <a:srgbClr val="7030A0"/>
                  </a:solidFill>
                  <a:latin typeface="楷体" pitchFamily="49" charset="-122"/>
                  <a:ea typeface="楷体" pitchFamily="49" charset="-122"/>
                </a:rPr>
                <a:t>各种应用服务器</a:t>
              </a:r>
              <a:endParaRPr lang="en-US" altLang="zh-CN" sz="1600" b="1" dirty="0" smtClean="0">
                <a:solidFill>
                  <a:srgbClr val="7030A0"/>
                </a:solidFill>
                <a:latin typeface="楷体" pitchFamily="49" charset="-122"/>
                <a:ea typeface="楷体" pitchFamily="49" charset="-122"/>
              </a:endParaRPr>
            </a:p>
            <a:p>
              <a:pPr marL="285750" lvl="0" indent="-285750" defTabSz="1778000">
                <a:lnSpc>
                  <a:spcPts val="1300"/>
                </a:lnSpc>
                <a:spcBef>
                  <a:spcPct val="0"/>
                </a:spcBef>
                <a:spcAft>
                  <a:spcPct val="35000"/>
                </a:spcAft>
                <a:buFont typeface="Wingdings" pitchFamily="2" charset="2"/>
                <a:buChar char="ü"/>
              </a:pPr>
              <a:r>
                <a:rPr lang="en-US" altLang="zh-CN" sz="1600" b="1" kern="1200" dirty="0" smtClean="0">
                  <a:solidFill>
                    <a:srgbClr val="7030A0"/>
                  </a:solidFill>
                  <a:latin typeface="楷体" pitchFamily="49" charset="-122"/>
                  <a:ea typeface="楷体" pitchFamily="49" charset="-122"/>
                </a:rPr>
                <a:t>3D</a:t>
              </a:r>
              <a:r>
                <a:rPr lang="zh-CN" altLang="en-US" sz="1600" b="1" kern="1200" dirty="0" smtClean="0">
                  <a:solidFill>
                    <a:srgbClr val="7030A0"/>
                  </a:solidFill>
                  <a:latin typeface="楷体" pitchFamily="49" charset="-122"/>
                  <a:ea typeface="楷体" pitchFamily="49" charset="-122"/>
                </a:rPr>
                <a:t>游戏服务器</a:t>
              </a:r>
              <a:endParaRPr lang="zh-CN" altLang="en-US" sz="1600" b="1" kern="1200" dirty="0">
                <a:solidFill>
                  <a:srgbClr val="7030A0"/>
                </a:solidFill>
                <a:latin typeface="楷体" pitchFamily="49" charset="-122"/>
                <a:ea typeface="楷体" pitchFamily="49" charset="-122"/>
              </a:endParaRPr>
            </a:p>
          </p:txBody>
        </p:sp>
      </p:grpSp>
      <p:sp>
        <p:nvSpPr>
          <p:cNvPr id="139" name="矩形 138"/>
          <p:cNvSpPr/>
          <p:nvPr/>
        </p:nvSpPr>
        <p:spPr>
          <a:xfrm>
            <a:off x="6876256" y="3440800"/>
            <a:ext cx="2160240" cy="42024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406400" rIns="0" bIns="406400" numCol="1" spcCol="1270" anchor="ctr" anchorCtr="0">
            <a:noAutofit/>
          </a:bodyPr>
          <a:lstStyle/>
          <a:p>
            <a:pPr lvl="0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400" b="1" kern="1200" dirty="0" smtClean="0">
                <a:solidFill>
                  <a:srgbClr val="800000"/>
                </a:solidFill>
                <a:latin typeface="楷体" pitchFamily="49" charset="-122"/>
                <a:ea typeface="楷体" pitchFamily="49" charset="-122"/>
              </a:rPr>
              <a:t>应用程序运行在后台服务器</a:t>
            </a:r>
            <a:endParaRPr lang="zh-CN" altLang="en-US" sz="1400" b="1" kern="1200" dirty="0">
              <a:solidFill>
                <a:srgbClr val="80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42" name="矩形 141"/>
          <p:cNvSpPr/>
          <p:nvPr/>
        </p:nvSpPr>
        <p:spPr>
          <a:xfrm>
            <a:off x="4266027" y="5165046"/>
            <a:ext cx="1242077" cy="42024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406400" rIns="0" bIns="406400" numCol="1" spcCol="1270" anchor="ctr" anchorCtr="0">
            <a:noAutofit/>
          </a:bodyPr>
          <a:lstStyle/>
          <a:p>
            <a:pPr lvl="0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400" b="1" kern="1200" dirty="0" smtClean="0">
                <a:solidFill>
                  <a:srgbClr val="800000"/>
                </a:solidFill>
                <a:latin typeface="楷体" pitchFamily="49" charset="-122"/>
                <a:ea typeface="楷体" pitchFamily="49" charset="-122"/>
              </a:rPr>
              <a:t>鼠标</a:t>
            </a:r>
            <a:r>
              <a:rPr lang="en-US" altLang="zh-CN" sz="1400" b="1" kern="1200" dirty="0" smtClean="0">
                <a:solidFill>
                  <a:srgbClr val="800000"/>
                </a:solidFill>
                <a:latin typeface="楷体" pitchFamily="49" charset="-122"/>
                <a:ea typeface="楷体" pitchFamily="49" charset="-122"/>
              </a:rPr>
              <a:t>/</a:t>
            </a:r>
            <a:r>
              <a:rPr lang="zh-CN" altLang="en-US" sz="1400" b="1" kern="1200" dirty="0" smtClean="0">
                <a:solidFill>
                  <a:srgbClr val="800000"/>
                </a:solidFill>
                <a:latin typeface="楷体" pitchFamily="49" charset="-122"/>
                <a:ea typeface="楷体" pitchFamily="49" charset="-122"/>
              </a:rPr>
              <a:t>键盘信息发送至服务器</a:t>
            </a:r>
            <a:endParaRPr lang="zh-CN" altLang="en-US" sz="1400" b="1" kern="1200" dirty="0">
              <a:solidFill>
                <a:srgbClr val="80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44" name="矩形 143"/>
          <p:cNvSpPr/>
          <p:nvPr/>
        </p:nvSpPr>
        <p:spPr>
          <a:xfrm>
            <a:off x="6455593" y="4260819"/>
            <a:ext cx="2623129" cy="42024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406400" rIns="0" bIns="406400" numCol="1" spcCol="1270" anchor="ctr" anchorCtr="0">
            <a:noAutofit/>
          </a:bodyPr>
          <a:lstStyle/>
          <a:p>
            <a:pPr lvl="0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400" b="1" kern="1200" dirty="0" smtClean="0">
                <a:solidFill>
                  <a:srgbClr val="800000"/>
                </a:solidFill>
                <a:latin typeface="楷体" pitchFamily="49" charset="-122"/>
                <a:ea typeface="楷体" pitchFamily="49" charset="-122"/>
              </a:rPr>
              <a:t>应用程序屏幕信息发送至客户端</a:t>
            </a:r>
            <a:endParaRPr lang="zh-CN" altLang="en-US" sz="1400" b="1" kern="1200" dirty="0">
              <a:solidFill>
                <a:srgbClr val="80000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45" name="矩形 144"/>
          <p:cNvSpPr/>
          <p:nvPr/>
        </p:nvSpPr>
        <p:spPr>
          <a:xfrm>
            <a:off x="611560" y="5733256"/>
            <a:ext cx="3338043" cy="70828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406400" rIns="0" bIns="406400" numCol="1" spcCol="1270" anchor="ctr" anchorCtr="0">
            <a:noAutofit/>
          </a:bodyPr>
          <a:lstStyle/>
          <a:p>
            <a:pPr lvl="0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600" b="1" dirty="0" smtClean="0">
                <a:solidFill>
                  <a:srgbClr val="006699"/>
                </a:solidFill>
                <a:latin typeface="黑体" pitchFamily="49" charset="-122"/>
                <a:ea typeface="黑体" pitchFamily="49" charset="-122"/>
              </a:rPr>
              <a:t>客户端</a:t>
            </a:r>
            <a:endParaRPr lang="en-US" altLang="zh-CN" sz="1600" b="1" dirty="0" smtClean="0">
              <a:solidFill>
                <a:srgbClr val="006699"/>
              </a:solidFill>
              <a:latin typeface="黑体" pitchFamily="49" charset="-122"/>
              <a:ea typeface="黑体" pitchFamily="49" charset="-122"/>
            </a:endParaRPr>
          </a:p>
          <a:p>
            <a:pPr marL="285750" lvl="0" indent="-285750" defTabSz="1778000">
              <a:lnSpc>
                <a:spcPts val="16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ü"/>
            </a:pPr>
            <a:r>
              <a:rPr lang="zh-CN" altLang="en-US" sz="1600" b="1" kern="1200" dirty="0" smtClean="0">
                <a:solidFill>
                  <a:srgbClr val="7030A0"/>
                </a:solidFill>
                <a:latin typeface="楷体" pitchFamily="49" charset="-122"/>
                <a:ea typeface="楷体" pitchFamily="49" charset="-122"/>
              </a:rPr>
              <a:t>如本地操作使用云端服务器；</a:t>
            </a:r>
            <a:endParaRPr lang="en-US" altLang="zh-CN" sz="1600" b="1" kern="1200" dirty="0" smtClean="0">
              <a:solidFill>
                <a:srgbClr val="7030A0"/>
              </a:solidFill>
              <a:latin typeface="楷体" pitchFamily="49" charset="-122"/>
              <a:ea typeface="楷体" pitchFamily="49" charset="-122"/>
            </a:endParaRPr>
          </a:p>
          <a:p>
            <a:pPr marL="285750" indent="-285750" defTabSz="1778000">
              <a:lnSpc>
                <a:spcPts val="1600"/>
              </a:lnSpc>
              <a:spcAft>
                <a:spcPct val="35000"/>
              </a:spcAft>
              <a:buFont typeface="Wingdings" pitchFamily="2" charset="2"/>
              <a:buChar char="ü"/>
            </a:pPr>
            <a:r>
              <a:rPr lang="zh-CN" altLang="en-US" sz="1600" b="1" dirty="0">
                <a:solidFill>
                  <a:srgbClr val="7030A0"/>
                </a:solidFill>
                <a:latin typeface="楷体" pitchFamily="49" charset="-122"/>
                <a:ea typeface="楷体" pitchFamily="49" charset="-122"/>
              </a:rPr>
              <a:t>随时随地享受云</a:t>
            </a:r>
            <a:r>
              <a:rPr lang="zh-CN" altLang="en-US" sz="1600" b="1" dirty="0" smtClean="0">
                <a:solidFill>
                  <a:srgbClr val="7030A0"/>
                </a:solidFill>
                <a:latin typeface="楷体" pitchFamily="49" charset="-122"/>
                <a:ea typeface="楷体" pitchFamily="49" charset="-122"/>
              </a:rPr>
              <a:t>技术体验。</a:t>
            </a:r>
            <a:endParaRPr lang="en-US" altLang="zh-CN" sz="1600" b="1" dirty="0">
              <a:solidFill>
                <a:srgbClr val="7030A0"/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88" y="4792340"/>
            <a:ext cx="2740233" cy="171264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8002" y="1750291"/>
            <a:ext cx="2512406" cy="1693362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489" y="1644346"/>
            <a:ext cx="2740233" cy="1712646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 bwMode="auto">
          <a:xfrm>
            <a:off x="755576" y="2972689"/>
            <a:ext cx="0" cy="816351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直接连接符 44"/>
          <p:cNvCxnSpPr/>
          <p:nvPr/>
        </p:nvCxnSpPr>
        <p:spPr bwMode="auto">
          <a:xfrm>
            <a:off x="1323430" y="2972689"/>
            <a:ext cx="0" cy="808433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直接连接符 45"/>
          <p:cNvCxnSpPr/>
          <p:nvPr/>
        </p:nvCxnSpPr>
        <p:spPr bwMode="auto">
          <a:xfrm>
            <a:off x="755576" y="2972689"/>
            <a:ext cx="576064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直接连接符 50"/>
          <p:cNvCxnSpPr/>
          <p:nvPr/>
        </p:nvCxnSpPr>
        <p:spPr bwMode="auto">
          <a:xfrm>
            <a:off x="749797" y="3789040"/>
            <a:ext cx="576064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" name="矩形 61"/>
          <p:cNvSpPr/>
          <p:nvPr/>
        </p:nvSpPr>
        <p:spPr>
          <a:xfrm>
            <a:off x="2267743" y="3409754"/>
            <a:ext cx="2104265" cy="40247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654" y="4221996"/>
            <a:ext cx="1675290" cy="1223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38" y="3693958"/>
            <a:ext cx="2399338" cy="239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圆角矩形标注 46"/>
          <p:cNvSpPr/>
          <p:nvPr/>
        </p:nvSpPr>
        <p:spPr bwMode="auto">
          <a:xfrm rot="16200000">
            <a:off x="2795738" y="2386692"/>
            <a:ext cx="730338" cy="1930341"/>
          </a:xfrm>
          <a:prstGeom prst="wedgeRoundRectCallout">
            <a:avLst>
              <a:gd name="adj1" fmla="val -22436"/>
              <a:gd name="adj2" fmla="val -67228"/>
              <a:gd name="adj3" fmla="val 16667"/>
            </a:avLst>
          </a:prstGeom>
          <a:solidFill>
            <a:srgbClr val="7FD3A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2301304" y="3150627"/>
            <a:ext cx="1867567" cy="40247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406400" rIns="0" bIns="406400" numCol="1" spcCol="1270" anchor="ctr" anchorCtr="0">
            <a:noAutofit/>
          </a:bodyPr>
          <a:lstStyle/>
          <a:p>
            <a:pPr lvl="0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zh-CN" sz="14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FIVAL</a:t>
            </a:r>
            <a:r>
              <a:rPr lang="zh-CN" altLang="en-US" sz="1400" kern="12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加速卡</a:t>
            </a:r>
            <a:r>
              <a:rPr lang="zh-CN" altLang="en-US" sz="14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在</a:t>
            </a:r>
            <a:r>
              <a:rPr lang="en-US" altLang="zh-CN" sz="14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DELL R710</a:t>
            </a:r>
            <a:r>
              <a:rPr lang="zh-CN" altLang="en-US" sz="14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服务器上的应用</a:t>
            </a:r>
            <a:endParaRPr lang="zh-CN" altLang="en-US" sz="1400" kern="1200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4619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293"/>
    </mc:Choice>
    <mc:Fallback xmlns="">
      <p:transition advTm="2293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971600" y="188640"/>
            <a:ext cx="8064896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Font typeface="Georgia" pitchFamily="18" charset="0"/>
              <a:buNone/>
            </a:pPr>
            <a:r>
              <a:rPr lang="zh-CN" altLang="en-US" sz="4800" dirty="0" smtClean="0">
                <a:solidFill>
                  <a:schemeClr val="accent3">
                    <a:lumMod val="8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云桌面</a:t>
            </a:r>
            <a:r>
              <a:rPr lang="zh-CN" altLang="en-US" sz="4800" dirty="0">
                <a:solidFill>
                  <a:schemeClr val="accent3">
                    <a:lumMod val="8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硬件加速</a:t>
            </a:r>
            <a:r>
              <a:rPr lang="zh-CN" altLang="zh-CN" sz="4800" dirty="0" smtClean="0">
                <a:solidFill>
                  <a:schemeClr val="accent3">
                    <a:lumMod val="8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方案</a:t>
            </a:r>
            <a:endParaRPr lang="zh-CN" altLang="en-US" sz="4800" dirty="0" smtClean="0">
              <a:solidFill>
                <a:schemeClr val="accent3">
                  <a:lumMod val="8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" name="椭圆形标注 4"/>
          <p:cNvSpPr/>
          <p:nvPr/>
        </p:nvSpPr>
        <p:spPr bwMode="auto">
          <a:xfrm>
            <a:off x="611560" y="1340768"/>
            <a:ext cx="4392488" cy="856079"/>
          </a:xfrm>
          <a:prstGeom prst="wedgeEllipseCallout">
            <a:avLst>
              <a:gd name="adj1" fmla="val 21269"/>
              <a:gd name="adj2" fmla="val 65014"/>
            </a:avLst>
          </a:prstGeom>
          <a:solidFill>
            <a:srgbClr val="996600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457200">
              <a:buClr>
                <a:srgbClr val="000000"/>
              </a:buClr>
              <a:buSzPct val="100000"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itchFamily="49" charset="-122"/>
                <a:ea typeface="黑体" pitchFamily="49" charset="-122"/>
              </a:rPr>
              <a:t>FIVAL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黑体" pitchFamily="49" charset="-122"/>
                <a:ea typeface="黑体" pitchFamily="49" charset="-122"/>
              </a:rPr>
              <a:t>加速卡产品实物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40" y="2819770"/>
            <a:ext cx="4057600" cy="279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274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971600" y="188640"/>
            <a:ext cx="8064896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None/>
            </a:pPr>
            <a:r>
              <a:rPr lang="zh-CN" altLang="en-US" sz="4800" dirty="0" smtClean="0">
                <a:solidFill>
                  <a:schemeClr val="accent3">
                    <a:lumMod val="8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云</a:t>
            </a:r>
            <a:r>
              <a:rPr lang="zh-CN" altLang="en-US" sz="4800" dirty="0">
                <a:solidFill>
                  <a:schemeClr val="accent3">
                    <a:lumMod val="8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桌面硬件加速</a:t>
            </a:r>
            <a:r>
              <a:rPr lang="zh-CN" altLang="zh-CN" sz="4800" dirty="0" smtClean="0">
                <a:solidFill>
                  <a:schemeClr val="accent3">
                    <a:lumMod val="8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方案</a:t>
            </a:r>
            <a:endParaRPr lang="zh-CN" altLang="en-US" sz="4800" dirty="0" smtClean="0">
              <a:solidFill>
                <a:schemeClr val="accent3">
                  <a:lumMod val="8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287181"/>
              </p:ext>
            </p:extLst>
          </p:nvPr>
        </p:nvGraphicFramePr>
        <p:xfrm>
          <a:off x="1187624" y="2564904"/>
          <a:ext cx="6840761" cy="352839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52128"/>
                <a:gridCol w="1368152"/>
                <a:gridCol w="1008112"/>
                <a:gridCol w="1512168"/>
                <a:gridCol w="1800201"/>
              </a:tblGrid>
              <a:tr h="100012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Sequence</a:t>
                      </a:r>
                      <a:endParaRPr lang="zh-CN" altLang="en-US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Resolution</a:t>
                      </a:r>
                      <a:r>
                        <a:rPr lang="zh-CN" altLang="en-US" sz="1200" dirty="0" smtClean="0"/>
                        <a:t>，</a:t>
                      </a:r>
                      <a:endParaRPr lang="en-US" altLang="zh-CN" sz="1200" dirty="0" smtClean="0"/>
                    </a:p>
                    <a:p>
                      <a:pPr algn="ctr"/>
                      <a:r>
                        <a:rPr lang="en-US" altLang="zh-CN" sz="1200" dirty="0" smtClean="0"/>
                        <a:t>Frame rate </a:t>
                      </a:r>
                    </a:p>
                    <a:p>
                      <a:pPr algn="ctr"/>
                      <a:r>
                        <a:rPr lang="en-US" altLang="zh-CN" sz="1200" dirty="0" smtClean="0"/>
                        <a:t>and</a:t>
                      </a:r>
                      <a:r>
                        <a:rPr lang="en-US" altLang="zh-CN" sz="1200" baseline="0" dirty="0" smtClean="0"/>
                        <a:t> Bitrate</a:t>
                      </a:r>
                      <a:endParaRPr lang="en-US" altLang="zh-CN" sz="12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Worker pool</a:t>
                      </a:r>
                      <a:r>
                        <a:rPr lang="en-US" altLang="zh-CN" sz="1200" baseline="0" dirty="0" smtClean="0"/>
                        <a:t> size</a:t>
                      </a:r>
                      <a:endParaRPr lang="zh-CN" altLang="en-US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Total frames per second per 1.2GHz TILE-Gx36</a:t>
                      </a:r>
                      <a:endParaRPr lang="zh-CN" altLang="en-US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65000"/>
                        <a:lumOff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Encode</a:t>
                      </a:r>
                      <a:r>
                        <a:rPr lang="en-US" altLang="zh-CN" sz="1200" baseline="0" dirty="0" smtClean="0"/>
                        <a:t> channels per 1.2GHz TILE-Gx36</a:t>
                      </a:r>
                      <a:endParaRPr lang="zh-CN" altLang="en-US" sz="12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65000"/>
                        <a:lumOff val="35000"/>
                      </a:schemeClr>
                    </a:solidFill>
                  </a:tcPr>
                </a:tc>
              </a:tr>
              <a:tr h="80008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Foreman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352×288,</a:t>
                      </a:r>
                    </a:p>
                    <a:p>
                      <a:pPr algn="ctr"/>
                      <a:r>
                        <a:rPr lang="en-US" altLang="zh-CN" sz="1200" dirty="0" smtClean="0"/>
                        <a:t>30fps, 320kbps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35 cores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4973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&gt; 165 at 30fps</a:t>
                      </a:r>
                      <a:endParaRPr lang="zh-CN" altLang="en-US" sz="1200" dirty="0"/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Vidyo1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1280×720,</a:t>
                      </a:r>
                    </a:p>
                    <a:p>
                      <a:pPr algn="ctr"/>
                      <a:r>
                        <a:rPr lang="en-US" altLang="zh-CN" sz="1200" dirty="0" smtClean="0"/>
                        <a:t>60fps, 2Mbps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35 cores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1117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&gt; 18 at 60fps</a:t>
                      </a:r>
                      <a:endParaRPr lang="zh-CN" altLang="en-US" sz="1200" dirty="0" smtClean="0"/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Toys and Calendar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1920×1080,</a:t>
                      </a:r>
                    </a:p>
                    <a:p>
                      <a:pPr algn="ctr"/>
                      <a:r>
                        <a:rPr lang="en-US" altLang="zh-CN" sz="1200" dirty="0" smtClean="0"/>
                        <a:t>25fps, 3Mbps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35 cores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299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&gt; 11</a:t>
                      </a:r>
                      <a:r>
                        <a:rPr lang="en-US" altLang="zh-CN" sz="1200" baseline="0" dirty="0" smtClean="0"/>
                        <a:t> </a:t>
                      </a:r>
                      <a:r>
                        <a:rPr lang="en-US" altLang="zh-CN" sz="1200" dirty="0" smtClean="0"/>
                        <a:t>at 25fps</a:t>
                      </a:r>
                      <a:endParaRPr lang="zh-CN" altLang="en-US" sz="1200" dirty="0" smtClean="0"/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err="1" smtClean="0"/>
                        <a:t>BQTerrace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1920×1080,</a:t>
                      </a:r>
                    </a:p>
                    <a:p>
                      <a:pPr algn="ctr"/>
                      <a:r>
                        <a:rPr lang="en-US" altLang="zh-CN" sz="1200" dirty="0" smtClean="0"/>
                        <a:t>60fps, 4Mbps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35 cores</a:t>
                      </a:r>
                      <a:endParaRPr lang="zh-CN" altLang="en-US" sz="1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393</a:t>
                      </a:r>
                      <a:endParaRPr lang="zh-CN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/>
                        <a:t>&gt; 6.5 at 60fps</a:t>
                      </a:r>
                      <a:endParaRPr lang="zh-CN" altLang="en-US" sz="1200" dirty="0" smtClean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椭圆形标注 4"/>
          <p:cNvSpPr/>
          <p:nvPr/>
        </p:nvSpPr>
        <p:spPr bwMode="auto">
          <a:xfrm>
            <a:off x="899592" y="1268760"/>
            <a:ext cx="2376264" cy="1080120"/>
          </a:xfrm>
          <a:prstGeom prst="wedgeEllipseCallout">
            <a:avLst>
              <a:gd name="adj1" fmla="val -31252"/>
              <a:gd name="adj2" fmla="val 69862"/>
            </a:avLst>
          </a:prstGeom>
          <a:solidFill>
            <a:schemeClr val="accent5">
              <a:lumMod val="50000"/>
            </a:schemeClr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 defTabSz="800100">
              <a:lnSpc>
                <a:spcPct val="90000"/>
              </a:lnSpc>
              <a:spcAft>
                <a:spcPct val="35000"/>
              </a:spcAft>
            </a:pPr>
            <a:r>
              <a:rPr lang="en-US" altLang="zh-CN" sz="2000" dirty="0" err="1" smtClean="0">
                <a:solidFill>
                  <a:srgbClr val="FFFF00"/>
                </a:solidFill>
                <a:latin typeface="Stencil" pitchFamily="82" charset="0"/>
                <a:ea typeface="GungsuhChe" pitchFamily="49" charset="-127"/>
              </a:rPr>
              <a:t>Tp</a:t>
            </a:r>
            <a:r>
              <a:rPr lang="en-US" altLang="zh-CN" sz="2000" dirty="0" smtClean="0">
                <a:solidFill>
                  <a:srgbClr val="FFFF00"/>
                </a:solidFill>
                <a:latin typeface="Stencil" pitchFamily="82" charset="0"/>
                <a:ea typeface="GungsuhChe" pitchFamily="49" charset="-127"/>
              </a:rPr>
              <a:t>/R1361</a:t>
            </a:r>
          </a:p>
          <a:p>
            <a:pPr lvl="0" algn="ctr" defTabSz="800100">
              <a:lnSpc>
                <a:spcPct val="90000"/>
              </a:lnSpc>
              <a:spcAft>
                <a:spcPct val="35000"/>
              </a:spcAft>
            </a:pPr>
            <a:r>
              <a:rPr lang="zh-CN" altLang="en-US" sz="2400" b="1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编码性能</a:t>
            </a:r>
            <a:endParaRPr lang="zh-CN" altLang="en-US" sz="2400" b="1" dirty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4949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878">
        <p:circle/>
      </p:transition>
    </mc:Choice>
    <mc:Fallback xmlns="">
      <p:transition spd="slow" advTm="878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内容占位符 3"/>
          <p:cNvSpPr>
            <a:spLocks noGrp="1"/>
          </p:cNvSpPr>
          <p:nvPr>
            <p:ph sz="half" idx="1"/>
          </p:nvPr>
        </p:nvSpPr>
        <p:spPr>
          <a:xfrm>
            <a:off x="1187624" y="2060848"/>
            <a:ext cx="6912768" cy="2808312"/>
          </a:xfrm>
        </p:spPr>
        <p:txBody>
          <a:bodyPr/>
          <a:lstStyle/>
          <a:p>
            <a:pPr marL="457200" indent="-457200" algn="just">
              <a:lnSpc>
                <a:spcPts val="4000"/>
              </a:lnSpc>
              <a:buFont typeface="Wingdings" pitchFamily="2" charset="2"/>
              <a:buChar char="l"/>
            </a:pPr>
            <a:r>
              <a:rPr lang="zh-CN" altLang="zh-CN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泛</a:t>
            </a:r>
            <a:r>
              <a:rPr lang="zh-CN" altLang="zh-CN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腾云</a:t>
            </a:r>
            <a:r>
              <a:rPr lang="zh-CN" altLang="zh-CN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桌面</a:t>
            </a:r>
            <a:r>
              <a:rPr lang="zh-CN" altLang="en-US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硬件加速</a:t>
            </a:r>
            <a:r>
              <a:rPr lang="zh-CN" altLang="zh-CN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方案</a:t>
            </a:r>
            <a:r>
              <a:rPr lang="zh-CN" altLang="zh-CN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的实现</a:t>
            </a:r>
            <a:r>
              <a:rPr lang="zh-CN" altLang="zh-CN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基于高性能</a:t>
            </a:r>
            <a:r>
              <a:rPr lang="en-US" altLang="zh-CN" dirty="0" err="1">
                <a:solidFill>
                  <a:schemeClr val="accent4">
                    <a:lumMod val="75000"/>
                    <a:lumOff val="2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PCIe</a:t>
            </a:r>
            <a:r>
              <a:rPr lang="zh-CN" altLang="zh-CN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接口</a:t>
            </a:r>
            <a:r>
              <a:rPr lang="zh-CN" altLang="en-US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众核</a:t>
            </a:r>
            <a:r>
              <a:rPr lang="zh-CN" altLang="zh-CN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计算加速卡</a:t>
            </a:r>
            <a:r>
              <a:rPr lang="zh-CN" altLang="en-US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。</a:t>
            </a:r>
            <a:endParaRPr lang="en-US" altLang="zh-CN" dirty="0" smtClean="0">
              <a:solidFill>
                <a:schemeClr val="accent4">
                  <a:lumMod val="75000"/>
                  <a:lumOff val="2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0" indent="0" algn="just">
              <a:lnSpc>
                <a:spcPts val="4000"/>
              </a:lnSpc>
            </a:pPr>
            <a:endParaRPr lang="en-US" altLang="zh-CN" dirty="0" smtClean="0">
              <a:solidFill>
                <a:schemeClr val="accent4">
                  <a:lumMod val="75000"/>
                  <a:lumOff val="2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457200" indent="-457200" algn="just">
              <a:lnSpc>
                <a:spcPts val="4000"/>
              </a:lnSpc>
              <a:buFont typeface="Wingdings" pitchFamily="2" charset="2"/>
              <a:buChar char="l"/>
            </a:pPr>
            <a:r>
              <a:rPr lang="zh-CN" altLang="en-US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云</a:t>
            </a:r>
            <a:r>
              <a:rPr lang="zh-CN" altLang="en-US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桌面</a:t>
            </a:r>
            <a:r>
              <a:rPr lang="zh-CN" altLang="en-US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硬件加速</a:t>
            </a:r>
            <a:r>
              <a:rPr lang="zh-CN" altLang="en-US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方案</a:t>
            </a:r>
            <a:r>
              <a:rPr lang="zh-CN" altLang="zh-CN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颠覆了传统桌面的技术</a:t>
            </a:r>
            <a:r>
              <a:rPr lang="zh-CN" altLang="zh-CN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架构</a:t>
            </a:r>
            <a:r>
              <a:rPr lang="en-US" altLang="zh-CN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;</a:t>
            </a:r>
            <a:r>
              <a:rPr lang="zh-CN" altLang="zh-CN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以</a:t>
            </a:r>
            <a:r>
              <a:rPr lang="zh-CN" altLang="zh-CN" dirty="0">
                <a:solidFill>
                  <a:schemeClr val="accent4">
                    <a:lumMod val="75000"/>
                    <a:lumOff val="2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一种托管服务的方式把桌面系统交付给终端用户</a:t>
            </a:r>
            <a:r>
              <a:rPr lang="zh-CN" altLang="en-US" dirty="0" smtClean="0">
                <a:solidFill>
                  <a:schemeClr val="accent4">
                    <a:lumMod val="75000"/>
                    <a:lumOff val="2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。</a:t>
            </a:r>
            <a:endParaRPr lang="en-US" altLang="zh-CN" dirty="0" smtClean="0">
              <a:solidFill>
                <a:schemeClr val="accent4">
                  <a:lumMod val="75000"/>
                  <a:lumOff val="2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0" indent="0" algn="just">
              <a:lnSpc>
                <a:spcPts val="3000"/>
              </a:lnSpc>
            </a:pPr>
            <a:endParaRPr lang="en-US" altLang="zh-CN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0" indent="0" algn="just">
              <a:lnSpc>
                <a:spcPts val="3000"/>
              </a:lnSpc>
            </a:pPr>
            <a:endParaRPr lang="en-US" altLang="zh-CN" dirty="0" smtClean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971600" y="188640"/>
            <a:ext cx="8064896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None/>
            </a:pPr>
            <a:r>
              <a:rPr lang="zh-CN" altLang="en-US" sz="4800" dirty="0" smtClean="0">
                <a:solidFill>
                  <a:schemeClr val="accent3">
                    <a:lumMod val="8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云</a:t>
            </a:r>
            <a:r>
              <a:rPr lang="zh-CN" altLang="en-US" sz="4800" dirty="0">
                <a:solidFill>
                  <a:schemeClr val="accent3">
                    <a:lumMod val="8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桌面硬件加速</a:t>
            </a:r>
            <a:r>
              <a:rPr lang="zh-CN" altLang="zh-CN" sz="4800" dirty="0" smtClean="0">
                <a:solidFill>
                  <a:schemeClr val="accent3">
                    <a:lumMod val="8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方案</a:t>
            </a:r>
            <a:endParaRPr lang="zh-CN" altLang="en-US" sz="4800" dirty="0" smtClean="0">
              <a:solidFill>
                <a:schemeClr val="accent3">
                  <a:lumMod val="8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1629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187624" y="2420888"/>
            <a:ext cx="7128792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ts val="3000"/>
              </a:lnSpc>
              <a:buFont typeface="Wingdings" pitchFamily="2" charset="2"/>
              <a:buChar char="n"/>
            </a:pPr>
            <a:r>
              <a:rPr lang="en-US" altLang="zh-CN" sz="2800" dirty="0">
                <a:solidFill>
                  <a:srgbClr val="3366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800" dirty="0" smtClean="0">
                <a:solidFill>
                  <a:srgbClr val="3366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zh-CN" altLang="zh-CN" sz="2800" dirty="0" smtClean="0">
                <a:solidFill>
                  <a:srgbClr val="3366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显著</a:t>
            </a:r>
            <a:r>
              <a:rPr lang="zh-CN" altLang="zh-CN" sz="2800" dirty="0">
                <a:solidFill>
                  <a:srgbClr val="3366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提升企业</a:t>
            </a:r>
            <a:r>
              <a:rPr lang="en-US" altLang="zh-CN" sz="2800" dirty="0">
                <a:solidFill>
                  <a:srgbClr val="3366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IT</a:t>
            </a:r>
            <a:r>
              <a:rPr lang="zh-CN" altLang="zh-CN" sz="2800" dirty="0">
                <a:solidFill>
                  <a:srgbClr val="3366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应用与支持的服务水准</a:t>
            </a:r>
            <a:r>
              <a:rPr lang="zh-CN" altLang="en-US" sz="2800" dirty="0" smtClean="0">
                <a:solidFill>
                  <a:srgbClr val="3366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；</a:t>
            </a:r>
            <a:endParaRPr lang="en-US" altLang="zh-CN" sz="2800" dirty="0" smtClean="0">
              <a:solidFill>
                <a:srgbClr val="3366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algn="just">
              <a:lnSpc>
                <a:spcPts val="3000"/>
              </a:lnSpc>
            </a:pPr>
            <a:endParaRPr lang="en-US" altLang="zh-CN" sz="2800" dirty="0">
              <a:solidFill>
                <a:srgbClr val="3366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0" indent="0" algn="just">
              <a:lnSpc>
                <a:spcPts val="3000"/>
              </a:lnSpc>
            </a:pPr>
            <a:endParaRPr lang="en-US" altLang="zh-CN" sz="2800" dirty="0">
              <a:solidFill>
                <a:srgbClr val="3366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457200" indent="-457200" algn="just">
              <a:lnSpc>
                <a:spcPts val="3000"/>
              </a:lnSpc>
              <a:buFont typeface="Wingdings" pitchFamily="2" charset="2"/>
              <a:buChar char="n"/>
            </a:pPr>
            <a:r>
              <a:rPr lang="en-US" altLang="zh-CN" sz="2800" dirty="0">
                <a:solidFill>
                  <a:srgbClr val="3366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</a:t>
            </a:r>
            <a:r>
              <a:rPr lang="zh-CN" altLang="zh-CN" sz="2800" dirty="0">
                <a:solidFill>
                  <a:srgbClr val="3366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提高数据安全</a:t>
            </a:r>
            <a:r>
              <a:rPr lang="zh-CN" altLang="zh-CN" sz="2800" dirty="0" smtClean="0">
                <a:solidFill>
                  <a:srgbClr val="3366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性</a:t>
            </a:r>
            <a:r>
              <a:rPr lang="en-US" altLang="zh-CN" sz="2800" dirty="0" smtClean="0">
                <a:solidFill>
                  <a:srgbClr val="3366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, </a:t>
            </a:r>
            <a:r>
              <a:rPr lang="zh-CN" altLang="zh-CN" sz="2800" dirty="0" smtClean="0">
                <a:solidFill>
                  <a:srgbClr val="3366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减少</a:t>
            </a:r>
            <a:r>
              <a:rPr lang="zh-CN" altLang="zh-CN" sz="2800" dirty="0">
                <a:solidFill>
                  <a:srgbClr val="3366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运维环节与成本</a:t>
            </a:r>
            <a:r>
              <a:rPr lang="zh-CN" altLang="en-US" sz="2800" dirty="0" smtClean="0">
                <a:solidFill>
                  <a:srgbClr val="3366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；</a:t>
            </a:r>
            <a:endParaRPr lang="en-US" altLang="zh-CN" sz="2800" dirty="0" smtClean="0">
              <a:solidFill>
                <a:srgbClr val="3366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algn="just">
              <a:lnSpc>
                <a:spcPts val="3000"/>
              </a:lnSpc>
            </a:pPr>
            <a:endParaRPr lang="en-US" altLang="zh-CN" sz="2800" dirty="0">
              <a:solidFill>
                <a:srgbClr val="3366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0" indent="0" algn="just">
              <a:lnSpc>
                <a:spcPts val="3000"/>
              </a:lnSpc>
            </a:pPr>
            <a:endParaRPr lang="en-US" altLang="zh-CN" sz="2800" dirty="0">
              <a:solidFill>
                <a:srgbClr val="3366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457200" indent="-457200" algn="just">
              <a:lnSpc>
                <a:spcPts val="3000"/>
              </a:lnSpc>
              <a:buFont typeface="Wingdings" pitchFamily="2" charset="2"/>
              <a:buChar char="n"/>
            </a:pPr>
            <a:r>
              <a:rPr lang="en-US" altLang="zh-CN" sz="2800" dirty="0">
                <a:solidFill>
                  <a:srgbClr val="3366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</a:t>
            </a:r>
            <a:r>
              <a:rPr lang="zh-CN" altLang="zh-CN" sz="2800" dirty="0">
                <a:solidFill>
                  <a:srgbClr val="3366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使企业更专注专心于核心业务。</a:t>
            </a:r>
            <a:endParaRPr lang="zh-CN" altLang="en-US" sz="2800" dirty="0">
              <a:solidFill>
                <a:srgbClr val="336600"/>
              </a:solidFill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971600" y="188640"/>
            <a:ext cx="8064896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>
              <a:buNone/>
            </a:pPr>
            <a:r>
              <a:rPr lang="zh-CN" altLang="en-US" sz="4800" dirty="0" smtClean="0">
                <a:solidFill>
                  <a:schemeClr val="accent3">
                    <a:lumMod val="8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云</a:t>
            </a:r>
            <a:r>
              <a:rPr lang="zh-CN" altLang="en-US" sz="4800" dirty="0">
                <a:solidFill>
                  <a:schemeClr val="accent3">
                    <a:lumMod val="8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桌面硬件加速</a:t>
            </a:r>
            <a:r>
              <a:rPr lang="zh-CN" altLang="zh-CN" sz="4800" dirty="0" smtClean="0">
                <a:solidFill>
                  <a:schemeClr val="accent3">
                    <a:lumMod val="8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方案</a:t>
            </a:r>
            <a:endParaRPr lang="zh-CN" altLang="en-US" sz="4800" dirty="0" smtClean="0">
              <a:solidFill>
                <a:schemeClr val="accent3">
                  <a:lumMod val="8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5724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6-Mica_Training_20110802 template</Template>
  <TotalTime>1102</TotalTime>
  <Words>271</Words>
  <Application>Microsoft Office PowerPoint</Application>
  <PresentationFormat>全屏显示(4:3)</PresentationFormat>
  <Paragraphs>70</Paragraphs>
  <Slides>6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Default Design</vt:lpstr>
      <vt:lpstr>1_Default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众核低功耗数据存储方案</dc:title>
  <dc:creator>USERPC-99</dc:creator>
  <cp:lastModifiedBy>USERPC-99</cp:lastModifiedBy>
  <cp:revision>64</cp:revision>
  <dcterms:created xsi:type="dcterms:W3CDTF">2012-07-19T02:04:04Z</dcterms:created>
  <dcterms:modified xsi:type="dcterms:W3CDTF">2012-09-07T07:23:11Z</dcterms:modified>
</cp:coreProperties>
</file>