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4" r:id="rId2"/>
    <p:sldMasterId id="2147483751" r:id="rId3"/>
    <p:sldMasterId id="2147483753" r:id="rId4"/>
    <p:sldMasterId id="2147483755" r:id="rId5"/>
    <p:sldMasterId id="2147483757" r:id="rId6"/>
  </p:sldMasterIdLst>
  <p:notesMasterIdLst>
    <p:notesMasterId r:id="rId35"/>
  </p:notesMasterIdLst>
  <p:sldIdLst>
    <p:sldId id="296" r:id="rId7"/>
    <p:sldId id="588" r:id="rId8"/>
    <p:sldId id="591" r:id="rId9"/>
    <p:sldId id="580" r:id="rId10"/>
    <p:sldId id="575" r:id="rId11"/>
    <p:sldId id="576" r:id="rId12"/>
    <p:sldId id="592" r:id="rId13"/>
    <p:sldId id="623" r:id="rId14"/>
    <p:sldId id="596" r:id="rId15"/>
    <p:sldId id="593" r:id="rId16"/>
    <p:sldId id="594" r:id="rId17"/>
    <p:sldId id="638" r:id="rId18"/>
    <p:sldId id="595" r:id="rId19"/>
    <p:sldId id="624" r:id="rId20"/>
    <p:sldId id="597" r:id="rId21"/>
    <p:sldId id="599" r:id="rId22"/>
    <p:sldId id="625" r:id="rId23"/>
    <p:sldId id="630" r:id="rId24"/>
    <p:sldId id="627" r:id="rId25"/>
    <p:sldId id="629" r:id="rId26"/>
    <p:sldId id="637" r:id="rId27"/>
    <p:sldId id="631" r:id="rId28"/>
    <p:sldId id="632" r:id="rId29"/>
    <p:sldId id="639" r:id="rId30"/>
    <p:sldId id="640" r:id="rId31"/>
    <p:sldId id="636" r:id="rId32"/>
    <p:sldId id="633" r:id="rId33"/>
    <p:sldId id="58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9900"/>
    <a:srgbClr val="5AC04C"/>
    <a:srgbClr val="FFFFFF"/>
    <a:srgbClr val="4F81BD"/>
    <a:srgbClr val="FFFF00"/>
    <a:srgbClr val="000000"/>
    <a:srgbClr val="DBEEF4"/>
    <a:srgbClr val="948A54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68" autoAdjust="0"/>
    <p:restoredTop sz="89413" autoAdjust="0"/>
  </p:normalViewPr>
  <p:slideViewPr>
    <p:cSldViewPr>
      <p:cViewPr varScale="1">
        <p:scale>
          <a:sx n="82" d="100"/>
          <a:sy n="82" d="100"/>
        </p:scale>
        <p:origin x="-5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BEF895-266E-484D-8C3A-302AEFC3670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DD388C-392C-43A3-AADD-8D89989E0022}">
      <dgm:prSet/>
      <dgm:spPr>
        <a:solidFill>
          <a:schemeClr val="bg2"/>
        </a:solidFill>
      </dgm:spPr>
      <dgm:t>
        <a:bodyPr/>
        <a:lstStyle/>
        <a:p>
          <a:pPr algn="l" rtl="0"/>
          <a:r>
            <a:rPr lang="en-US" u="sng" dirty="0" smtClean="0"/>
            <a:t>Simpler Control</a:t>
          </a:r>
          <a:r>
            <a:rPr lang="en-US" dirty="0" smtClean="0"/>
            <a:t> – Eliminate protocols, decouple network-functions from state-distribution mechanisms </a:t>
          </a:r>
          <a:endParaRPr lang="en-US" u="sng" dirty="0"/>
        </a:p>
      </dgm:t>
    </dgm:pt>
    <dgm:pt modelId="{5C140B23-64DA-4277-A381-6A970E55E4FB}" type="parTrans" cxnId="{6B7F94FC-D0C8-4009-9652-65774E46B6FA}">
      <dgm:prSet/>
      <dgm:spPr/>
      <dgm:t>
        <a:bodyPr/>
        <a:lstStyle/>
        <a:p>
          <a:endParaRPr lang="en-US"/>
        </a:p>
      </dgm:t>
    </dgm:pt>
    <dgm:pt modelId="{F31DFFC6-A90E-4AAC-A296-B3CA20B31FAF}" type="sibTrans" cxnId="{6B7F94FC-D0C8-4009-9652-65774E46B6FA}">
      <dgm:prSet/>
      <dgm:spPr/>
      <dgm:t>
        <a:bodyPr/>
        <a:lstStyle/>
        <a:p>
          <a:endParaRPr lang="en-US"/>
        </a:p>
      </dgm:t>
    </dgm:pt>
    <dgm:pt modelId="{AE78771E-32AD-49C0-BB04-C7977BFA2893}">
      <dgm:prSet/>
      <dgm:spPr>
        <a:solidFill>
          <a:schemeClr val="bg2"/>
        </a:solidFill>
      </dgm:spPr>
      <dgm:t>
        <a:bodyPr/>
        <a:lstStyle/>
        <a:p>
          <a:pPr algn="ctr" rtl="0"/>
          <a:r>
            <a:rPr lang="en-US" u="sng" dirty="0" smtClean="0"/>
            <a:t>Service Innovation </a:t>
          </a:r>
          <a:r>
            <a:rPr lang="en-US" u="none" dirty="0" smtClean="0"/>
            <a:t>– Programmability, Extensibility &amp; Global-Optimization. </a:t>
          </a:r>
          <a:endParaRPr lang="en-US" u="none" dirty="0"/>
        </a:p>
      </dgm:t>
    </dgm:pt>
    <dgm:pt modelId="{D853387C-D518-46CC-825A-6ED77DAC3EA2}" type="sibTrans" cxnId="{74BE3046-B723-4F9D-953C-F1D9983FCEA6}">
      <dgm:prSet/>
      <dgm:spPr/>
      <dgm:t>
        <a:bodyPr/>
        <a:lstStyle/>
        <a:p>
          <a:endParaRPr lang="en-US"/>
        </a:p>
      </dgm:t>
    </dgm:pt>
    <dgm:pt modelId="{F3BEB563-88C9-4797-8621-94C6A72672F1}" type="parTrans" cxnId="{74BE3046-B723-4F9D-953C-F1D9983FCEA6}">
      <dgm:prSet/>
      <dgm:spPr/>
      <dgm:t>
        <a:bodyPr/>
        <a:lstStyle/>
        <a:p>
          <a:endParaRPr lang="en-US"/>
        </a:p>
      </dgm:t>
    </dgm:pt>
    <dgm:pt modelId="{E1E97FF9-6CF8-4949-8B7A-448F7EC942F6}">
      <dgm:prSet/>
      <dgm:spPr>
        <a:solidFill>
          <a:schemeClr val="bg2"/>
        </a:solidFill>
      </dgm:spPr>
      <dgm:t>
        <a:bodyPr/>
        <a:lstStyle/>
        <a:p>
          <a:pPr algn="l" rtl="0"/>
          <a:r>
            <a:rPr lang="en-US" u="sng" dirty="0" smtClean="0"/>
            <a:t>Simpler, Cheaper MPLS data-plane</a:t>
          </a:r>
          <a:r>
            <a:rPr lang="en-US" dirty="0" smtClean="0"/>
            <a:t> with SDN control-architecture</a:t>
          </a:r>
          <a:endParaRPr lang="en-US" u="none" dirty="0"/>
        </a:p>
      </dgm:t>
    </dgm:pt>
    <dgm:pt modelId="{1559A33C-5AC1-46B7-BD77-140AB1C752B5}" type="sibTrans" cxnId="{E4E977BE-5BE7-4A1B-8DB0-8D3C9DDDC3BB}">
      <dgm:prSet/>
      <dgm:spPr/>
      <dgm:t>
        <a:bodyPr/>
        <a:lstStyle/>
        <a:p>
          <a:endParaRPr lang="en-US"/>
        </a:p>
      </dgm:t>
    </dgm:pt>
    <dgm:pt modelId="{A05CC749-5400-4897-B3D3-C41E21BA5F3A}" type="parTrans" cxnId="{E4E977BE-5BE7-4A1B-8DB0-8D3C9DDDC3BB}">
      <dgm:prSet/>
      <dgm:spPr/>
      <dgm:t>
        <a:bodyPr/>
        <a:lstStyle/>
        <a:p>
          <a:endParaRPr lang="en-US"/>
        </a:p>
      </dgm:t>
    </dgm:pt>
    <dgm:pt modelId="{F8765F15-D106-44CB-886D-10FB992A3278}">
      <dgm:prSet custT="1"/>
      <dgm:spPr>
        <a:solidFill>
          <a:schemeClr val="bg2"/>
        </a:solidFill>
      </dgm:spPr>
      <dgm:t>
        <a:bodyPr/>
        <a:lstStyle/>
        <a:p>
          <a:pPr algn="l" rtl="0"/>
          <a:r>
            <a:rPr lang="en-US" sz="3200" dirty="0" smtClean="0"/>
            <a:t>Why SDN and MPLS?</a:t>
          </a:r>
          <a:endParaRPr lang="en-US" sz="3200" dirty="0"/>
        </a:p>
      </dgm:t>
    </dgm:pt>
    <dgm:pt modelId="{65F96B45-0EEF-493B-A531-1C97E2F4F72E}" type="sibTrans" cxnId="{CEC0B69F-630C-4A65-A082-11DE8AFAF891}">
      <dgm:prSet/>
      <dgm:spPr/>
      <dgm:t>
        <a:bodyPr/>
        <a:lstStyle/>
        <a:p>
          <a:endParaRPr lang="en-US"/>
        </a:p>
      </dgm:t>
    </dgm:pt>
    <dgm:pt modelId="{9F010C42-51EB-4DE6-90EC-A357BF0ED352}" type="parTrans" cxnId="{CEC0B69F-630C-4A65-A082-11DE8AFAF891}">
      <dgm:prSet/>
      <dgm:spPr/>
      <dgm:t>
        <a:bodyPr/>
        <a:lstStyle/>
        <a:p>
          <a:endParaRPr lang="en-US"/>
        </a:p>
      </dgm:t>
    </dgm:pt>
    <dgm:pt modelId="{7B73EAE5-1236-430D-A686-A5C491048DCD}" type="pres">
      <dgm:prSet presAssocID="{9DBEF895-266E-484D-8C3A-302AEFC3670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BB5451-EF88-47C5-8FCA-5E18352FB056}" type="pres">
      <dgm:prSet presAssocID="{F8765F15-D106-44CB-886D-10FB992A3278}" presName="composite" presStyleCnt="0"/>
      <dgm:spPr/>
    </dgm:pt>
    <dgm:pt modelId="{194D12D1-21B4-401D-9F0F-9DFB8DFE811F}" type="pres">
      <dgm:prSet presAssocID="{F8765F15-D106-44CB-886D-10FB992A3278}" presName="imgShp" presStyleLbl="fgImgPlace1" presStyleIdx="0" presStyleCnt="4" custScaleX="80934" custScaleY="80122" custLinFactNeighborX="2786" custLinFactNeighborY="-623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56DA370-0CA3-4723-ABAE-D131FB395D25}" type="pres">
      <dgm:prSet presAssocID="{F8765F15-D106-44CB-886D-10FB992A3278}" presName="txShp" presStyleLbl="node1" presStyleIdx="0" presStyleCnt="4" custScaleX="108288" custScaleY="72871" custLinFactNeighborX="6335" custLinFactNeighborY="-522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C3DB9-4D39-4C4E-B855-2B9B2243C936}" type="pres">
      <dgm:prSet presAssocID="{65F96B45-0EEF-493B-A531-1C97E2F4F72E}" presName="spacing" presStyleCnt="0"/>
      <dgm:spPr/>
    </dgm:pt>
    <dgm:pt modelId="{7F18A62A-B7CF-40C4-AC49-8C2AFDF803A4}" type="pres">
      <dgm:prSet presAssocID="{4BDD388C-392C-43A3-AADD-8D89989E0022}" presName="composite" presStyleCnt="0"/>
      <dgm:spPr/>
    </dgm:pt>
    <dgm:pt modelId="{4EFE117C-8715-47FF-93F1-6BD873CC30D2}" type="pres">
      <dgm:prSet presAssocID="{4BDD388C-392C-43A3-AADD-8D89989E0022}" presName="imgShp" presStyleLbl="fgImgPlace1" presStyleIdx="1" presStyleCnt="4" custScaleX="81621" custScaleY="79339" custLinFactNeighborX="3558" custLinFactNeighborY="9391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0AA96FC-616A-48A3-9E7B-49AE629D768B}" type="pres">
      <dgm:prSet presAssocID="{4BDD388C-392C-43A3-AADD-8D89989E0022}" presName="txShp" presStyleLbl="node1" presStyleIdx="1" presStyleCnt="4" custScaleX="108210" custScaleY="75380" custLinFactNeighborX="4715" custLinFactNeighborY="939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F9FF71-034C-402D-B056-FC1D55697441}" type="pres">
      <dgm:prSet presAssocID="{F31DFFC6-A90E-4AAC-A296-B3CA20B31FAF}" presName="spacing" presStyleCnt="0"/>
      <dgm:spPr/>
    </dgm:pt>
    <dgm:pt modelId="{A1195ED5-A1E4-4FBF-AD3A-9A3D059737E9}" type="pres">
      <dgm:prSet presAssocID="{E1E97FF9-6CF8-4949-8B7A-448F7EC942F6}" presName="composite" presStyleCnt="0"/>
      <dgm:spPr/>
    </dgm:pt>
    <dgm:pt modelId="{88B16FDA-6F05-4F05-AAF1-CEA3C99DD524}" type="pres">
      <dgm:prSet presAssocID="{E1E97FF9-6CF8-4949-8B7A-448F7EC942F6}" presName="imgShp" presStyleLbl="fgImgPlace1" presStyleIdx="2" presStyleCnt="4" custScaleX="82086" custScaleY="81312" custLinFactY="-18850" custLinFactNeighborX="7500" custLinFactNeighborY="-1000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A716076-A98F-4A9C-9C89-13DD47D0AC07}" type="pres">
      <dgm:prSet presAssocID="{E1E97FF9-6CF8-4949-8B7A-448F7EC942F6}" presName="txShp" presStyleLbl="node1" presStyleIdx="2" presStyleCnt="4" custScaleX="106152" custScaleY="70394" custLinFactY="-15852" custLinFactNeighborX="483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1F659E-B454-4557-9194-4E9BE2E9F1EF}" type="pres">
      <dgm:prSet presAssocID="{1559A33C-5AC1-46B7-BD77-140AB1C752B5}" presName="spacing" presStyleCnt="0"/>
      <dgm:spPr/>
    </dgm:pt>
    <dgm:pt modelId="{4C5DD9C3-AF7F-41B4-B880-890356C07A93}" type="pres">
      <dgm:prSet presAssocID="{AE78771E-32AD-49C0-BB04-C7977BFA2893}" presName="composite" presStyleCnt="0"/>
      <dgm:spPr/>
    </dgm:pt>
    <dgm:pt modelId="{CEEA0F96-8933-4E28-A1B8-29094342DB8D}" type="pres">
      <dgm:prSet presAssocID="{AE78771E-32AD-49C0-BB04-C7977BFA2893}" presName="imgShp" presStyleLbl="fgImgPlace1" presStyleIdx="3" presStyleCnt="4" custScaleX="81607" custScaleY="81404" custLinFactNeighborX="8309" custLinFactNeighborY="-2144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1D51561-4BDA-4513-A8B3-D7425C08A0BF}" type="pres">
      <dgm:prSet presAssocID="{AE78771E-32AD-49C0-BB04-C7977BFA2893}" presName="txShp" presStyleLbl="node1" presStyleIdx="3" presStyleCnt="4" custScaleX="112153" custScaleY="80677" custLinFactNeighborX="3476" custLinFactNeighborY="-190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3F4E64-F99C-429B-B56E-0DDD3784A2E4}" type="presOf" srcId="{F8765F15-D106-44CB-886D-10FB992A3278}" destId="{A56DA370-0CA3-4723-ABAE-D131FB395D25}" srcOrd="0" destOrd="0" presId="urn:microsoft.com/office/officeart/2005/8/layout/vList3"/>
    <dgm:cxn modelId="{2E725BC7-C85C-4468-87D5-F8389D405096}" type="presOf" srcId="{4BDD388C-392C-43A3-AADD-8D89989E0022}" destId="{00AA96FC-616A-48A3-9E7B-49AE629D768B}" srcOrd="0" destOrd="0" presId="urn:microsoft.com/office/officeart/2005/8/layout/vList3"/>
    <dgm:cxn modelId="{23572DAE-A5DB-4A2A-973D-D7067123D834}" type="presOf" srcId="{AE78771E-32AD-49C0-BB04-C7977BFA2893}" destId="{D1D51561-4BDA-4513-A8B3-D7425C08A0BF}" srcOrd="0" destOrd="0" presId="urn:microsoft.com/office/officeart/2005/8/layout/vList3"/>
    <dgm:cxn modelId="{B241653C-85CE-47EC-8C9A-8729AD77F2FB}" type="presOf" srcId="{E1E97FF9-6CF8-4949-8B7A-448F7EC942F6}" destId="{0A716076-A98F-4A9C-9C89-13DD47D0AC07}" srcOrd="0" destOrd="0" presId="urn:microsoft.com/office/officeart/2005/8/layout/vList3"/>
    <dgm:cxn modelId="{74BE3046-B723-4F9D-953C-F1D9983FCEA6}" srcId="{9DBEF895-266E-484D-8C3A-302AEFC36705}" destId="{AE78771E-32AD-49C0-BB04-C7977BFA2893}" srcOrd="3" destOrd="0" parTransId="{F3BEB563-88C9-4797-8621-94C6A72672F1}" sibTransId="{D853387C-D518-46CC-825A-6ED77DAC3EA2}"/>
    <dgm:cxn modelId="{6C74F632-C585-4273-A3AA-453EA305F0DD}" type="presOf" srcId="{9DBEF895-266E-484D-8C3A-302AEFC36705}" destId="{7B73EAE5-1236-430D-A686-A5C491048DCD}" srcOrd="0" destOrd="0" presId="urn:microsoft.com/office/officeart/2005/8/layout/vList3"/>
    <dgm:cxn modelId="{6B7F94FC-D0C8-4009-9652-65774E46B6FA}" srcId="{9DBEF895-266E-484D-8C3A-302AEFC36705}" destId="{4BDD388C-392C-43A3-AADD-8D89989E0022}" srcOrd="1" destOrd="0" parTransId="{5C140B23-64DA-4277-A381-6A970E55E4FB}" sibTransId="{F31DFFC6-A90E-4AAC-A296-B3CA20B31FAF}"/>
    <dgm:cxn modelId="{E4E977BE-5BE7-4A1B-8DB0-8D3C9DDDC3BB}" srcId="{9DBEF895-266E-484D-8C3A-302AEFC36705}" destId="{E1E97FF9-6CF8-4949-8B7A-448F7EC942F6}" srcOrd="2" destOrd="0" parTransId="{A05CC749-5400-4897-B3D3-C41E21BA5F3A}" sibTransId="{1559A33C-5AC1-46B7-BD77-140AB1C752B5}"/>
    <dgm:cxn modelId="{CEC0B69F-630C-4A65-A082-11DE8AFAF891}" srcId="{9DBEF895-266E-484D-8C3A-302AEFC36705}" destId="{F8765F15-D106-44CB-886D-10FB992A3278}" srcOrd="0" destOrd="0" parTransId="{9F010C42-51EB-4DE6-90EC-A357BF0ED352}" sibTransId="{65F96B45-0EEF-493B-A531-1C97E2F4F72E}"/>
    <dgm:cxn modelId="{9338BBD6-0CF5-422F-A105-01C4C4D3BB85}" type="presParOf" srcId="{7B73EAE5-1236-430D-A686-A5C491048DCD}" destId="{0FBB5451-EF88-47C5-8FCA-5E18352FB056}" srcOrd="0" destOrd="0" presId="urn:microsoft.com/office/officeart/2005/8/layout/vList3"/>
    <dgm:cxn modelId="{8682EEFF-9EFA-43DD-9945-FF2C1CD247D8}" type="presParOf" srcId="{0FBB5451-EF88-47C5-8FCA-5E18352FB056}" destId="{194D12D1-21B4-401D-9F0F-9DFB8DFE811F}" srcOrd="0" destOrd="0" presId="urn:microsoft.com/office/officeart/2005/8/layout/vList3"/>
    <dgm:cxn modelId="{5463A037-A6D3-48AF-8C49-1820B5FA9241}" type="presParOf" srcId="{0FBB5451-EF88-47C5-8FCA-5E18352FB056}" destId="{A56DA370-0CA3-4723-ABAE-D131FB395D25}" srcOrd="1" destOrd="0" presId="urn:microsoft.com/office/officeart/2005/8/layout/vList3"/>
    <dgm:cxn modelId="{4AA6EAEB-9F71-4FE5-81F0-1CA6F847165D}" type="presParOf" srcId="{7B73EAE5-1236-430D-A686-A5C491048DCD}" destId="{7D0C3DB9-4D39-4C4E-B855-2B9B2243C936}" srcOrd="1" destOrd="0" presId="urn:microsoft.com/office/officeart/2005/8/layout/vList3"/>
    <dgm:cxn modelId="{1F802759-832F-4894-9127-0103D4F02ABD}" type="presParOf" srcId="{7B73EAE5-1236-430D-A686-A5C491048DCD}" destId="{7F18A62A-B7CF-40C4-AC49-8C2AFDF803A4}" srcOrd="2" destOrd="0" presId="urn:microsoft.com/office/officeart/2005/8/layout/vList3"/>
    <dgm:cxn modelId="{9D859052-88D2-43EF-9E98-37CCA62E446A}" type="presParOf" srcId="{7F18A62A-B7CF-40C4-AC49-8C2AFDF803A4}" destId="{4EFE117C-8715-47FF-93F1-6BD873CC30D2}" srcOrd="0" destOrd="0" presId="urn:microsoft.com/office/officeart/2005/8/layout/vList3"/>
    <dgm:cxn modelId="{5C2160AA-2F7A-49E6-A183-E82D381AFAA6}" type="presParOf" srcId="{7F18A62A-B7CF-40C4-AC49-8C2AFDF803A4}" destId="{00AA96FC-616A-48A3-9E7B-49AE629D768B}" srcOrd="1" destOrd="0" presId="urn:microsoft.com/office/officeart/2005/8/layout/vList3"/>
    <dgm:cxn modelId="{435B1360-9FB1-4BD2-8A06-0180EA59DD05}" type="presParOf" srcId="{7B73EAE5-1236-430D-A686-A5C491048DCD}" destId="{5EF9FF71-034C-402D-B056-FC1D55697441}" srcOrd="3" destOrd="0" presId="urn:microsoft.com/office/officeart/2005/8/layout/vList3"/>
    <dgm:cxn modelId="{8F7F7998-CEC5-4C11-9D4E-97431A7FEB07}" type="presParOf" srcId="{7B73EAE5-1236-430D-A686-A5C491048DCD}" destId="{A1195ED5-A1E4-4FBF-AD3A-9A3D059737E9}" srcOrd="4" destOrd="0" presId="urn:microsoft.com/office/officeart/2005/8/layout/vList3"/>
    <dgm:cxn modelId="{6CE96987-F948-4B02-9338-85B3318F35C3}" type="presParOf" srcId="{A1195ED5-A1E4-4FBF-AD3A-9A3D059737E9}" destId="{88B16FDA-6F05-4F05-AAF1-CEA3C99DD524}" srcOrd="0" destOrd="0" presId="urn:microsoft.com/office/officeart/2005/8/layout/vList3"/>
    <dgm:cxn modelId="{2125442D-E0D9-49F1-9D93-692E329AB122}" type="presParOf" srcId="{A1195ED5-A1E4-4FBF-AD3A-9A3D059737E9}" destId="{0A716076-A98F-4A9C-9C89-13DD47D0AC07}" srcOrd="1" destOrd="0" presId="urn:microsoft.com/office/officeart/2005/8/layout/vList3"/>
    <dgm:cxn modelId="{FBF921F4-C090-48BB-A33C-7B6CF0BF7329}" type="presParOf" srcId="{7B73EAE5-1236-430D-A686-A5C491048DCD}" destId="{191F659E-B454-4557-9194-4E9BE2E9F1EF}" srcOrd="5" destOrd="0" presId="urn:microsoft.com/office/officeart/2005/8/layout/vList3"/>
    <dgm:cxn modelId="{2489AF28-74A4-4E95-8220-D30BCEE1340D}" type="presParOf" srcId="{7B73EAE5-1236-430D-A686-A5C491048DCD}" destId="{4C5DD9C3-AF7F-41B4-B880-890356C07A93}" srcOrd="6" destOrd="0" presId="urn:microsoft.com/office/officeart/2005/8/layout/vList3"/>
    <dgm:cxn modelId="{4FBBC7C8-FB48-4CA6-86C9-E7432DA468B6}" type="presParOf" srcId="{4C5DD9C3-AF7F-41B4-B880-890356C07A93}" destId="{CEEA0F96-8933-4E28-A1B8-29094342DB8D}" srcOrd="0" destOrd="0" presId="urn:microsoft.com/office/officeart/2005/8/layout/vList3"/>
    <dgm:cxn modelId="{FC58FEE3-E4CD-4ACB-A130-1715DC28CDD4}" type="presParOf" srcId="{4C5DD9C3-AF7F-41B4-B880-890356C07A93}" destId="{D1D51561-4BDA-4513-A8B3-D7425C08A0B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6DA370-0CA3-4723-ABAE-D131FB395D25}">
      <dsp:nvSpPr>
        <dsp:cNvPr id="0" name=""/>
        <dsp:cNvSpPr/>
      </dsp:nvSpPr>
      <dsp:spPr>
        <a:xfrm rot="10800000">
          <a:off x="1623735" y="0"/>
          <a:ext cx="5651896" cy="1090838"/>
        </a:xfrm>
        <a:prstGeom prst="homePlate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111" tIns="121920" rIns="227584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Why SDN and MPLS?</a:t>
          </a:r>
          <a:endParaRPr lang="en-US" sz="3200" kern="1200" dirty="0"/>
        </a:p>
      </dsp:txBody>
      <dsp:txXfrm rot="10800000">
        <a:off x="1623735" y="0"/>
        <a:ext cx="5651896" cy="1090838"/>
      </dsp:txXfrm>
    </dsp:sp>
    <dsp:sp modelId="{194D12D1-21B4-401D-9F0F-9DFB8DFE811F}">
      <dsp:nvSpPr>
        <dsp:cNvPr id="0" name=""/>
        <dsp:cNvSpPr/>
      </dsp:nvSpPr>
      <dsp:spPr>
        <a:xfrm>
          <a:off x="945316" y="0"/>
          <a:ext cx="1211536" cy="119938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AA96FC-616A-48A3-9E7B-49AE629D768B}">
      <dsp:nvSpPr>
        <dsp:cNvPr id="0" name=""/>
        <dsp:cNvSpPr/>
      </dsp:nvSpPr>
      <dsp:spPr>
        <a:xfrm rot="10800000">
          <a:off x="1544807" y="3086094"/>
          <a:ext cx="5647825" cy="1128396"/>
        </a:xfrm>
        <a:prstGeom prst="homePlate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111" tIns="83820" rIns="156464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u="sng" kern="1200" dirty="0" smtClean="0"/>
            <a:t>Simpler Control</a:t>
          </a:r>
          <a:r>
            <a:rPr lang="en-US" sz="2200" kern="1200" dirty="0" smtClean="0"/>
            <a:t> – Eliminate protocols, decouple network-functions from state-distribution mechanisms </a:t>
          </a:r>
          <a:endParaRPr lang="en-US" sz="2200" u="sng" kern="1200" dirty="0"/>
        </a:p>
      </dsp:txBody>
      <dsp:txXfrm rot="10800000">
        <a:off x="1544807" y="3086094"/>
        <a:ext cx="5647825" cy="1128396"/>
      </dsp:txXfrm>
    </dsp:sp>
    <dsp:sp modelId="{4EFE117C-8715-47FF-93F1-6BD873CC30D2}">
      <dsp:nvSpPr>
        <dsp:cNvPr id="0" name=""/>
        <dsp:cNvSpPr/>
      </dsp:nvSpPr>
      <dsp:spPr>
        <a:xfrm>
          <a:off x="955320" y="3056462"/>
          <a:ext cx="1221820" cy="118766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716076-A98F-4A9C-9C89-13DD47D0AC07}">
      <dsp:nvSpPr>
        <dsp:cNvPr id="0" name=""/>
        <dsp:cNvSpPr/>
      </dsp:nvSpPr>
      <dsp:spPr>
        <a:xfrm rot="10800000">
          <a:off x="1633422" y="1632640"/>
          <a:ext cx="5540411" cy="1053758"/>
        </a:xfrm>
        <a:prstGeom prst="homePlate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111" tIns="83820" rIns="156464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u="sng" kern="1200" dirty="0" smtClean="0"/>
            <a:t>Simpler, Cheaper MPLS data-plane</a:t>
          </a:r>
          <a:r>
            <a:rPr lang="en-US" sz="2200" kern="1200" dirty="0" smtClean="0"/>
            <a:t> with SDN control-architecture</a:t>
          </a:r>
          <a:endParaRPr lang="en-US" sz="2200" u="none" kern="1200" dirty="0"/>
        </a:p>
      </dsp:txBody>
      <dsp:txXfrm rot="10800000">
        <a:off x="1633422" y="1632640"/>
        <a:ext cx="5540411" cy="1053758"/>
      </dsp:txXfrm>
    </dsp:sp>
    <dsp:sp modelId="{88B16FDA-6F05-4F05-AAF1-CEA3C99DD524}">
      <dsp:nvSpPr>
        <dsp:cNvPr id="0" name=""/>
        <dsp:cNvSpPr/>
      </dsp:nvSpPr>
      <dsp:spPr>
        <a:xfrm>
          <a:off x="1039442" y="1506043"/>
          <a:ext cx="1228781" cy="121719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51561-4BDA-4513-A8B3-D7425C08A0BF}">
      <dsp:nvSpPr>
        <dsp:cNvPr id="0" name=""/>
        <dsp:cNvSpPr/>
      </dsp:nvSpPr>
      <dsp:spPr>
        <a:xfrm rot="10800000">
          <a:off x="1325738" y="4670213"/>
          <a:ext cx="5853622" cy="1207689"/>
        </a:xfrm>
        <a:prstGeom prst="homePlate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111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u="sng" kern="1200" dirty="0" smtClean="0"/>
            <a:t>Service Innovation </a:t>
          </a:r>
          <a:r>
            <a:rPr lang="en-US" sz="2200" u="none" kern="1200" dirty="0" smtClean="0"/>
            <a:t>– Programmability, Extensibility &amp; Global-Optimization. </a:t>
          </a:r>
          <a:endParaRPr lang="en-US" sz="2200" u="none" kern="1200" dirty="0"/>
        </a:p>
      </dsp:txBody>
      <dsp:txXfrm rot="10800000">
        <a:off x="1325738" y="4670213"/>
        <a:ext cx="5853622" cy="1207689"/>
      </dsp:txXfrm>
    </dsp:sp>
    <dsp:sp modelId="{CEEA0F96-8933-4E28-A1B8-29094342DB8D}">
      <dsp:nvSpPr>
        <dsp:cNvPr id="0" name=""/>
        <dsp:cNvSpPr/>
      </dsp:nvSpPr>
      <dsp:spPr>
        <a:xfrm>
          <a:off x="975042" y="4628261"/>
          <a:ext cx="1221611" cy="121857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14421-0223-498D-B90C-7AC739B61914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0F18D-8687-4572-AF79-40275E2D1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3E618-61B5-4A6A-B6C4-D043CF6860A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 –traffic</a:t>
            </a:r>
            <a:r>
              <a:rPr lang="en-US" baseline="0" dirty="0" smtClean="0"/>
              <a:t> revise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3E618-61B5-4A6A-B6C4-D043CF6860A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Going to show a video of</a:t>
            </a:r>
            <a:r>
              <a:rPr lang="en-US" baseline="0" dirty="0" smtClean="0"/>
              <a:t> how MPLS does traffic engineering TODAY.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0F18D-8687-4572-AF79-40275E2D1E9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this is how MPLS supports</a:t>
            </a:r>
            <a:r>
              <a:rPr lang="en-US" baseline="0" dirty="0" smtClean="0"/>
              <a:t> traffic-engineering today, And it does so using </a:t>
            </a:r>
            <a:r>
              <a:rPr lang="en-US" dirty="0" smtClean="0"/>
              <a:t>LSP in the data plane – push, pop, swap + a bunch of protocols in</a:t>
            </a:r>
            <a:r>
              <a:rPr lang="en-US" baseline="0" dirty="0" smtClean="0"/>
              <a:t> the control plane = together make the service come alive. And that is what you saw in the video. But not exactly – we retained the MPLS data plane but did not use any of these control plane protocols – replaced all of their functionality with </a:t>
            </a:r>
            <a:r>
              <a:rPr lang="en-US" baseline="0" dirty="0" err="1" smtClean="0"/>
              <a:t>OpenFlow</a:t>
            </a:r>
            <a:r>
              <a:rPr lang="en-US" baseline="0" dirty="0" smtClean="0"/>
              <a:t> + apps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3E618-61B5-4A6A-B6C4-D043CF6860A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what do we mean exactly? What do</a:t>
            </a:r>
            <a:r>
              <a:rPr lang="en-US" baseline="0" dirty="0" smtClean="0"/>
              <a:t> we gain from this? Why bother?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3E618-61B5-4A6A-B6C4-D043CF6860A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0F18D-8687-4572-AF79-40275E2D1E9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3E618-61B5-4A6A-B6C4-D043CF6860A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Existing services = Simpler dynamic optimized + new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3E618-61B5-4A6A-B6C4-D043CF6860A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churn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3E618-61B5-4A6A-B6C4-D043CF6860A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CC05-9E4A-452B-B30C-A22C901A0CB2}" type="datetime1">
              <a:rPr lang="en-US" smtClean="0"/>
              <a:pPr/>
              <a:t>11/10/2011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841E-D6EF-4244-A24F-A4543DAFA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DA8F-4D75-4E84-A0F8-55AF8B9A3323}" type="datetime1">
              <a:rPr lang="en-US" smtClean="0"/>
              <a:pPr/>
              <a:t>11/10/2011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1FC82-C1B0-449E-AAE2-23CA7016C920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11/10/2011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49FC-3F79-49D1-94A8-34924F8126C1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11/10/2011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84F4-CEA9-41E4-88F0-0DBAA1A00761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11/10/2011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5024-96FC-4D29-BD12-40236363C5B6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11/10/2011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450D7-5BB9-4103-8770-1EFAB4176CCA}" type="datetime1">
              <a:rPr lang="en-US" smtClean="0"/>
              <a:pPr/>
              <a:t>11/10/2011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5841E-D6EF-4244-A24F-A4543DAFAF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52A21-0F12-4CB8-A8D2-DAAB5AD825EA}" type="datetime1">
              <a:rPr lang="en-US" smtClean="0"/>
              <a:pPr/>
              <a:t>11/10/2011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256F2-8016-4B24-AF78-7FA03D20B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6F34E-F4B1-456B-89CD-ABBF1E870E53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11/10/2011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21748-13EF-4AB6-B04E-6D696A4CC7B8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11/10/2011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13E75-4420-4B66-B129-303E106088AD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11/10/2011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D618B-4F9E-4381-9694-034044E82AD3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11/10/2011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447800"/>
            <a:ext cx="7772400" cy="2990850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solidFill>
                  <a:srgbClr val="FFFF00"/>
                </a:solidFill>
                <a:latin typeface="Berlin Sans FB" pitchFamily="34" charset="0"/>
              </a:rPr>
              <a:t>Why SDN and MPLS?</a:t>
            </a:r>
            <a:endParaRPr lang="en-US" altLang="ko-KR" sz="40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4681716"/>
            <a:ext cx="7391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Saurav Das, Ali Reza Sharafat,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Guru Parulkar, Nick McKeown</a:t>
            </a:r>
          </a:p>
          <a:p>
            <a:pPr algn="ctr"/>
            <a:endParaRPr lang="en-US" sz="2800" dirty="0" smtClean="0">
              <a:solidFill>
                <a:schemeClr val="accent3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Clean Slate CTO Summit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9</a:t>
            </a:r>
            <a:r>
              <a:rPr lang="en-US" sz="2000" baseline="30000" dirty="0" smtClean="0">
                <a:solidFill>
                  <a:schemeClr val="bg1"/>
                </a:solidFill>
                <a:latin typeface="+mj-lt"/>
              </a:rPr>
              <a:t>th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November, 2011</a:t>
            </a:r>
          </a:p>
        </p:txBody>
      </p:sp>
      <p:pic>
        <p:nvPicPr>
          <p:cNvPr id="71686" name="Picture 6" descr="https://ccrma.stanford.edu/~sbacker/empp/images/stanford_logo_blac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81000"/>
            <a:ext cx="1162050" cy="103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1000" y="86713"/>
            <a:ext cx="8229600" cy="609600"/>
          </a:xfrm>
          <a:prstGeom prst="rect">
            <a:avLst/>
          </a:prstGeom>
        </p:spPr>
        <p:txBody>
          <a:bodyPr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4000" kern="0" dirty="0" smtClean="0">
                <a:solidFill>
                  <a:srgbClr val="FFFF00"/>
                </a:solidFill>
              </a:rPr>
              <a:t>Application/Service Viewpoint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066800"/>
            <a:ext cx="7010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3 Examples of SDN Benefits:</a:t>
            </a:r>
          </a:p>
          <a:p>
            <a:endParaRPr lang="en-US" sz="32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/>
              <a:t>Programmability  &amp; Simplicity</a:t>
            </a:r>
          </a:p>
          <a:p>
            <a:pPr marL="914400" lvl="1" indent="-457200">
              <a:buFont typeface="+mj-lt"/>
              <a:buAutoNum type="arabicPeriod"/>
            </a:pPr>
            <a:endParaRPr lang="en-US" sz="28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/>
              <a:t>Extensibility</a:t>
            </a:r>
          </a:p>
          <a:p>
            <a:pPr marL="914400" lvl="1" indent="-457200">
              <a:buFont typeface="+mj-lt"/>
              <a:buAutoNum type="arabicPeriod"/>
            </a:pPr>
            <a:endParaRPr lang="en-US" sz="28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/>
              <a:t>Global -Optimization</a:t>
            </a:r>
          </a:p>
        </p:txBody>
      </p:sp>
      <p:sp>
        <p:nvSpPr>
          <p:cNvPr id="4" name="Left Arrow 3"/>
          <p:cNvSpPr/>
          <p:nvPr/>
        </p:nvSpPr>
        <p:spPr>
          <a:xfrm>
            <a:off x="6400800" y="2209800"/>
            <a:ext cx="457200" cy="381000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roup 206"/>
          <p:cNvGrpSpPr/>
          <p:nvPr/>
        </p:nvGrpSpPr>
        <p:grpSpPr>
          <a:xfrm>
            <a:off x="2667000" y="1143000"/>
            <a:ext cx="4004353" cy="2365177"/>
            <a:chOff x="3429000" y="2133600"/>
            <a:chExt cx="4004353" cy="2365177"/>
          </a:xfrm>
        </p:grpSpPr>
        <p:sp>
          <p:nvSpPr>
            <p:cNvPr id="208" name="Cloud 207"/>
            <p:cNvSpPr/>
            <p:nvPr/>
          </p:nvSpPr>
          <p:spPr>
            <a:xfrm>
              <a:off x="3505200" y="2209800"/>
              <a:ext cx="3733800" cy="2209800"/>
            </a:xfrm>
            <a:prstGeom prst="cloud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09" name="Straight Connector 208"/>
            <p:cNvCxnSpPr/>
            <p:nvPr/>
          </p:nvCxnSpPr>
          <p:spPr>
            <a:xfrm rot="10800000" flipV="1">
              <a:off x="3886202" y="3626085"/>
              <a:ext cx="228599" cy="260113"/>
            </a:xfrm>
            <a:prstGeom prst="line">
              <a:avLst/>
            </a:prstGeom>
            <a:noFill/>
            <a:ln w="38100" cap="sq" cmpd="sng" algn="ctr">
              <a:solidFill>
                <a:srgbClr val="4F81BD"/>
              </a:solidFill>
              <a:prstDash val="solid"/>
              <a:beve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grpSp>
          <p:nvGrpSpPr>
            <p:cNvPr id="210" name="Group 3"/>
            <p:cNvGrpSpPr/>
            <p:nvPr/>
          </p:nvGrpSpPr>
          <p:grpSpPr>
            <a:xfrm>
              <a:off x="3429000" y="3810000"/>
              <a:ext cx="575353" cy="392232"/>
              <a:chOff x="228600" y="302861"/>
              <a:chExt cx="575353" cy="392232"/>
            </a:xfrm>
          </p:grpSpPr>
          <p:sp>
            <p:nvSpPr>
              <p:cNvPr id="260" name="Can 85"/>
              <p:cNvSpPr/>
              <p:nvPr/>
            </p:nvSpPr>
            <p:spPr>
              <a:xfrm>
                <a:off x="228600" y="304800"/>
                <a:ext cx="575353" cy="390293"/>
              </a:xfrm>
              <a:prstGeom prst="can">
                <a:avLst>
                  <a:gd name="adj" fmla="val 50000"/>
                </a:avLst>
              </a:prstGeom>
              <a:solidFill>
                <a:srgbClr val="4BACC6"/>
              </a:solidFill>
              <a:ln>
                <a:solidFill>
                  <a:srgbClr val="1F497D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1" name="Down Arrow 86"/>
              <p:cNvSpPr/>
              <p:nvPr/>
            </p:nvSpPr>
            <p:spPr>
              <a:xfrm rot="3594206">
                <a:off x="352981" y="376713"/>
                <a:ext cx="95424" cy="15372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2" name="Down Arrow 87"/>
              <p:cNvSpPr/>
              <p:nvPr/>
            </p:nvSpPr>
            <p:spPr>
              <a:xfrm rot="14184123">
                <a:off x="508892" y="263830"/>
                <a:ext cx="108213" cy="18627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3" name="Right Arrow 88"/>
              <p:cNvSpPr/>
              <p:nvPr/>
            </p:nvSpPr>
            <p:spPr>
              <a:xfrm rot="10800000">
                <a:off x="304800" y="302861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4" name="Right Arrow 89"/>
              <p:cNvSpPr/>
              <p:nvPr/>
            </p:nvSpPr>
            <p:spPr>
              <a:xfrm rot="276230">
                <a:off x="502088" y="386188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211" name="Straight Connector 210"/>
            <p:cNvCxnSpPr/>
            <p:nvPr/>
          </p:nvCxnSpPr>
          <p:spPr>
            <a:xfrm flipH="1">
              <a:off x="4451770" y="2940286"/>
              <a:ext cx="196430" cy="476155"/>
            </a:xfrm>
            <a:prstGeom prst="line">
              <a:avLst/>
            </a:prstGeom>
            <a:noFill/>
            <a:ln w="38100" cap="sq" cmpd="sng" algn="ctr">
              <a:solidFill>
                <a:srgbClr val="4F81BD"/>
              </a:solidFill>
              <a:prstDash val="solid"/>
              <a:beve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12" name="Straight Connector 211"/>
            <p:cNvCxnSpPr>
              <a:endCxn id="237" idx="3"/>
            </p:cNvCxnSpPr>
            <p:nvPr/>
          </p:nvCxnSpPr>
          <p:spPr>
            <a:xfrm flipH="1">
              <a:off x="6051970" y="2895600"/>
              <a:ext cx="196430" cy="597041"/>
            </a:xfrm>
            <a:prstGeom prst="line">
              <a:avLst/>
            </a:prstGeom>
            <a:noFill/>
            <a:ln w="38100" cap="sq" cmpd="sng" algn="ctr">
              <a:solidFill>
                <a:srgbClr val="4F81BD"/>
              </a:solidFill>
              <a:prstDash val="solid"/>
              <a:beve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13" name="Straight Connector 212"/>
            <p:cNvCxnSpPr>
              <a:stCxn id="255" idx="0"/>
              <a:endCxn id="240" idx="4"/>
            </p:cNvCxnSpPr>
            <p:nvPr/>
          </p:nvCxnSpPr>
          <p:spPr>
            <a:xfrm flipH="1">
              <a:off x="6518953" y="2635486"/>
              <a:ext cx="626724" cy="76200"/>
            </a:xfrm>
            <a:prstGeom prst="line">
              <a:avLst/>
            </a:prstGeom>
            <a:noFill/>
            <a:ln w="38100" cap="sq" cmpd="sng" algn="ctr">
              <a:solidFill>
                <a:srgbClr val="4F81BD"/>
              </a:solidFill>
              <a:prstDash val="solid"/>
              <a:beve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grpSp>
          <p:nvGrpSpPr>
            <p:cNvPr id="214" name="Group 33"/>
            <p:cNvGrpSpPr/>
            <p:nvPr/>
          </p:nvGrpSpPr>
          <p:grpSpPr>
            <a:xfrm>
              <a:off x="6858000" y="2438400"/>
              <a:ext cx="575353" cy="392232"/>
              <a:chOff x="228600" y="302861"/>
              <a:chExt cx="575353" cy="392232"/>
            </a:xfrm>
          </p:grpSpPr>
          <p:sp>
            <p:nvSpPr>
              <p:cNvPr id="255" name="Can 85"/>
              <p:cNvSpPr/>
              <p:nvPr/>
            </p:nvSpPr>
            <p:spPr>
              <a:xfrm>
                <a:off x="228600" y="304800"/>
                <a:ext cx="575353" cy="390293"/>
              </a:xfrm>
              <a:prstGeom prst="can">
                <a:avLst>
                  <a:gd name="adj" fmla="val 50000"/>
                </a:avLst>
              </a:prstGeom>
              <a:solidFill>
                <a:srgbClr val="4BACC6"/>
              </a:solidFill>
              <a:ln>
                <a:solidFill>
                  <a:srgbClr val="1F497D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6" name="Down Arrow 86"/>
              <p:cNvSpPr/>
              <p:nvPr/>
            </p:nvSpPr>
            <p:spPr>
              <a:xfrm rot="3594206">
                <a:off x="352981" y="376713"/>
                <a:ext cx="95424" cy="15372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7" name="Down Arrow 87"/>
              <p:cNvSpPr/>
              <p:nvPr/>
            </p:nvSpPr>
            <p:spPr>
              <a:xfrm rot="14184123">
                <a:off x="508892" y="263830"/>
                <a:ext cx="108213" cy="18627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8" name="Right Arrow 88"/>
              <p:cNvSpPr/>
              <p:nvPr/>
            </p:nvSpPr>
            <p:spPr>
              <a:xfrm rot="10800000">
                <a:off x="304800" y="302861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9" name="Right Arrow 89"/>
              <p:cNvSpPr/>
              <p:nvPr/>
            </p:nvSpPr>
            <p:spPr>
              <a:xfrm rot="276230">
                <a:off x="502088" y="386188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15" name="TextBox 214"/>
            <p:cNvSpPr txBox="1"/>
            <p:nvPr/>
          </p:nvSpPr>
          <p:spPr>
            <a:xfrm>
              <a:off x="6858000" y="2133600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R3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cxnSp>
          <p:nvCxnSpPr>
            <p:cNvPr id="216" name="Straight Connector 215"/>
            <p:cNvCxnSpPr/>
            <p:nvPr/>
          </p:nvCxnSpPr>
          <p:spPr>
            <a:xfrm flipH="1">
              <a:off x="5034769" y="2787886"/>
              <a:ext cx="908832" cy="40833"/>
            </a:xfrm>
            <a:prstGeom prst="line">
              <a:avLst/>
            </a:prstGeom>
            <a:noFill/>
            <a:ln w="38100" cap="sq" cmpd="sng" algn="ctr">
              <a:solidFill>
                <a:srgbClr val="4F81BD"/>
              </a:solidFill>
              <a:prstDash val="solid"/>
              <a:beve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17" name="Straight Connector 216"/>
            <p:cNvCxnSpPr/>
            <p:nvPr/>
          </p:nvCxnSpPr>
          <p:spPr>
            <a:xfrm rot="10800000" flipV="1">
              <a:off x="4038600" y="3810000"/>
              <a:ext cx="228599" cy="260113"/>
            </a:xfrm>
            <a:prstGeom prst="line">
              <a:avLst/>
            </a:prstGeom>
            <a:noFill/>
            <a:ln w="38100" cap="sq" cmpd="sng" algn="ctr">
              <a:solidFill>
                <a:srgbClr val="4F81BD"/>
              </a:solidFill>
              <a:prstDash val="solid"/>
              <a:beve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grpSp>
          <p:nvGrpSpPr>
            <p:cNvPr id="218" name="Group 3"/>
            <p:cNvGrpSpPr/>
            <p:nvPr/>
          </p:nvGrpSpPr>
          <p:grpSpPr>
            <a:xfrm>
              <a:off x="4114800" y="3429000"/>
              <a:ext cx="575353" cy="392232"/>
              <a:chOff x="228600" y="302861"/>
              <a:chExt cx="575353" cy="392232"/>
            </a:xfrm>
          </p:grpSpPr>
          <p:sp>
            <p:nvSpPr>
              <p:cNvPr id="250" name="Can 85"/>
              <p:cNvSpPr/>
              <p:nvPr/>
            </p:nvSpPr>
            <p:spPr>
              <a:xfrm>
                <a:off x="228600" y="304800"/>
                <a:ext cx="575353" cy="390293"/>
              </a:xfrm>
              <a:prstGeom prst="can">
                <a:avLst>
                  <a:gd name="adj" fmla="val 50000"/>
                </a:avLst>
              </a:prstGeom>
              <a:solidFill>
                <a:srgbClr val="4BACC6"/>
              </a:solidFill>
              <a:ln>
                <a:solidFill>
                  <a:srgbClr val="1F497D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1" name="Down Arrow 86"/>
              <p:cNvSpPr/>
              <p:nvPr/>
            </p:nvSpPr>
            <p:spPr>
              <a:xfrm rot="3594206">
                <a:off x="352981" y="376713"/>
                <a:ext cx="95424" cy="15372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2" name="Down Arrow 87"/>
              <p:cNvSpPr/>
              <p:nvPr/>
            </p:nvSpPr>
            <p:spPr>
              <a:xfrm rot="14184123">
                <a:off x="508892" y="263830"/>
                <a:ext cx="108213" cy="18627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3" name="Right Arrow 88"/>
              <p:cNvSpPr/>
              <p:nvPr/>
            </p:nvSpPr>
            <p:spPr>
              <a:xfrm rot="10800000">
                <a:off x="304800" y="302861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4" name="Right Arrow 89"/>
              <p:cNvSpPr/>
              <p:nvPr/>
            </p:nvSpPr>
            <p:spPr>
              <a:xfrm rot="276230">
                <a:off x="502088" y="386188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9" name="Group 3"/>
            <p:cNvGrpSpPr/>
            <p:nvPr/>
          </p:nvGrpSpPr>
          <p:grpSpPr>
            <a:xfrm>
              <a:off x="4495800" y="2590800"/>
              <a:ext cx="575353" cy="392232"/>
              <a:chOff x="228600" y="302861"/>
              <a:chExt cx="575353" cy="392232"/>
            </a:xfrm>
          </p:grpSpPr>
          <p:sp>
            <p:nvSpPr>
              <p:cNvPr id="245" name="Can 85"/>
              <p:cNvSpPr/>
              <p:nvPr/>
            </p:nvSpPr>
            <p:spPr>
              <a:xfrm>
                <a:off x="228600" y="304800"/>
                <a:ext cx="575353" cy="390293"/>
              </a:xfrm>
              <a:prstGeom prst="can">
                <a:avLst>
                  <a:gd name="adj" fmla="val 50000"/>
                </a:avLst>
              </a:prstGeom>
              <a:solidFill>
                <a:srgbClr val="4BACC6"/>
              </a:solidFill>
              <a:ln>
                <a:solidFill>
                  <a:srgbClr val="1F497D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6" name="Down Arrow 86"/>
              <p:cNvSpPr/>
              <p:nvPr/>
            </p:nvSpPr>
            <p:spPr>
              <a:xfrm rot="3594206">
                <a:off x="352981" y="376713"/>
                <a:ext cx="95424" cy="15372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7" name="Down Arrow 87"/>
              <p:cNvSpPr/>
              <p:nvPr/>
            </p:nvSpPr>
            <p:spPr>
              <a:xfrm rot="14184123">
                <a:off x="508892" y="263830"/>
                <a:ext cx="108213" cy="18627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8" name="Right Arrow 88"/>
              <p:cNvSpPr/>
              <p:nvPr/>
            </p:nvSpPr>
            <p:spPr>
              <a:xfrm rot="10800000">
                <a:off x="304800" y="302861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9" name="Right Arrow 89"/>
              <p:cNvSpPr/>
              <p:nvPr/>
            </p:nvSpPr>
            <p:spPr>
              <a:xfrm rot="276230">
                <a:off x="502088" y="386188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0" name="Group 3"/>
            <p:cNvGrpSpPr/>
            <p:nvPr/>
          </p:nvGrpSpPr>
          <p:grpSpPr>
            <a:xfrm>
              <a:off x="5943600" y="2514600"/>
              <a:ext cx="575353" cy="392232"/>
              <a:chOff x="228600" y="302861"/>
              <a:chExt cx="575353" cy="392232"/>
            </a:xfrm>
          </p:grpSpPr>
          <p:sp>
            <p:nvSpPr>
              <p:cNvPr id="240" name="Can 85"/>
              <p:cNvSpPr/>
              <p:nvPr/>
            </p:nvSpPr>
            <p:spPr>
              <a:xfrm>
                <a:off x="228600" y="304800"/>
                <a:ext cx="575353" cy="390293"/>
              </a:xfrm>
              <a:prstGeom prst="can">
                <a:avLst>
                  <a:gd name="adj" fmla="val 50000"/>
                </a:avLst>
              </a:prstGeom>
              <a:solidFill>
                <a:srgbClr val="4BACC6"/>
              </a:solidFill>
              <a:ln>
                <a:solidFill>
                  <a:srgbClr val="1F497D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1" name="Down Arrow 86"/>
              <p:cNvSpPr/>
              <p:nvPr/>
            </p:nvSpPr>
            <p:spPr>
              <a:xfrm rot="3594206">
                <a:off x="352981" y="376713"/>
                <a:ext cx="95424" cy="15372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2" name="Down Arrow 87"/>
              <p:cNvSpPr/>
              <p:nvPr/>
            </p:nvSpPr>
            <p:spPr>
              <a:xfrm rot="14184123">
                <a:off x="508892" y="263830"/>
                <a:ext cx="108213" cy="18627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3" name="Right Arrow 88"/>
              <p:cNvSpPr/>
              <p:nvPr/>
            </p:nvSpPr>
            <p:spPr>
              <a:xfrm rot="10800000">
                <a:off x="304800" y="302861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4" name="Right Arrow 89"/>
              <p:cNvSpPr/>
              <p:nvPr/>
            </p:nvSpPr>
            <p:spPr>
              <a:xfrm rot="276230">
                <a:off x="502088" y="386188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221" name="Straight Connector 220"/>
            <p:cNvCxnSpPr>
              <a:stCxn id="245" idx="3"/>
              <a:endCxn id="238" idx="3"/>
            </p:cNvCxnSpPr>
            <p:nvPr/>
          </p:nvCxnSpPr>
          <p:spPr>
            <a:xfrm>
              <a:off x="4783477" y="2983032"/>
              <a:ext cx="1007723" cy="580712"/>
            </a:xfrm>
            <a:prstGeom prst="line">
              <a:avLst/>
            </a:prstGeom>
            <a:noFill/>
            <a:ln w="38100" cap="sq" cmpd="sng" algn="ctr">
              <a:solidFill>
                <a:srgbClr val="4F81BD"/>
              </a:solidFill>
              <a:prstDash val="solid"/>
              <a:beve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22" name="Straight Connector 221"/>
            <p:cNvCxnSpPr>
              <a:stCxn id="250" idx="4"/>
              <a:endCxn id="235" idx="2"/>
            </p:cNvCxnSpPr>
            <p:nvPr/>
          </p:nvCxnSpPr>
          <p:spPr>
            <a:xfrm>
              <a:off x="4690153" y="3626086"/>
              <a:ext cx="1024847" cy="76200"/>
            </a:xfrm>
            <a:prstGeom prst="line">
              <a:avLst/>
            </a:prstGeom>
            <a:noFill/>
            <a:ln w="38100" cap="sq" cmpd="sng" algn="ctr">
              <a:solidFill>
                <a:srgbClr val="4F81BD"/>
              </a:solidFill>
              <a:prstDash val="solid"/>
              <a:beve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grpSp>
          <p:nvGrpSpPr>
            <p:cNvPr id="223" name="Group 3"/>
            <p:cNvGrpSpPr/>
            <p:nvPr/>
          </p:nvGrpSpPr>
          <p:grpSpPr>
            <a:xfrm>
              <a:off x="5715000" y="3505200"/>
              <a:ext cx="575353" cy="392232"/>
              <a:chOff x="228600" y="302861"/>
              <a:chExt cx="575353" cy="392232"/>
            </a:xfrm>
          </p:grpSpPr>
          <p:sp>
            <p:nvSpPr>
              <p:cNvPr id="235" name="Can 85"/>
              <p:cNvSpPr/>
              <p:nvPr/>
            </p:nvSpPr>
            <p:spPr>
              <a:xfrm>
                <a:off x="228600" y="304800"/>
                <a:ext cx="575353" cy="390293"/>
              </a:xfrm>
              <a:prstGeom prst="can">
                <a:avLst>
                  <a:gd name="adj" fmla="val 50000"/>
                </a:avLst>
              </a:prstGeom>
              <a:solidFill>
                <a:srgbClr val="4BACC6"/>
              </a:solidFill>
              <a:ln>
                <a:solidFill>
                  <a:srgbClr val="1F497D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" name="Down Arrow 86"/>
              <p:cNvSpPr/>
              <p:nvPr/>
            </p:nvSpPr>
            <p:spPr>
              <a:xfrm rot="3594206">
                <a:off x="352981" y="376713"/>
                <a:ext cx="95424" cy="15372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7" name="Down Arrow 87"/>
              <p:cNvSpPr/>
              <p:nvPr/>
            </p:nvSpPr>
            <p:spPr>
              <a:xfrm rot="14184123">
                <a:off x="508892" y="263830"/>
                <a:ext cx="108213" cy="18627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8" name="Right Arrow 88"/>
              <p:cNvSpPr/>
              <p:nvPr/>
            </p:nvSpPr>
            <p:spPr>
              <a:xfrm rot="10800000">
                <a:off x="304800" y="302861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9" name="Right Arrow 89"/>
              <p:cNvSpPr/>
              <p:nvPr/>
            </p:nvSpPr>
            <p:spPr>
              <a:xfrm rot="276230">
                <a:off x="502088" y="386188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24" name="TextBox 223"/>
            <p:cNvSpPr txBox="1"/>
            <p:nvPr/>
          </p:nvSpPr>
          <p:spPr>
            <a:xfrm>
              <a:off x="6248400" y="3581400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R6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5715000" y="2362200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R2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4191000" y="2362200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R4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572000" y="3733800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R5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3886200" y="4191000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R1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3922520" y="2666288"/>
              <a:ext cx="3016665" cy="1418602"/>
            </a:xfrm>
            <a:custGeom>
              <a:avLst/>
              <a:gdLst>
                <a:gd name="connsiteX0" fmla="*/ 0 w 3016665"/>
                <a:gd name="connsiteY0" fmla="*/ 1418602 h 1418602"/>
                <a:gd name="connsiteX1" fmla="*/ 487110 w 3016665"/>
                <a:gd name="connsiteY1" fmla="*/ 1034041 h 1418602"/>
                <a:gd name="connsiteX2" fmla="*/ 1897166 w 3016665"/>
                <a:gd name="connsiteY2" fmla="*/ 1085316 h 1418602"/>
                <a:gd name="connsiteX3" fmla="*/ 2427005 w 3016665"/>
                <a:gd name="connsiteY3" fmla="*/ 188007 h 1418602"/>
                <a:gd name="connsiteX4" fmla="*/ 3016665 w 3016665"/>
                <a:gd name="connsiteY4" fmla="*/ 0 h 141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6665" h="1418602">
                  <a:moveTo>
                    <a:pt x="0" y="1418602"/>
                  </a:moveTo>
                  <a:cubicBezTo>
                    <a:pt x="85458" y="1254095"/>
                    <a:pt x="170916" y="1089589"/>
                    <a:pt x="487110" y="1034041"/>
                  </a:cubicBezTo>
                  <a:cubicBezTo>
                    <a:pt x="803304" y="978493"/>
                    <a:pt x="1573850" y="1226322"/>
                    <a:pt x="1897166" y="1085316"/>
                  </a:cubicBezTo>
                  <a:cubicBezTo>
                    <a:pt x="2220482" y="944310"/>
                    <a:pt x="2240422" y="368893"/>
                    <a:pt x="2427005" y="188007"/>
                  </a:cubicBezTo>
                  <a:cubicBezTo>
                    <a:pt x="2613588" y="7121"/>
                    <a:pt x="2815126" y="3560"/>
                    <a:pt x="3016665" y="0"/>
                  </a:cubicBezTo>
                </a:path>
              </a:pathLst>
            </a:custGeom>
            <a:noFill/>
            <a:ln w="38100" cap="flat" cmpd="sng" algn="ctr">
              <a:solidFill>
                <a:srgbClr val="1F497D">
                  <a:lumMod val="50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3886200" y="2590800"/>
              <a:ext cx="3016665" cy="1418602"/>
            </a:xfrm>
            <a:custGeom>
              <a:avLst/>
              <a:gdLst>
                <a:gd name="connsiteX0" fmla="*/ 0 w 3016665"/>
                <a:gd name="connsiteY0" fmla="*/ 1418602 h 1418602"/>
                <a:gd name="connsiteX1" fmla="*/ 487110 w 3016665"/>
                <a:gd name="connsiteY1" fmla="*/ 1034041 h 1418602"/>
                <a:gd name="connsiteX2" fmla="*/ 1897166 w 3016665"/>
                <a:gd name="connsiteY2" fmla="*/ 1085316 h 1418602"/>
                <a:gd name="connsiteX3" fmla="*/ 2427005 w 3016665"/>
                <a:gd name="connsiteY3" fmla="*/ 188007 h 1418602"/>
                <a:gd name="connsiteX4" fmla="*/ 3016665 w 3016665"/>
                <a:gd name="connsiteY4" fmla="*/ 0 h 141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6665" h="1418602">
                  <a:moveTo>
                    <a:pt x="0" y="1418602"/>
                  </a:moveTo>
                  <a:cubicBezTo>
                    <a:pt x="85458" y="1254095"/>
                    <a:pt x="170916" y="1089589"/>
                    <a:pt x="487110" y="1034041"/>
                  </a:cubicBezTo>
                  <a:cubicBezTo>
                    <a:pt x="803304" y="978493"/>
                    <a:pt x="1573850" y="1226322"/>
                    <a:pt x="1897166" y="1085316"/>
                  </a:cubicBezTo>
                  <a:cubicBezTo>
                    <a:pt x="2220482" y="944310"/>
                    <a:pt x="2240422" y="368893"/>
                    <a:pt x="2427005" y="188007"/>
                  </a:cubicBezTo>
                  <a:cubicBezTo>
                    <a:pt x="2613588" y="7121"/>
                    <a:pt x="2815126" y="3560"/>
                    <a:pt x="3016665" y="0"/>
                  </a:cubicBezTo>
                </a:path>
              </a:pathLst>
            </a:custGeom>
            <a:noFill/>
            <a:ln w="38100" cap="flat" cmpd="sng" algn="ctr">
              <a:solidFill>
                <a:srgbClr val="1F497D">
                  <a:lumMod val="50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Can 230"/>
            <p:cNvSpPr/>
            <p:nvPr/>
          </p:nvSpPr>
          <p:spPr>
            <a:xfrm rot="14559091">
              <a:off x="5207797" y="2453918"/>
              <a:ext cx="190588" cy="1508284"/>
            </a:xfrm>
            <a:prstGeom prst="can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4708733" y="2599346"/>
              <a:ext cx="1656459" cy="921521"/>
            </a:xfrm>
            <a:custGeom>
              <a:avLst/>
              <a:gdLst>
                <a:gd name="connsiteX0" fmla="*/ 0 w 1656459"/>
                <a:gd name="connsiteY0" fmla="*/ 921521 h 921521"/>
                <a:gd name="connsiteX1" fmla="*/ 1384418 w 1656459"/>
                <a:gd name="connsiteY1" fmla="*/ 143854 h 921521"/>
                <a:gd name="connsiteX2" fmla="*/ 1632246 w 1656459"/>
                <a:gd name="connsiteY2" fmla="*/ 58396 h 9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6459" h="921521">
                  <a:moveTo>
                    <a:pt x="0" y="921521"/>
                  </a:moveTo>
                  <a:lnTo>
                    <a:pt x="1384418" y="143854"/>
                  </a:lnTo>
                  <a:cubicBezTo>
                    <a:pt x="1656459" y="0"/>
                    <a:pt x="1644352" y="29198"/>
                    <a:pt x="1632246" y="58396"/>
                  </a:cubicBezTo>
                </a:path>
              </a:pathLst>
            </a:custGeom>
            <a:noFill/>
            <a:ln w="381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4572000" y="2751746"/>
              <a:ext cx="1656459" cy="921521"/>
            </a:xfrm>
            <a:custGeom>
              <a:avLst/>
              <a:gdLst>
                <a:gd name="connsiteX0" fmla="*/ 0 w 1656459"/>
                <a:gd name="connsiteY0" fmla="*/ 921521 h 921521"/>
                <a:gd name="connsiteX1" fmla="*/ 1384418 w 1656459"/>
                <a:gd name="connsiteY1" fmla="*/ 143854 h 921521"/>
                <a:gd name="connsiteX2" fmla="*/ 1632246 w 1656459"/>
                <a:gd name="connsiteY2" fmla="*/ 58396 h 9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6459" h="921521">
                  <a:moveTo>
                    <a:pt x="0" y="921521"/>
                  </a:moveTo>
                  <a:lnTo>
                    <a:pt x="1384418" y="143854"/>
                  </a:lnTo>
                  <a:cubicBezTo>
                    <a:pt x="1656459" y="0"/>
                    <a:pt x="1644352" y="29198"/>
                    <a:pt x="1632246" y="58396"/>
                  </a:cubicBezTo>
                </a:path>
              </a:pathLst>
            </a:custGeom>
            <a:noFill/>
            <a:ln w="381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Curved Up Arrow 233"/>
            <p:cNvSpPr/>
            <p:nvPr/>
          </p:nvSpPr>
          <p:spPr>
            <a:xfrm rot="15806314">
              <a:off x="4954738" y="3555536"/>
              <a:ext cx="606655" cy="222650"/>
            </a:xfrm>
            <a:prstGeom prst="curvedUpArrow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5" name="Rectangle 2"/>
          <p:cNvSpPr txBox="1">
            <a:spLocks noChangeArrowheads="1"/>
          </p:cNvSpPr>
          <p:nvPr/>
        </p:nvSpPr>
        <p:spPr>
          <a:xfrm>
            <a:off x="381000" y="86713"/>
            <a:ext cx="8229600" cy="609600"/>
          </a:xfrm>
          <a:prstGeom prst="rect">
            <a:avLst/>
          </a:prstGeom>
        </p:spPr>
        <p:txBody>
          <a:bodyPr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4000" kern="0" dirty="0" smtClean="0">
                <a:solidFill>
                  <a:srgbClr val="FFFF00"/>
                </a:solidFill>
              </a:rPr>
              <a:t>Re-routing Packets into Tunnels</a:t>
            </a:r>
          </a:p>
        </p:txBody>
      </p:sp>
      <p:sp>
        <p:nvSpPr>
          <p:cNvPr id="93" name="Slide Number Placeholder 9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grpSp>
        <p:nvGrpSpPr>
          <p:cNvPr id="202" name="Group 201"/>
          <p:cNvGrpSpPr/>
          <p:nvPr/>
        </p:nvGrpSpPr>
        <p:grpSpPr>
          <a:xfrm>
            <a:off x="838200" y="3962400"/>
            <a:ext cx="2209800" cy="1981200"/>
            <a:chOff x="1828800" y="3048000"/>
            <a:chExt cx="4876800" cy="4038600"/>
          </a:xfrm>
        </p:grpSpPr>
        <p:grpSp>
          <p:nvGrpSpPr>
            <p:cNvPr id="124" name="Group 123"/>
            <p:cNvGrpSpPr/>
            <p:nvPr/>
          </p:nvGrpSpPr>
          <p:grpSpPr>
            <a:xfrm>
              <a:off x="2057400" y="3183972"/>
              <a:ext cx="4383584" cy="3674028"/>
              <a:chOff x="1862310" y="1644395"/>
              <a:chExt cx="4383584" cy="3674028"/>
            </a:xfrm>
          </p:grpSpPr>
          <p:cxnSp>
            <p:nvCxnSpPr>
              <p:cNvPr id="125" name="Straight Connector 124"/>
              <p:cNvCxnSpPr/>
              <p:nvPr/>
            </p:nvCxnSpPr>
            <p:spPr bwMode="auto">
              <a:xfrm>
                <a:off x="5891952" y="2270423"/>
                <a:ext cx="353942" cy="1088482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grpSp>
            <p:nvGrpSpPr>
              <p:cNvPr id="126" name="Group 318"/>
              <p:cNvGrpSpPr/>
              <p:nvPr/>
            </p:nvGrpSpPr>
            <p:grpSpPr>
              <a:xfrm>
                <a:off x="1862310" y="1644395"/>
                <a:ext cx="4343403" cy="3674028"/>
                <a:chOff x="1862310" y="1644395"/>
                <a:chExt cx="4343403" cy="3674028"/>
              </a:xfrm>
            </p:grpSpPr>
            <p:cxnSp>
              <p:nvCxnSpPr>
                <p:cNvPr id="127" name="Straight Connector 126"/>
                <p:cNvCxnSpPr/>
                <p:nvPr/>
              </p:nvCxnSpPr>
              <p:spPr bwMode="auto">
                <a:xfrm>
                  <a:off x="2081950" y="3489623"/>
                  <a:ext cx="3944305" cy="5977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auto">
                <a:xfrm rot="10800000" flipV="1">
                  <a:off x="4038601" y="1851313"/>
                  <a:ext cx="36018" cy="326019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auto">
                <a:xfrm flipV="1">
                  <a:off x="2006648" y="2362200"/>
                  <a:ext cx="3479752" cy="101145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auto">
                <a:xfrm rot="16200000" flipH="1">
                  <a:off x="3180640" y="2456379"/>
                  <a:ext cx="1140873" cy="3483557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 bwMode="auto">
                <a:xfrm flipV="1">
                  <a:off x="1902493" y="2320705"/>
                  <a:ext cx="434203" cy="962000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 bwMode="auto">
                <a:xfrm flipV="1">
                  <a:off x="2037710" y="1787305"/>
                  <a:ext cx="1975385" cy="155940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 bwMode="auto">
                <a:xfrm rot="10800000" flipH="1" flipV="1">
                  <a:off x="1862310" y="3680112"/>
                  <a:ext cx="426595" cy="874183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 bwMode="auto">
                <a:xfrm rot="16200000" flipH="1">
                  <a:off x="2219215" y="3417804"/>
                  <a:ext cx="1536174" cy="1956009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 bwMode="auto">
                <a:xfrm rot="16200000" flipH="1">
                  <a:off x="2990140" y="4399479"/>
                  <a:ext cx="455073" cy="1349957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 bwMode="auto">
                <a:xfrm rot="10800000" flipV="1">
                  <a:off x="4291752" y="4975513"/>
                  <a:ext cx="1380561" cy="342910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 bwMode="auto">
                <a:xfrm rot="10800000" flipV="1">
                  <a:off x="4291751" y="3692305"/>
                  <a:ext cx="1778744" cy="162611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 bwMode="auto">
                <a:xfrm rot="10800000" flipV="1">
                  <a:off x="4247511" y="2460913"/>
                  <a:ext cx="1424802" cy="2714600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 bwMode="auto">
                <a:xfrm rot="16200000" flipH="1">
                  <a:off x="1877205" y="3075794"/>
                  <a:ext cx="2801696" cy="1374507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 bwMode="auto">
                <a:xfrm rot="10800000" flipV="1">
                  <a:off x="2615351" y="3692305"/>
                  <a:ext cx="3455145" cy="101651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 bwMode="auto">
                <a:xfrm flipV="1">
                  <a:off x="2571110" y="2396905"/>
                  <a:ext cx="2965986" cy="216900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 bwMode="auto">
                <a:xfrm flipV="1">
                  <a:off x="2435893" y="1787305"/>
                  <a:ext cx="1577202" cy="2714600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auto">
                <a:xfrm rot="10800000" flipV="1">
                  <a:off x="2288907" y="2384712"/>
                  <a:ext cx="183007" cy="2169583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auto">
                <a:xfrm rot="16200000" flipH="1">
                  <a:off x="3714041" y="1237180"/>
                  <a:ext cx="1217073" cy="340735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auto">
                <a:xfrm rot="16200000" flipH="1">
                  <a:off x="4390916" y="1703305"/>
                  <a:ext cx="1612374" cy="180360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auto">
                <a:xfrm rot="5400000">
                  <a:off x="4681106" y="3439910"/>
                  <a:ext cx="2169583" cy="10680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 bwMode="auto">
                <a:xfrm rot="10800000" flipV="1">
                  <a:off x="5847712" y="3756313"/>
                  <a:ext cx="358001" cy="885800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 bwMode="auto">
                <a:xfrm rot="16200000" flipH="1">
                  <a:off x="3501087" y="2566075"/>
                  <a:ext cx="2833253" cy="129558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 bwMode="auto">
                <a:xfrm rot="16200000" flipH="1">
                  <a:off x="2810420" y="2086159"/>
                  <a:ext cx="2465535" cy="2899335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 bwMode="auto">
                <a:xfrm>
                  <a:off x="2615350" y="4708823"/>
                  <a:ext cx="2921745" cy="20268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 bwMode="auto">
                <a:xfrm>
                  <a:off x="4367951" y="1660823"/>
                  <a:ext cx="1344544" cy="40268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 bwMode="auto">
                <a:xfrm>
                  <a:off x="2691552" y="2194223"/>
                  <a:ext cx="2801304" cy="59772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 bwMode="auto">
                <a:xfrm flipV="1">
                  <a:off x="2647312" y="1644395"/>
                  <a:ext cx="1321543" cy="406918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9" name="Group 158"/>
            <p:cNvGrpSpPr/>
            <p:nvPr/>
          </p:nvGrpSpPr>
          <p:grpSpPr>
            <a:xfrm>
              <a:off x="5638800" y="3581400"/>
              <a:ext cx="533400" cy="457200"/>
              <a:chOff x="7620000" y="2285386"/>
              <a:chExt cx="575353" cy="390907"/>
            </a:xfrm>
          </p:grpSpPr>
          <p:sp>
            <p:nvSpPr>
              <p:cNvPr id="154" name="Can 85"/>
              <p:cNvSpPr/>
              <p:nvPr/>
            </p:nvSpPr>
            <p:spPr>
              <a:xfrm>
                <a:off x="7620000" y="2286000"/>
                <a:ext cx="575353" cy="390293"/>
              </a:xfrm>
              <a:prstGeom prst="can">
                <a:avLst>
                  <a:gd name="adj" fmla="val 50000"/>
                </a:avLst>
              </a:prstGeom>
              <a:solidFill>
                <a:srgbClr val="4BACC6"/>
              </a:solidFill>
              <a:ln>
                <a:solidFill>
                  <a:srgbClr val="1F497D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5" name="Down Arrow 86"/>
              <p:cNvSpPr/>
              <p:nvPr/>
            </p:nvSpPr>
            <p:spPr>
              <a:xfrm rot="3594206">
                <a:off x="7780122" y="2359238"/>
                <a:ext cx="95424" cy="15372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" name="Down Arrow 87"/>
              <p:cNvSpPr/>
              <p:nvPr/>
            </p:nvSpPr>
            <p:spPr>
              <a:xfrm rot="14184123">
                <a:off x="7936033" y="2246355"/>
                <a:ext cx="108213" cy="18627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" name="Right Arrow 88"/>
              <p:cNvSpPr/>
              <p:nvPr/>
            </p:nvSpPr>
            <p:spPr>
              <a:xfrm rot="10800000">
                <a:off x="7731941" y="2285386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" name="Right Arrow 89"/>
              <p:cNvSpPr/>
              <p:nvPr/>
            </p:nvSpPr>
            <p:spPr>
              <a:xfrm rot="276230">
                <a:off x="7929229" y="2368713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0" name="Group 159"/>
            <p:cNvGrpSpPr/>
            <p:nvPr/>
          </p:nvGrpSpPr>
          <p:grpSpPr>
            <a:xfrm>
              <a:off x="6172200" y="4876800"/>
              <a:ext cx="533400" cy="457200"/>
              <a:chOff x="7620000" y="2285386"/>
              <a:chExt cx="575353" cy="390907"/>
            </a:xfrm>
          </p:grpSpPr>
          <p:sp>
            <p:nvSpPr>
              <p:cNvPr id="161" name="Can 85"/>
              <p:cNvSpPr/>
              <p:nvPr/>
            </p:nvSpPr>
            <p:spPr>
              <a:xfrm>
                <a:off x="7620000" y="2286000"/>
                <a:ext cx="575353" cy="390293"/>
              </a:xfrm>
              <a:prstGeom prst="can">
                <a:avLst>
                  <a:gd name="adj" fmla="val 50000"/>
                </a:avLst>
              </a:prstGeom>
              <a:solidFill>
                <a:srgbClr val="4BACC6"/>
              </a:solidFill>
              <a:ln>
                <a:solidFill>
                  <a:srgbClr val="1F497D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" name="Down Arrow 86"/>
              <p:cNvSpPr/>
              <p:nvPr/>
            </p:nvSpPr>
            <p:spPr>
              <a:xfrm rot="3594206">
                <a:off x="7780122" y="2359238"/>
                <a:ext cx="95424" cy="15372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" name="Down Arrow 87"/>
              <p:cNvSpPr/>
              <p:nvPr/>
            </p:nvSpPr>
            <p:spPr>
              <a:xfrm rot="14184123">
                <a:off x="7936033" y="2246355"/>
                <a:ext cx="108213" cy="18627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" name="Right Arrow 88"/>
              <p:cNvSpPr/>
              <p:nvPr/>
            </p:nvSpPr>
            <p:spPr>
              <a:xfrm rot="10800000">
                <a:off x="7731941" y="2285386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" name="Right Arrow 89"/>
              <p:cNvSpPr/>
              <p:nvPr/>
            </p:nvSpPr>
            <p:spPr>
              <a:xfrm rot="276230">
                <a:off x="7929229" y="2368713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>
              <a:off x="5638800" y="6096000"/>
              <a:ext cx="533400" cy="457200"/>
              <a:chOff x="7620000" y="2285386"/>
              <a:chExt cx="575353" cy="390907"/>
            </a:xfrm>
          </p:grpSpPr>
          <p:sp>
            <p:nvSpPr>
              <p:cNvPr id="167" name="Can 85"/>
              <p:cNvSpPr/>
              <p:nvPr/>
            </p:nvSpPr>
            <p:spPr>
              <a:xfrm>
                <a:off x="7620000" y="2286000"/>
                <a:ext cx="575353" cy="390293"/>
              </a:xfrm>
              <a:prstGeom prst="can">
                <a:avLst>
                  <a:gd name="adj" fmla="val 50000"/>
                </a:avLst>
              </a:prstGeom>
              <a:solidFill>
                <a:srgbClr val="4BACC6"/>
              </a:solidFill>
              <a:ln>
                <a:solidFill>
                  <a:srgbClr val="1F497D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" name="Down Arrow 86"/>
              <p:cNvSpPr/>
              <p:nvPr/>
            </p:nvSpPr>
            <p:spPr>
              <a:xfrm rot="3594206">
                <a:off x="7780122" y="2359238"/>
                <a:ext cx="95424" cy="15372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9" name="Down Arrow 87"/>
              <p:cNvSpPr/>
              <p:nvPr/>
            </p:nvSpPr>
            <p:spPr>
              <a:xfrm rot="14184123">
                <a:off x="7936033" y="2246355"/>
                <a:ext cx="108213" cy="18627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" name="Right Arrow 88"/>
              <p:cNvSpPr/>
              <p:nvPr/>
            </p:nvSpPr>
            <p:spPr>
              <a:xfrm rot="10800000">
                <a:off x="7731941" y="2285386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" name="Right Arrow 89"/>
              <p:cNvSpPr/>
              <p:nvPr/>
            </p:nvSpPr>
            <p:spPr>
              <a:xfrm rot="276230">
                <a:off x="7929229" y="2368713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2" name="Group 171"/>
            <p:cNvGrpSpPr/>
            <p:nvPr/>
          </p:nvGrpSpPr>
          <p:grpSpPr>
            <a:xfrm>
              <a:off x="4114800" y="3048000"/>
              <a:ext cx="533400" cy="457200"/>
              <a:chOff x="7620000" y="2285386"/>
              <a:chExt cx="575353" cy="390907"/>
            </a:xfrm>
          </p:grpSpPr>
          <p:sp>
            <p:nvSpPr>
              <p:cNvPr id="173" name="Can 85"/>
              <p:cNvSpPr/>
              <p:nvPr/>
            </p:nvSpPr>
            <p:spPr>
              <a:xfrm>
                <a:off x="7620000" y="2286000"/>
                <a:ext cx="575353" cy="390293"/>
              </a:xfrm>
              <a:prstGeom prst="can">
                <a:avLst>
                  <a:gd name="adj" fmla="val 50000"/>
                </a:avLst>
              </a:prstGeom>
              <a:solidFill>
                <a:srgbClr val="4BACC6"/>
              </a:solidFill>
              <a:ln>
                <a:solidFill>
                  <a:srgbClr val="1F497D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" name="Down Arrow 86"/>
              <p:cNvSpPr/>
              <p:nvPr/>
            </p:nvSpPr>
            <p:spPr>
              <a:xfrm rot="3594206">
                <a:off x="7780122" y="2359238"/>
                <a:ext cx="95424" cy="15372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" name="Down Arrow 87"/>
              <p:cNvSpPr/>
              <p:nvPr/>
            </p:nvSpPr>
            <p:spPr>
              <a:xfrm rot="14184123">
                <a:off x="7936033" y="2246355"/>
                <a:ext cx="108213" cy="18627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" name="Right Arrow 88"/>
              <p:cNvSpPr/>
              <p:nvPr/>
            </p:nvSpPr>
            <p:spPr>
              <a:xfrm rot="10800000">
                <a:off x="7731941" y="2285386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" name="Right Arrow 89"/>
              <p:cNvSpPr/>
              <p:nvPr/>
            </p:nvSpPr>
            <p:spPr>
              <a:xfrm rot="276230">
                <a:off x="7929229" y="2368713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8" name="Group 177"/>
            <p:cNvGrpSpPr/>
            <p:nvPr/>
          </p:nvGrpSpPr>
          <p:grpSpPr>
            <a:xfrm>
              <a:off x="2438400" y="3505200"/>
              <a:ext cx="533400" cy="457200"/>
              <a:chOff x="7620000" y="2285386"/>
              <a:chExt cx="575353" cy="390907"/>
            </a:xfrm>
          </p:grpSpPr>
          <p:sp>
            <p:nvSpPr>
              <p:cNvPr id="179" name="Can 85"/>
              <p:cNvSpPr/>
              <p:nvPr/>
            </p:nvSpPr>
            <p:spPr>
              <a:xfrm>
                <a:off x="7620000" y="2286000"/>
                <a:ext cx="575353" cy="390293"/>
              </a:xfrm>
              <a:prstGeom prst="can">
                <a:avLst>
                  <a:gd name="adj" fmla="val 50000"/>
                </a:avLst>
              </a:prstGeom>
              <a:solidFill>
                <a:srgbClr val="4BACC6"/>
              </a:solidFill>
              <a:ln>
                <a:solidFill>
                  <a:srgbClr val="1F497D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" name="Down Arrow 86"/>
              <p:cNvSpPr/>
              <p:nvPr/>
            </p:nvSpPr>
            <p:spPr>
              <a:xfrm rot="3594206">
                <a:off x="7780122" y="2359238"/>
                <a:ext cx="95424" cy="15372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" name="Down Arrow 87"/>
              <p:cNvSpPr/>
              <p:nvPr/>
            </p:nvSpPr>
            <p:spPr>
              <a:xfrm rot="14184123">
                <a:off x="7936033" y="2246355"/>
                <a:ext cx="108213" cy="18627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2" name="Right Arrow 88"/>
              <p:cNvSpPr/>
              <p:nvPr/>
            </p:nvSpPr>
            <p:spPr>
              <a:xfrm rot="10800000">
                <a:off x="7731941" y="2285386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3" name="Right Arrow 89"/>
              <p:cNvSpPr/>
              <p:nvPr/>
            </p:nvSpPr>
            <p:spPr>
              <a:xfrm rot="276230">
                <a:off x="7929229" y="2368713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84" name="Group 183"/>
            <p:cNvGrpSpPr/>
            <p:nvPr/>
          </p:nvGrpSpPr>
          <p:grpSpPr>
            <a:xfrm>
              <a:off x="1828800" y="4800600"/>
              <a:ext cx="533400" cy="457200"/>
              <a:chOff x="7620000" y="2285386"/>
              <a:chExt cx="575353" cy="390907"/>
            </a:xfrm>
          </p:grpSpPr>
          <p:sp>
            <p:nvSpPr>
              <p:cNvPr id="185" name="Can 85"/>
              <p:cNvSpPr/>
              <p:nvPr/>
            </p:nvSpPr>
            <p:spPr>
              <a:xfrm>
                <a:off x="7620000" y="2286000"/>
                <a:ext cx="575353" cy="390293"/>
              </a:xfrm>
              <a:prstGeom prst="can">
                <a:avLst>
                  <a:gd name="adj" fmla="val 50000"/>
                </a:avLst>
              </a:prstGeom>
              <a:solidFill>
                <a:srgbClr val="4BACC6"/>
              </a:solidFill>
              <a:ln>
                <a:solidFill>
                  <a:srgbClr val="1F497D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" name="Down Arrow 86"/>
              <p:cNvSpPr/>
              <p:nvPr/>
            </p:nvSpPr>
            <p:spPr>
              <a:xfrm rot="3594206">
                <a:off x="7780122" y="2359238"/>
                <a:ext cx="95424" cy="15372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7" name="Down Arrow 87"/>
              <p:cNvSpPr/>
              <p:nvPr/>
            </p:nvSpPr>
            <p:spPr>
              <a:xfrm rot="14184123">
                <a:off x="7936033" y="2246355"/>
                <a:ext cx="108213" cy="18627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8" name="Right Arrow 88"/>
              <p:cNvSpPr/>
              <p:nvPr/>
            </p:nvSpPr>
            <p:spPr>
              <a:xfrm rot="10800000">
                <a:off x="7731941" y="2285386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9" name="Right Arrow 89"/>
              <p:cNvSpPr/>
              <p:nvPr/>
            </p:nvSpPr>
            <p:spPr>
              <a:xfrm rot="276230">
                <a:off x="7929229" y="2368713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90" name="Group 189"/>
            <p:cNvGrpSpPr/>
            <p:nvPr/>
          </p:nvGrpSpPr>
          <p:grpSpPr>
            <a:xfrm>
              <a:off x="2286000" y="6019800"/>
              <a:ext cx="533400" cy="457200"/>
              <a:chOff x="7620000" y="2285386"/>
              <a:chExt cx="575353" cy="390907"/>
            </a:xfrm>
          </p:grpSpPr>
          <p:sp>
            <p:nvSpPr>
              <p:cNvPr id="191" name="Can 85"/>
              <p:cNvSpPr/>
              <p:nvPr/>
            </p:nvSpPr>
            <p:spPr>
              <a:xfrm>
                <a:off x="7620000" y="2286000"/>
                <a:ext cx="575353" cy="390293"/>
              </a:xfrm>
              <a:prstGeom prst="can">
                <a:avLst>
                  <a:gd name="adj" fmla="val 50000"/>
                </a:avLst>
              </a:prstGeom>
              <a:solidFill>
                <a:srgbClr val="4BACC6"/>
              </a:solidFill>
              <a:ln>
                <a:solidFill>
                  <a:srgbClr val="1F497D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2" name="Down Arrow 86"/>
              <p:cNvSpPr/>
              <p:nvPr/>
            </p:nvSpPr>
            <p:spPr>
              <a:xfrm rot="3594206">
                <a:off x="7780122" y="2359238"/>
                <a:ext cx="95424" cy="15372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3" name="Down Arrow 87"/>
              <p:cNvSpPr/>
              <p:nvPr/>
            </p:nvSpPr>
            <p:spPr>
              <a:xfrm rot="14184123">
                <a:off x="7936033" y="2246355"/>
                <a:ext cx="108213" cy="18627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4" name="Right Arrow 88"/>
              <p:cNvSpPr/>
              <p:nvPr/>
            </p:nvSpPr>
            <p:spPr>
              <a:xfrm rot="10800000">
                <a:off x="7731941" y="2285386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5" name="Right Arrow 89"/>
              <p:cNvSpPr/>
              <p:nvPr/>
            </p:nvSpPr>
            <p:spPr>
              <a:xfrm rot="276230">
                <a:off x="7929229" y="2368713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>
              <a:off x="4038600" y="6629400"/>
              <a:ext cx="533400" cy="457200"/>
              <a:chOff x="7620000" y="2285386"/>
              <a:chExt cx="575353" cy="390907"/>
            </a:xfrm>
          </p:grpSpPr>
          <p:sp>
            <p:nvSpPr>
              <p:cNvPr id="197" name="Can 85"/>
              <p:cNvSpPr/>
              <p:nvPr/>
            </p:nvSpPr>
            <p:spPr>
              <a:xfrm>
                <a:off x="7620000" y="2286000"/>
                <a:ext cx="575353" cy="390293"/>
              </a:xfrm>
              <a:prstGeom prst="can">
                <a:avLst>
                  <a:gd name="adj" fmla="val 50000"/>
                </a:avLst>
              </a:prstGeom>
              <a:solidFill>
                <a:srgbClr val="4BACC6"/>
              </a:solidFill>
              <a:ln>
                <a:solidFill>
                  <a:srgbClr val="1F497D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" name="Down Arrow 86"/>
              <p:cNvSpPr/>
              <p:nvPr/>
            </p:nvSpPr>
            <p:spPr>
              <a:xfrm rot="3594206">
                <a:off x="7780122" y="2359238"/>
                <a:ext cx="95424" cy="15372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" name="Down Arrow 87"/>
              <p:cNvSpPr/>
              <p:nvPr/>
            </p:nvSpPr>
            <p:spPr>
              <a:xfrm rot="14184123">
                <a:off x="7936033" y="2246355"/>
                <a:ext cx="108213" cy="18627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" name="Right Arrow 88"/>
              <p:cNvSpPr/>
              <p:nvPr/>
            </p:nvSpPr>
            <p:spPr>
              <a:xfrm rot="10800000">
                <a:off x="7731941" y="2285386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" name="Right Arrow 89"/>
              <p:cNvSpPr/>
              <p:nvPr/>
            </p:nvSpPr>
            <p:spPr>
              <a:xfrm rot="276230">
                <a:off x="7929229" y="2368713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3" name="Group 202"/>
          <p:cNvGrpSpPr/>
          <p:nvPr/>
        </p:nvGrpSpPr>
        <p:grpSpPr>
          <a:xfrm>
            <a:off x="838200" y="3962400"/>
            <a:ext cx="2209800" cy="1981200"/>
            <a:chOff x="1828800" y="3048000"/>
            <a:chExt cx="4876800" cy="4038600"/>
          </a:xfrm>
        </p:grpSpPr>
        <p:grpSp>
          <p:nvGrpSpPr>
            <p:cNvPr id="313" name="Group 318"/>
            <p:cNvGrpSpPr/>
            <p:nvPr/>
          </p:nvGrpSpPr>
          <p:grpSpPr>
            <a:xfrm>
              <a:off x="2057399" y="3200400"/>
              <a:ext cx="4343404" cy="3657599"/>
              <a:chOff x="1862310" y="1660823"/>
              <a:chExt cx="4343403" cy="3657600"/>
            </a:xfrm>
          </p:grpSpPr>
          <p:cxnSp>
            <p:nvCxnSpPr>
              <p:cNvPr id="316" name="Straight Connector 315"/>
              <p:cNvCxnSpPr/>
              <p:nvPr/>
            </p:nvCxnSpPr>
            <p:spPr bwMode="auto">
              <a:xfrm flipV="1">
                <a:off x="2006648" y="2362200"/>
                <a:ext cx="3479752" cy="1011452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/>
              <p:cNvCxnSpPr/>
              <p:nvPr/>
            </p:nvCxnSpPr>
            <p:spPr bwMode="auto">
              <a:xfrm rot="16200000" flipH="1">
                <a:off x="3180640" y="2456379"/>
                <a:ext cx="1140873" cy="3483557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/>
              <p:nvPr/>
            </p:nvCxnSpPr>
            <p:spPr bwMode="auto">
              <a:xfrm flipV="1">
                <a:off x="1902493" y="2320705"/>
                <a:ext cx="434203" cy="9620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/>
              <p:cNvCxnSpPr/>
              <p:nvPr/>
            </p:nvCxnSpPr>
            <p:spPr bwMode="auto">
              <a:xfrm flipV="1">
                <a:off x="2037710" y="1787305"/>
                <a:ext cx="1975385" cy="155940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/>
              <p:cNvCxnSpPr/>
              <p:nvPr/>
            </p:nvCxnSpPr>
            <p:spPr bwMode="auto">
              <a:xfrm rot="10800000" flipH="1" flipV="1">
                <a:off x="1862310" y="3680112"/>
                <a:ext cx="426595" cy="874183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/>
              <p:cNvCxnSpPr/>
              <p:nvPr/>
            </p:nvCxnSpPr>
            <p:spPr bwMode="auto">
              <a:xfrm rot="16200000" flipH="1">
                <a:off x="2219215" y="3417804"/>
                <a:ext cx="1536174" cy="1956009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/>
              <p:cNvCxnSpPr/>
              <p:nvPr/>
            </p:nvCxnSpPr>
            <p:spPr bwMode="auto">
              <a:xfrm rot="10800000" flipV="1">
                <a:off x="4291752" y="4975513"/>
                <a:ext cx="1380561" cy="34291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 bwMode="auto">
              <a:xfrm rot="10800000" flipV="1">
                <a:off x="4291751" y="3692305"/>
                <a:ext cx="1778744" cy="162611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>
                <a:endCxn id="305" idx="3"/>
              </p:cNvCxnSpPr>
              <p:nvPr/>
            </p:nvCxnSpPr>
            <p:spPr bwMode="auto">
              <a:xfrm>
                <a:off x="5672313" y="2460913"/>
                <a:ext cx="408576" cy="944782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 bwMode="auto">
              <a:xfrm rot="16200000" flipH="1">
                <a:off x="4390916" y="1703305"/>
                <a:ext cx="1612374" cy="180360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/>
              <p:cNvCxnSpPr/>
              <p:nvPr/>
            </p:nvCxnSpPr>
            <p:spPr bwMode="auto">
              <a:xfrm rot="10800000" flipV="1">
                <a:off x="5847712" y="3756313"/>
                <a:ext cx="358001" cy="8858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 bwMode="auto">
              <a:xfrm>
                <a:off x="4367951" y="1660823"/>
                <a:ext cx="1344544" cy="402682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 bwMode="auto">
              <a:xfrm>
                <a:off x="2691552" y="2194223"/>
                <a:ext cx="2801304" cy="59772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205" name="Group 158"/>
            <p:cNvGrpSpPr/>
            <p:nvPr/>
          </p:nvGrpSpPr>
          <p:grpSpPr>
            <a:xfrm>
              <a:off x="5638800" y="3581400"/>
              <a:ext cx="533400" cy="457200"/>
              <a:chOff x="7620000" y="2285386"/>
              <a:chExt cx="575353" cy="390907"/>
            </a:xfrm>
          </p:grpSpPr>
          <p:sp>
            <p:nvSpPr>
              <p:cNvPr id="307" name="Can 85"/>
              <p:cNvSpPr/>
              <p:nvPr/>
            </p:nvSpPr>
            <p:spPr>
              <a:xfrm>
                <a:off x="7620000" y="2286000"/>
                <a:ext cx="575353" cy="390293"/>
              </a:xfrm>
              <a:prstGeom prst="can">
                <a:avLst>
                  <a:gd name="adj" fmla="val 50000"/>
                </a:avLst>
              </a:prstGeom>
              <a:solidFill>
                <a:srgbClr val="4BACC6"/>
              </a:solidFill>
              <a:ln>
                <a:solidFill>
                  <a:srgbClr val="1F497D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8" name="Down Arrow 86"/>
              <p:cNvSpPr/>
              <p:nvPr/>
            </p:nvSpPr>
            <p:spPr>
              <a:xfrm rot="3594206">
                <a:off x="7780122" y="2359238"/>
                <a:ext cx="95424" cy="15372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9" name="Down Arrow 87"/>
              <p:cNvSpPr/>
              <p:nvPr/>
            </p:nvSpPr>
            <p:spPr>
              <a:xfrm rot="14184123">
                <a:off x="7936033" y="2246355"/>
                <a:ext cx="108213" cy="18627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0" name="Right Arrow 88"/>
              <p:cNvSpPr/>
              <p:nvPr/>
            </p:nvSpPr>
            <p:spPr>
              <a:xfrm rot="10800000">
                <a:off x="7731941" y="2285386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1" name="Right Arrow 89"/>
              <p:cNvSpPr/>
              <p:nvPr/>
            </p:nvSpPr>
            <p:spPr>
              <a:xfrm rot="276230">
                <a:off x="7929229" y="2368713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6" name="Group 159"/>
            <p:cNvGrpSpPr/>
            <p:nvPr/>
          </p:nvGrpSpPr>
          <p:grpSpPr>
            <a:xfrm>
              <a:off x="6172200" y="4876800"/>
              <a:ext cx="533400" cy="457200"/>
              <a:chOff x="7620000" y="2285386"/>
              <a:chExt cx="575353" cy="390907"/>
            </a:xfrm>
          </p:grpSpPr>
          <p:sp>
            <p:nvSpPr>
              <p:cNvPr id="302" name="Can 85"/>
              <p:cNvSpPr/>
              <p:nvPr/>
            </p:nvSpPr>
            <p:spPr>
              <a:xfrm>
                <a:off x="7620000" y="2286000"/>
                <a:ext cx="575353" cy="390293"/>
              </a:xfrm>
              <a:prstGeom prst="can">
                <a:avLst>
                  <a:gd name="adj" fmla="val 50000"/>
                </a:avLst>
              </a:prstGeom>
              <a:solidFill>
                <a:srgbClr val="4BACC6"/>
              </a:solidFill>
              <a:ln>
                <a:solidFill>
                  <a:srgbClr val="1F497D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3" name="Down Arrow 86"/>
              <p:cNvSpPr/>
              <p:nvPr/>
            </p:nvSpPr>
            <p:spPr>
              <a:xfrm rot="3594206">
                <a:off x="7780122" y="2359238"/>
                <a:ext cx="95424" cy="15372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4" name="Down Arrow 87"/>
              <p:cNvSpPr/>
              <p:nvPr/>
            </p:nvSpPr>
            <p:spPr>
              <a:xfrm rot="14184123">
                <a:off x="7936033" y="2246355"/>
                <a:ext cx="108213" cy="18627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5" name="Right Arrow 88"/>
              <p:cNvSpPr/>
              <p:nvPr/>
            </p:nvSpPr>
            <p:spPr>
              <a:xfrm rot="10800000">
                <a:off x="7731941" y="2285386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6" name="Right Arrow 89"/>
              <p:cNvSpPr/>
              <p:nvPr/>
            </p:nvSpPr>
            <p:spPr>
              <a:xfrm rot="276230">
                <a:off x="7929229" y="2368713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6" name="Group 165"/>
            <p:cNvGrpSpPr/>
            <p:nvPr/>
          </p:nvGrpSpPr>
          <p:grpSpPr>
            <a:xfrm>
              <a:off x="5638800" y="6096000"/>
              <a:ext cx="533400" cy="457200"/>
              <a:chOff x="7620000" y="2285386"/>
              <a:chExt cx="575353" cy="390907"/>
            </a:xfrm>
          </p:grpSpPr>
          <p:sp>
            <p:nvSpPr>
              <p:cNvPr id="297" name="Can 85"/>
              <p:cNvSpPr/>
              <p:nvPr/>
            </p:nvSpPr>
            <p:spPr>
              <a:xfrm>
                <a:off x="7620000" y="2286000"/>
                <a:ext cx="575353" cy="390293"/>
              </a:xfrm>
              <a:prstGeom prst="can">
                <a:avLst>
                  <a:gd name="adj" fmla="val 50000"/>
                </a:avLst>
              </a:prstGeom>
              <a:solidFill>
                <a:srgbClr val="4BACC6"/>
              </a:solidFill>
              <a:ln>
                <a:solidFill>
                  <a:srgbClr val="1F497D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8" name="Down Arrow 86"/>
              <p:cNvSpPr/>
              <p:nvPr/>
            </p:nvSpPr>
            <p:spPr>
              <a:xfrm rot="3594206">
                <a:off x="7780122" y="2359238"/>
                <a:ext cx="95424" cy="15372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9" name="Down Arrow 87"/>
              <p:cNvSpPr/>
              <p:nvPr/>
            </p:nvSpPr>
            <p:spPr>
              <a:xfrm rot="14184123">
                <a:off x="7936033" y="2246355"/>
                <a:ext cx="108213" cy="18627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0" name="Right Arrow 88"/>
              <p:cNvSpPr/>
              <p:nvPr/>
            </p:nvSpPr>
            <p:spPr>
              <a:xfrm rot="10800000">
                <a:off x="7731941" y="2285386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1" name="Right Arrow 89"/>
              <p:cNvSpPr/>
              <p:nvPr/>
            </p:nvSpPr>
            <p:spPr>
              <a:xfrm rot="276230">
                <a:off x="7929229" y="2368713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7" name="Group 171"/>
            <p:cNvGrpSpPr/>
            <p:nvPr/>
          </p:nvGrpSpPr>
          <p:grpSpPr>
            <a:xfrm>
              <a:off x="4114800" y="3048000"/>
              <a:ext cx="533400" cy="457200"/>
              <a:chOff x="7620000" y="2285386"/>
              <a:chExt cx="575353" cy="390907"/>
            </a:xfrm>
          </p:grpSpPr>
          <p:sp>
            <p:nvSpPr>
              <p:cNvPr id="292" name="Can 85"/>
              <p:cNvSpPr/>
              <p:nvPr/>
            </p:nvSpPr>
            <p:spPr>
              <a:xfrm>
                <a:off x="7620000" y="2286000"/>
                <a:ext cx="575353" cy="390293"/>
              </a:xfrm>
              <a:prstGeom prst="can">
                <a:avLst>
                  <a:gd name="adj" fmla="val 50000"/>
                </a:avLst>
              </a:prstGeom>
              <a:solidFill>
                <a:srgbClr val="4BACC6"/>
              </a:solidFill>
              <a:ln>
                <a:solidFill>
                  <a:srgbClr val="1F497D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3" name="Down Arrow 86"/>
              <p:cNvSpPr/>
              <p:nvPr/>
            </p:nvSpPr>
            <p:spPr>
              <a:xfrm rot="3594206">
                <a:off x="7780122" y="2359238"/>
                <a:ext cx="95424" cy="15372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4" name="Down Arrow 87"/>
              <p:cNvSpPr/>
              <p:nvPr/>
            </p:nvSpPr>
            <p:spPr>
              <a:xfrm rot="14184123">
                <a:off x="7936033" y="2246355"/>
                <a:ext cx="108213" cy="18627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5" name="Right Arrow 88"/>
              <p:cNvSpPr/>
              <p:nvPr/>
            </p:nvSpPr>
            <p:spPr>
              <a:xfrm rot="10800000">
                <a:off x="7731941" y="2285386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6" name="Right Arrow 89"/>
              <p:cNvSpPr/>
              <p:nvPr/>
            </p:nvSpPr>
            <p:spPr>
              <a:xfrm rot="276230">
                <a:off x="7929229" y="2368713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8" name="Group 177"/>
            <p:cNvGrpSpPr/>
            <p:nvPr/>
          </p:nvGrpSpPr>
          <p:grpSpPr>
            <a:xfrm>
              <a:off x="2438400" y="3505200"/>
              <a:ext cx="533400" cy="457200"/>
              <a:chOff x="7620000" y="2285386"/>
              <a:chExt cx="575353" cy="390907"/>
            </a:xfrm>
          </p:grpSpPr>
          <p:sp>
            <p:nvSpPr>
              <p:cNvPr id="287" name="Can 85"/>
              <p:cNvSpPr/>
              <p:nvPr/>
            </p:nvSpPr>
            <p:spPr>
              <a:xfrm>
                <a:off x="7620000" y="2286000"/>
                <a:ext cx="575353" cy="390293"/>
              </a:xfrm>
              <a:prstGeom prst="can">
                <a:avLst>
                  <a:gd name="adj" fmla="val 50000"/>
                </a:avLst>
              </a:prstGeom>
              <a:solidFill>
                <a:srgbClr val="4BACC6"/>
              </a:solidFill>
              <a:ln>
                <a:solidFill>
                  <a:srgbClr val="1F497D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8" name="Down Arrow 86"/>
              <p:cNvSpPr/>
              <p:nvPr/>
            </p:nvSpPr>
            <p:spPr>
              <a:xfrm rot="3594206">
                <a:off x="7780122" y="2359238"/>
                <a:ext cx="95424" cy="15372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9" name="Down Arrow 87"/>
              <p:cNvSpPr/>
              <p:nvPr/>
            </p:nvSpPr>
            <p:spPr>
              <a:xfrm rot="14184123">
                <a:off x="7936033" y="2246355"/>
                <a:ext cx="108213" cy="18627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0" name="Right Arrow 88"/>
              <p:cNvSpPr/>
              <p:nvPr/>
            </p:nvSpPr>
            <p:spPr>
              <a:xfrm rot="10800000">
                <a:off x="7731941" y="2285386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1" name="Right Arrow 89"/>
              <p:cNvSpPr/>
              <p:nvPr/>
            </p:nvSpPr>
            <p:spPr>
              <a:xfrm rot="276230">
                <a:off x="7929229" y="2368713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9" name="Group 183"/>
            <p:cNvGrpSpPr/>
            <p:nvPr/>
          </p:nvGrpSpPr>
          <p:grpSpPr>
            <a:xfrm>
              <a:off x="1828800" y="4800600"/>
              <a:ext cx="533400" cy="457200"/>
              <a:chOff x="7620000" y="2285386"/>
              <a:chExt cx="575353" cy="390907"/>
            </a:xfrm>
          </p:grpSpPr>
          <p:sp>
            <p:nvSpPr>
              <p:cNvPr id="282" name="Can 85"/>
              <p:cNvSpPr/>
              <p:nvPr/>
            </p:nvSpPr>
            <p:spPr>
              <a:xfrm>
                <a:off x="7620000" y="2286000"/>
                <a:ext cx="575353" cy="390293"/>
              </a:xfrm>
              <a:prstGeom prst="can">
                <a:avLst>
                  <a:gd name="adj" fmla="val 50000"/>
                </a:avLst>
              </a:prstGeom>
              <a:solidFill>
                <a:srgbClr val="4BACC6"/>
              </a:solidFill>
              <a:ln>
                <a:solidFill>
                  <a:srgbClr val="1F497D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3" name="Down Arrow 86"/>
              <p:cNvSpPr/>
              <p:nvPr/>
            </p:nvSpPr>
            <p:spPr>
              <a:xfrm rot="3594206">
                <a:off x="7780122" y="2359238"/>
                <a:ext cx="95424" cy="15372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4" name="Down Arrow 87"/>
              <p:cNvSpPr/>
              <p:nvPr/>
            </p:nvSpPr>
            <p:spPr>
              <a:xfrm rot="14184123">
                <a:off x="7936033" y="2246355"/>
                <a:ext cx="108213" cy="18627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5" name="Right Arrow 88"/>
              <p:cNvSpPr/>
              <p:nvPr/>
            </p:nvSpPr>
            <p:spPr>
              <a:xfrm rot="10800000">
                <a:off x="7731941" y="2285386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6" name="Right Arrow 89"/>
              <p:cNvSpPr/>
              <p:nvPr/>
            </p:nvSpPr>
            <p:spPr>
              <a:xfrm rot="276230">
                <a:off x="7929229" y="2368713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0" name="Group 189"/>
            <p:cNvGrpSpPr/>
            <p:nvPr/>
          </p:nvGrpSpPr>
          <p:grpSpPr>
            <a:xfrm>
              <a:off x="2286000" y="6019800"/>
              <a:ext cx="533400" cy="457200"/>
              <a:chOff x="7620000" y="2285386"/>
              <a:chExt cx="575353" cy="390907"/>
            </a:xfrm>
          </p:grpSpPr>
          <p:sp>
            <p:nvSpPr>
              <p:cNvPr id="277" name="Can 85"/>
              <p:cNvSpPr/>
              <p:nvPr/>
            </p:nvSpPr>
            <p:spPr>
              <a:xfrm>
                <a:off x="7620000" y="2286000"/>
                <a:ext cx="575353" cy="390293"/>
              </a:xfrm>
              <a:prstGeom prst="can">
                <a:avLst>
                  <a:gd name="adj" fmla="val 50000"/>
                </a:avLst>
              </a:prstGeom>
              <a:solidFill>
                <a:srgbClr val="4BACC6"/>
              </a:solidFill>
              <a:ln>
                <a:solidFill>
                  <a:srgbClr val="1F497D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8" name="Down Arrow 86"/>
              <p:cNvSpPr/>
              <p:nvPr/>
            </p:nvSpPr>
            <p:spPr>
              <a:xfrm rot="3594206">
                <a:off x="7780122" y="2359238"/>
                <a:ext cx="95424" cy="15372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9" name="Down Arrow 87"/>
              <p:cNvSpPr/>
              <p:nvPr/>
            </p:nvSpPr>
            <p:spPr>
              <a:xfrm rot="14184123">
                <a:off x="7936033" y="2246355"/>
                <a:ext cx="108213" cy="18627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0" name="Right Arrow 88"/>
              <p:cNvSpPr/>
              <p:nvPr/>
            </p:nvSpPr>
            <p:spPr>
              <a:xfrm rot="10800000">
                <a:off x="7731941" y="2285386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1" name="Right Arrow 89"/>
              <p:cNvSpPr/>
              <p:nvPr/>
            </p:nvSpPr>
            <p:spPr>
              <a:xfrm rot="276230">
                <a:off x="7929229" y="2368713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1" name="Group 195"/>
            <p:cNvGrpSpPr/>
            <p:nvPr/>
          </p:nvGrpSpPr>
          <p:grpSpPr>
            <a:xfrm>
              <a:off x="4038600" y="6629400"/>
              <a:ext cx="533400" cy="457200"/>
              <a:chOff x="7620000" y="2285386"/>
              <a:chExt cx="575353" cy="390907"/>
            </a:xfrm>
          </p:grpSpPr>
          <p:sp>
            <p:nvSpPr>
              <p:cNvPr id="272" name="Can 85"/>
              <p:cNvSpPr/>
              <p:nvPr/>
            </p:nvSpPr>
            <p:spPr>
              <a:xfrm>
                <a:off x="7620000" y="2286000"/>
                <a:ext cx="575353" cy="390293"/>
              </a:xfrm>
              <a:prstGeom prst="can">
                <a:avLst>
                  <a:gd name="adj" fmla="val 50000"/>
                </a:avLst>
              </a:prstGeom>
              <a:solidFill>
                <a:srgbClr val="4BACC6"/>
              </a:solidFill>
              <a:ln>
                <a:solidFill>
                  <a:srgbClr val="1F497D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3" name="Down Arrow 86"/>
              <p:cNvSpPr/>
              <p:nvPr/>
            </p:nvSpPr>
            <p:spPr>
              <a:xfrm rot="3594206">
                <a:off x="7780122" y="2359238"/>
                <a:ext cx="95424" cy="15372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4" name="Down Arrow 87"/>
              <p:cNvSpPr/>
              <p:nvPr/>
            </p:nvSpPr>
            <p:spPr>
              <a:xfrm rot="14184123">
                <a:off x="7936033" y="2246355"/>
                <a:ext cx="108213" cy="18627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5" name="Right Arrow 88"/>
              <p:cNvSpPr/>
              <p:nvPr/>
            </p:nvSpPr>
            <p:spPr>
              <a:xfrm rot="10800000">
                <a:off x="7731941" y="2285386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6" name="Right Arrow 89"/>
              <p:cNvSpPr/>
              <p:nvPr/>
            </p:nvSpPr>
            <p:spPr>
              <a:xfrm rot="276230">
                <a:off x="7929229" y="2368713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42" name="TextBox 341"/>
          <p:cNvSpPr txBox="1"/>
          <p:nvPr/>
        </p:nvSpPr>
        <p:spPr>
          <a:xfrm>
            <a:off x="3124200" y="4191000"/>
            <a:ext cx="6019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Exposing tunnels to OSPF or IS-IS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 N</a:t>
            </a:r>
            <a:r>
              <a:rPr lang="en-US" sz="3200" baseline="30000" dirty="0" smtClean="0"/>
              <a:t>2 </a:t>
            </a:r>
            <a:r>
              <a:rPr lang="en-US" sz="3200" dirty="0" smtClean="0"/>
              <a:t> problem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 Strictly avoided</a:t>
            </a:r>
          </a:p>
          <a:p>
            <a:endParaRPr lang="en-US" sz="24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/>
          <p:cNvSpPr/>
          <p:nvPr/>
        </p:nvSpPr>
        <p:spPr>
          <a:xfrm>
            <a:off x="2362200" y="5234464"/>
            <a:ext cx="1981200" cy="762000"/>
          </a:xfrm>
          <a:prstGeom prst="parallelogram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2"/>
          <p:cNvSpPr/>
          <p:nvPr/>
        </p:nvSpPr>
        <p:spPr>
          <a:xfrm>
            <a:off x="2667000" y="5386864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3"/>
          <p:cNvSpPr/>
          <p:nvPr/>
        </p:nvSpPr>
        <p:spPr>
          <a:xfrm>
            <a:off x="3048000" y="5691664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4"/>
          <p:cNvSpPr/>
          <p:nvPr/>
        </p:nvSpPr>
        <p:spPr>
          <a:xfrm>
            <a:off x="3505200" y="5310664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5"/>
          <p:cNvSpPr/>
          <p:nvPr/>
        </p:nvSpPr>
        <p:spPr>
          <a:xfrm>
            <a:off x="3810000" y="5691664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7"/>
          <p:cNvCxnSpPr>
            <a:endCxn id="9" idx="1"/>
          </p:cNvCxnSpPr>
          <p:nvPr/>
        </p:nvCxnSpPr>
        <p:spPr>
          <a:xfrm rot="16200000" flipH="1">
            <a:off x="3638550" y="5520214"/>
            <a:ext cx="185878" cy="223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8"/>
          <p:cNvCxnSpPr>
            <a:stCxn id="8" idx="6"/>
            <a:endCxn id="9" idx="2"/>
          </p:cNvCxnSpPr>
          <p:nvPr/>
        </p:nvCxnSpPr>
        <p:spPr>
          <a:xfrm>
            <a:off x="3276600" y="5805964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8" idx="7"/>
          </p:cNvCxnSpPr>
          <p:nvPr/>
        </p:nvCxnSpPr>
        <p:spPr>
          <a:xfrm rot="5400000">
            <a:off x="3281222" y="5467686"/>
            <a:ext cx="219356" cy="295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8" idx="1"/>
          </p:cNvCxnSpPr>
          <p:nvPr/>
        </p:nvCxnSpPr>
        <p:spPr>
          <a:xfrm rot="16200000" flipH="1">
            <a:off x="2900222" y="5543886"/>
            <a:ext cx="143156" cy="219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 flipV="1">
            <a:off x="2895600" y="5424964"/>
            <a:ext cx="609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48000" y="4701064"/>
            <a:ext cx="9144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IP routing (SPF)</a:t>
            </a:r>
            <a:endParaRPr lang="en-US" sz="1400" b="1" dirty="0"/>
          </a:p>
        </p:txBody>
      </p:sp>
      <p:sp>
        <p:nvSpPr>
          <p:cNvPr id="18" name="Parallelogram 17"/>
          <p:cNvSpPr/>
          <p:nvPr/>
        </p:nvSpPr>
        <p:spPr>
          <a:xfrm>
            <a:off x="4876800" y="5234464"/>
            <a:ext cx="1981200" cy="762000"/>
          </a:xfrm>
          <a:prstGeom prst="parallelogram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715000" y="4472464"/>
            <a:ext cx="838200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400" b="1" dirty="0" smtClean="0"/>
              <a:t>TE-LSP routing (CSPF)</a:t>
            </a:r>
            <a:endParaRPr lang="en-US" sz="1400" b="1" dirty="0"/>
          </a:p>
        </p:txBody>
      </p:sp>
      <p:sp>
        <p:nvSpPr>
          <p:cNvPr id="20" name="Oval 19"/>
          <p:cNvSpPr/>
          <p:nvPr/>
        </p:nvSpPr>
        <p:spPr>
          <a:xfrm>
            <a:off x="5105400" y="5386864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486400" y="5691664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943600" y="5310664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248400" y="5691664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stCxn id="21" idx="6"/>
            <a:endCxn id="23" idx="2"/>
          </p:cNvCxnSpPr>
          <p:nvPr/>
        </p:nvCxnSpPr>
        <p:spPr>
          <a:xfrm>
            <a:off x="5715000" y="5805964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0" idx="5"/>
            <a:endCxn id="21" idx="1"/>
          </p:cNvCxnSpPr>
          <p:nvPr/>
        </p:nvCxnSpPr>
        <p:spPr>
          <a:xfrm rot="16200000" flipH="1">
            <a:off x="5338622" y="5543886"/>
            <a:ext cx="143156" cy="219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2"/>
            <a:endCxn id="20" idx="6"/>
          </p:cNvCxnSpPr>
          <p:nvPr/>
        </p:nvCxnSpPr>
        <p:spPr>
          <a:xfrm rot="10800000" flipV="1">
            <a:off x="5334000" y="5424964"/>
            <a:ext cx="609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6115050" y="5520214"/>
            <a:ext cx="185878" cy="223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Left-Right Arrow 27"/>
          <p:cNvSpPr/>
          <p:nvPr/>
        </p:nvSpPr>
        <p:spPr>
          <a:xfrm>
            <a:off x="4267200" y="5539264"/>
            <a:ext cx="6858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&quot;No&quot; Symbol 28"/>
          <p:cNvSpPr/>
          <p:nvPr/>
        </p:nvSpPr>
        <p:spPr>
          <a:xfrm>
            <a:off x="4495800" y="5463064"/>
            <a:ext cx="304800" cy="381000"/>
          </a:xfrm>
          <a:prstGeom prst="noSmoking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0" name="Straight Connector 29"/>
          <p:cNvCxnSpPr>
            <a:stCxn id="22" idx="3"/>
            <a:endCxn id="21" idx="7"/>
          </p:cNvCxnSpPr>
          <p:nvPr/>
        </p:nvCxnSpPr>
        <p:spPr>
          <a:xfrm rot="5400000">
            <a:off x="5719622" y="5467686"/>
            <a:ext cx="219356" cy="295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Down Arrow 30"/>
          <p:cNvSpPr/>
          <p:nvPr/>
        </p:nvSpPr>
        <p:spPr>
          <a:xfrm>
            <a:off x="4572000" y="4929664"/>
            <a:ext cx="228600" cy="4572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191000" y="4343400"/>
            <a:ext cx="12192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PBR/FBF, </a:t>
            </a:r>
          </a:p>
          <a:p>
            <a:pPr algn="ctr"/>
            <a:r>
              <a:rPr lang="en-US" sz="1400" b="1" dirty="0" smtClean="0"/>
              <a:t>AutoRoute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6096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Link-state:  cost, up/down</a:t>
            </a:r>
          </a:p>
          <a:p>
            <a:r>
              <a:rPr lang="en-US" sz="1200" b="1" dirty="0" smtClean="0"/>
              <a:t>TE-Link-state: weight, attributes, reservations</a:t>
            </a:r>
            <a:endParaRPr lang="en-US" sz="1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60960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Link-state:  cost, up/down</a:t>
            </a:r>
            <a:endParaRPr lang="en-US" sz="1200" b="1" dirty="0"/>
          </a:p>
        </p:txBody>
      </p:sp>
      <p:grpSp>
        <p:nvGrpSpPr>
          <p:cNvPr id="266" name="Group 206"/>
          <p:cNvGrpSpPr/>
          <p:nvPr/>
        </p:nvGrpSpPr>
        <p:grpSpPr>
          <a:xfrm>
            <a:off x="2667000" y="1143000"/>
            <a:ext cx="4004353" cy="2365177"/>
            <a:chOff x="3429000" y="2133600"/>
            <a:chExt cx="4004353" cy="2365177"/>
          </a:xfrm>
        </p:grpSpPr>
        <p:sp>
          <p:nvSpPr>
            <p:cNvPr id="208" name="Cloud 207"/>
            <p:cNvSpPr/>
            <p:nvPr/>
          </p:nvSpPr>
          <p:spPr>
            <a:xfrm>
              <a:off x="3505200" y="2209800"/>
              <a:ext cx="3733800" cy="2209800"/>
            </a:xfrm>
            <a:prstGeom prst="cloud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09" name="Straight Connector 208"/>
            <p:cNvCxnSpPr/>
            <p:nvPr/>
          </p:nvCxnSpPr>
          <p:spPr>
            <a:xfrm rot="10800000" flipV="1">
              <a:off x="3886202" y="3626085"/>
              <a:ext cx="228599" cy="260113"/>
            </a:xfrm>
            <a:prstGeom prst="line">
              <a:avLst/>
            </a:prstGeom>
            <a:noFill/>
            <a:ln w="38100" cap="sq" cmpd="sng" algn="ctr">
              <a:solidFill>
                <a:srgbClr val="4F81BD"/>
              </a:solidFill>
              <a:prstDash val="solid"/>
              <a:beve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grpSp>
          <p:nvGrpSpPr>
            <p:cNvPr id="267" name="Group 3"/>
            <p:cNvGrpSpPr/>
            <p:nvPr/>
          </p:nvGrpSpPr>
          <p:grpSpPr>
            <a:xfrm>
              <a:off x="3429000" y="3810000"/>
              <a:ext cx="575353" cy="392232"/>
              <a:chOff x="228600" y="302861"/>
              <a:chExt cx="575353" cy="392232"/>
            </a:xfrm>
          </p:grpSpPr>
          <p:sp>
            <p:nvSpPr>
              <p:cNvPr id="260" name="Can 85"/>
              <p:cNvSpPr/>
              <p:nvPr/>
            </p:nvSpPr>
            <p:spPr>
              <a:xfrm>
                <a:off x="228600" y="304800"/>
                <a:ext cx="575353" cy="390293"/>
              </a:xfrm>
              <a:prstGeom prst="can">
                <a:avLst>
                  <a:gd name="adj" fmla="val 50000"/>
                </a:avLst>
              </a:prstGeom>
              <a:solidFill>
                <a:srgbClr val="4BACC6"/>
              </a:solidFill>
              <a:ln>
                <a:solidFill>
                  <a:srgbClr val="1F497D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1" name="Down Arrow 86"/>
              <p:cNvSpPr/>
              <p:nvPr/>
            </p:nvSpPr>
            <p:spPr>
              <a:xfrm rot="3594206">
                <a:off x="352981" y="376713"/>
                <a:ext cx="95424" cy="15372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2" name="Down Arrow 87"/>
              <p:cNvSpPr/>
              <p:nvPr/>
            </p:nvSpPr>
            <p:spPr>
              <a:xfrm rot="14184123">
                <a:off x="508892" y="263830"/>
                <a:ext cx="108213" cy="18627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3" name="Right Arrow 88"/>
              <p:cNvSpPr/>
              <p:nvPr/>
            </p:nvSpPr>
            <p:spPr>
              <a:xfrm rot="10800000">
                <a:off x="304800" y="302861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4" name="Right Arrow 89"/>
              <p:cNvSpPr/>
              <p:nvPr/>
            </p:nvSpPr>
            <p:spPr>
              <a:xfrm rot="276230">
                <a:off x="502088" y="386188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211" name="Straight Connector 210"/>
            <p:cNvCxnSpPr/>
            <p:nvPr/>
          </p:nvCxnSpPr>
          <p:spPr>
            <a:xfrm flipH="1">
              <a:off x="4451770" y="2940286"/>
              <a:ext cx="196430" cy="476155"/>
            </a:xfrm>
            <a:prstGeom prst="line">
              <a:avLst/>
            </a:prstGeom>
            <a:noFill/>
            <a:ln w="38100" cap="sq" cmpd="sng" algn="ctr">
              <a:solidFill>
                <a:srgbClr val="4F81BD"/>
              </a:solidFill>
              <a:prstDash val="solid"/>
              <a:beve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12" name="Straight Connector 211"/>
            <p:cNvCxnSpPr>
              <a:endCxn id="237" idx="3"/>
            </p:cNvCxnSpPr>
            <p:nvPr/>
          </p:nvCxnSpPr>
          <p:spPr>
            <a:xfrm flipH="1">
              <a:off x="6051970" y="2895600"/>
              <a:ext cx="196430" cy="597041"/>
            </a:xfrm>
            <a:prstGeom prst="line">
              <a:avLst/>
            </a:prstGeom>
            <a:noFill/>
            <a:ln w="38100" cap="sq" cmpd="sng" algn="ctr">
              <a:solidFill>
                <a:srgbClr val="4F81BD"/>
              </a:solidFill>
              <a:prstDash val="solid"/>
              <a:beve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13" name="Straight Connector 212"/>
            <p:cNvCxnSpPr>
              <a:stCxn id="255" idx="0"/>
              <a:endCxn id="240" idx="4"/>
            </p:cNvCxnSpPr>
            <p:nvPr/>
          </p:nvCxnSpPr>
          <p:spPr>
            <a:xfrm flipH="1">
              <a:off x="6518953" y="2635486"/>
              <a:ext cx="626724" cy="76200"/>
            </a:xfrm>
            <a:prstGeom prst="line">
              <a:avLst/>
            </a:prstGeom>
            <a:noFill/>
            <a:ln w="38100" cap="sq" cmpd="sng" algn="ctr">
              <a:solidFill>
                <a:srgbClr val="4F81BD"/>
              </a:solidFill>
              <a:prstDash val="solid"/>
              <a:beve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grpSp>
          <p:nvGrpSpPr>
            <p:cNvPr id="268" name="Group 33"/>
            <p:cNvGrpSpPr/>
            <p:nvPr/>
          </p:nvGrpSpPr>
          <p:grpSpPr>
            <a:xfrm>
              <a:off x="6858000" y="2438400"/>
              <a:ext cx="575353" cy="392232"/>
              <a:chOff x="228600" y="302861"/>
              <a:chExt cx="575353" cy="392232"/>
            </a:xfrm>
          </p:grpSpPr>
          <p:sp>
            <p:nvSpPr>
              <p:cNvPr id="255" name="Can 85"/>
              <p:cNvSpPr/>
              <p:nvPr/>
            </p:nvSpPr>
            <p:spPr>
              <a:xfrm>
                <a:off x="228600" y="304800"/>
                <a:ext cx="575353" cy="390293"/>
              </a:xfrm>
              <a:prstGeom prst="can">
                <a:avLst>
                  <a:gd name="adj" fmla="val 50000"/>
                </a:avLst>
              </a:prstGeom>
              <a:solidFill>
                <a:srgbClr val="4BACC6"/>
              </a:solidFill>
              <a:ln>
                <a:solidFill>
                  <a:srgbClr val="1F497D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6" name="Down Arrow 86"/>
              <p:cNvSpPr/>
              <p:nvPr/>
            </p:nvSpPr>
            <p:spPr>
              <a:xfrm rot="3594206">
                <a:off x="352981" y="376713"/>
                <a:ext cx="95424" cy="15372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7" name="Down Arrow 87"/>
              <p:cNvSpPr/>
              <p:nvPr/>
            </p:nvSpPr>
            <p:spPr>
              <a:xfrm rot="14184123">
                <a:off x="508892" y="263830"/>
                <a:ext cx="108213" cy="18627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8" name="Right Arrow 88"/>
              <p:cNvSpPr/>
              <p:nvPr/>
            </p:nvSpPr>
            <p:spPr>
              <a:xfrm rot="10800000">
                <a:off x="304800" y="302861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9" name="Right Arrow 89"/>
              <p:cNvSpPr/>
              <p:nvPr/>
            </p:nvSpPr>
            <p:spPr>
              <a:xfrm rot="276230">
                <a:off x="502088" y="386188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15" name="TextBox 214"/>
            <p:cNvSpPr txBox="1"/>
            <p:nvPr/>
          </p:nvSpPr>
          <p:spPr>
            <a:xfrm>
              <a:off x="6858000" y="2133600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R3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cxnSp>
          <p:nvCxnSpPr>
            <p:cNvPr id="216" name="Straight Connector 215"/>
            <p:cNvCxnSpPr/>
            <p:nvPr/>
          </p:nvCxnSpPr>
          <p:spPr>
            <a:xfrm flipH="1">
              <a:off x="5034769" y="2787886"/>
              <a:ext cx="908832" cy="40833"/>
            </a:xfrm>
            <a:prstGeom prst="line">
              <a:avLst/>
            </a:prstGeom>
            <a:noFill/>
            <a:ln w="38100" cap="sq" cmpd="sng" algn="ctr">
              <a:solidFill>
                <a:srgbClr val="4F81BD"/>
              </a:solidFill>
              <a:prstDash val="solid"/>
              <a:beve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17" name="Straight Connector 216"/>
            <p:cNvCxnSpPr/>
            <p:nvPr/>
          </p:nvCxnSpPr>
          <p:spPr>
            <a:xfrm rot="10800000" flipV="1">
              <a:off x="4038600" y="3810000"/>
              <a:ext cx="228599" cy="260113"/>
            </a:xfrm>
            <a:prstGeom prst="line">
              <a:avLst/>
            </a:prstGeom>
            <a:noFill/>
            <a:ln w="38100" cap="sq" cmpd="sng" algn="ctr">
              <a:solidFill>
                <a:srgbClr val="4F81BD"/>
              </a:solidFill>
              <a:prstDash val="solid"/>
              <a:beve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grpSp>
          <p:nvGrpSpPr>
            <p:cNvPr id="269" name="Group 3"/>
            <p:cNvGrpSpPr/>
            <p:nvPr/>
          </p:nvGrpSpPr>
          <p:grpSpPr>
            <a:xfrm>
              <a:off x="4114800" y="3429000"/>
              <a:ext cx="575353" cy="392232"/>
              <a:chOff x="228600" y="302861"/>
              <a:chExt cx="575353" cy="392232"/>
            </a:xfrm>
          </p:grpSpPr>
          <p:sp>
            <p:nvSpPr>
              <p:cNvPr id="250" name="Can 85"/>
              <p:cNvSpPr/>
              <p:nvPr/>
            </p:nvSpPr>
            <p:spPr>
              <a:xfrm>
                <a:off x="228600" y="304800"/>
                <a:ext cx="575353" cy="390293"/>
              </a:xfrm>
              <a:prstGeom prst="can">
                <a:avLst>
                  <a:gd name="adj" fmla="val 50000"/>
                </a:avLst>
              </a:prstGeom>
              <a:solidFill>
                <a:srgbClr val="4BACC6"/>
              </a:solidFill>
              <a:ln>
                <a:solidFill>
                  <a:srgbClr val="1F497D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1" name="Down Arrow 86"/>
              <p:cNvSpPr/>
              <p:nvPr/>
            </p:nvSpPr>
            <p:spPr>
              <a:xfrm rot="3594206">
                <a:off x="352981" y="376713"/>
                <a:ext cx="95424" cy="15372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2" name="Down Arrow 87"/>
              <p:cNvSpPr/>
              <p:nvPr/>
            </p:nvSpPr>
            <p:spPr>
              <a:xfrm rot="14184123">
                <a:off x="508892" y="263830"/>
                <a:ext cx="108213" cy="18627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3" name="Right Arrow 88"/>
              <p:cNvSpPr/>
              <p:nvPr/>
            </p:nvSpPr>
            <p:spPr>
              <a:xfrm rot="10800000">
                <a:off x="304800" y="302861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4" name="Right Arrow 89"/>
              <p:cNvSpPr/>
              <p:nvPr/>
            </p:nvSpPr>
            <p:spPr>
              <a:xfrm rot="276230">
                <a:off x="502088" y="386188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0" name="Group 3"/>
            <p:cNvGrpSpPr/>
            <p:nvPr/>
          </p:nvGrpSpPr>
          <p:grpSpPr>
            <a:xfrm>
              <a:off x="4495800" y="2590800"/>
              <a:ext cx="575353" cy="392232"/>
              <a:chOff x="228600" y="302861"/>
              <a:chExt cx="575353" cy="392232"/>
            </a:xfrm>
          </p:grpSpPr>
          <p:sp>
            <p:nvSpPr>
              <p:cNvPr id="245" name="Can 85"/>
              <p:cNvSpPr/>
              <p:nvPr/>
            </p:nvSpPr>
            <p:spPr>
              <a:xfrm>
                <a:off x="228600" y="304800"/>
                <a:ext cx="575353" cy="390293"/>
              </a:xfrm>
              <a:prstGeom prst="can">
                <a:avLst>
                  <a:gd name="adj" fmla="val 50000"/>
                </a:avLst>
              </a:prstGeom>
              <a:solidFill>
                <a:srgbClr val="4BACC6"/>
              </a:solidFill>
              <a:ln>
                <a:solidFill>
                  <a:srgbClr val="1F497D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6" name="Down Arrow 86"/>
              <p:cNvSpPr/>
              <p:nvPr/>
            </p:nvSpPr>
            <p:spPr>
              <a:xfrm rot="3594206">
                <a:off x="352981" y="376713"/>
                <a:ext cx="95424" cy="15372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7" name="Down Arrow 87"/>
              <p:cNvSpPr/>
              <p:nvPr/>
            </p:nvSpPr>
            <p:spPr>
              <a:xfrm rot="14184123">
                <a:off x="508892" y="263830"/>
                <a:ext cx="108213" cy="18627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8" name="Right Arrow 88"/>
              <p:cNvSpPr/>
              <p:nvPr/>
            </p:nvSpPr>
            <p:spPr>
              <a:xfrm rot="10800000">
                <a:off x="304800" y="302861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9" name="Right Arrow 89"/>
              <p:cNvSpPr/>
              <p:nvPr/>
            </p:nvSpPr>
            <p:spPr>
              <a:xfrm rot="276230">
                <a:off x="502088" y="386188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1" name="Group 3"/>
            <p:cNvGrpSpPr/>
            <p:nvPr/>
          </p:nvGrpSpPr>
          <p:grpSpPr>
            <a:xfrm>
              <a:off x="5943600" y="2514600"/>
              <a:ext cx="575353" cy="392232"/>
              <a:chOff x="228600" y="302861"/>
              <a:chExt cx="575353" cy="392232"/>
            </a:xfrm>
          </p:grpSpPr>
          <p:sp>
            <p:nvSpPr>
              <p:cNvPr id="240" name="Can 85"/>
              <p:cNvSpPr/>
              <p:nvPr/>
            </p:nvSpPr>
            <p:spPr>
              <a:xfrm>
                <a:off x="228600" y="304800"/>
                <a:ext cx="575353" cy="390293"/>
              </a:xfrm>
              <a:prstGeom prst="can">
                <a:avLst>
                  <a:gd name="adj" fmla="val 50000"/>
                </a:avLst>
              </a:prstGeom>
              <a:solidFill>
                <a:srgbClr val="4BACC6"/>
              </a:solidFill>
              <a:ln>
                <a:solidFill>
                  <a:srgbClr val="1F497D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1" name="Down Arrow 86"/>
              <p:cNvSpPr/>
              <p:nvPr/>
            </p:nvSpPr>
            <p:spPr>
              <a:xfrm rot="3594206">
                <a:off x="352981" y="376713"/>
                <a:ext cx="95424" cy="15372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2" name="Down Arrow 87"/>
              <p:cNvSpPr/>
              <p:nvPr/>
            </p:nvSpPr>
            <p:spPr>
              <a:xfrm rot="14184123">
                <a:off x="508892" y="263830"/>
                <a:ext cx="108213" cy="18627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3" name="Right Arrow 88"/>
              <p:cNvSpPr/>
              <p:nvPr/>
            </p:nvSpPr>
            <p:spPr>
              <a:xfrm rot="10800000">
                <a:off x="304800" y="302861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4" name="Right Arrow 89"/>
              <p:cNvSpPr/>
              <p:nvPr/>
            </p:nvSpPr>
            <p:spPr>
              <a:xfrm rot="276230">
                <a:off x="502088" y="386188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221" name="Straight Connector 220"/>
            <p:cNvCxnSpPr>
              <a:stCxn id="245" idx="3"/>
              <a:endCxn id="238" idx="3"/>
            </p:cNvCxnSpPr>
            <p:nvPr/>
          </p:nvCxnSpPr>
          <p:spPr>
            <a:xfrm>
              <a:off x="4783477" y="2983032"/>
              <a:ext cx="1007723" cy="580712"/>
            </a:xfrm>
            <a:prstGeom prst="line">
              <a:avLst/>
            </a:prstGeom>
            <a:noFill/>
            <a:ln w="38100" cap="sq" cmpd="sng" algn="ctr">
              <a:solidFill>
                <a:srgbClr val="4F81BD"/>
              </a:solidFill>
              <a:prstDash val="solid"/>
              <a:beve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22" name="Straight Connector 221"/>
            <p:cNvCxnSpPr>
              <a:stCxn id="250" idx="4"/>
              <a:endCxn id="235" idx="2"/>
            </p:cNvCxnSpPr>
            <p:nvPr/>
          </p:nvCxnSpPr>
          <p:spPr>
            <a:xfrm>
              <a:off x="4690153" y="3626086"/>
              <a:ext cx="1024847" cy="76200"/>
            </a:xfrm>
            <a:prstGeom prst="line">
              <a:avLst/>
            </a:prstGeom>
            <a:noFill/>
            <a:ln w="38100" cap="sq" cmpd="sng" algn="ctr">
              <a:solidFill>
                <a:srgbClr val="4F81BD"/>
              </a:solidFill>
              <a:prstDash val="solid"/>
              <a:beve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grpSp>
          <p:nvGrpSpPr>
            <p:cNvPr id="272" name="Group 3"/>
            <p:cNvGrpSpPr/>
            <p:nvPr/>
          </p:nvGrpSpPr>
          <p:grpSpPr>
            <a:xfrm>
              <a:off x="5715000" y="3505200"/>
              <a:ext cx="575353" cy="392232"/>
              <a:chOff x="228600" y="302861"/>
              <a:chExt cx="575353" cy="392232"/>
            </a:xfrm>
          </p:grpSpPr>
          <p:sp>
            <p:nvSpPr>
              <p:cNvPr id="235" name="Can 85"/>
              <p:cNvSpPr/>
              <p:nvPr/>
            </p:nvSpPr>
            <p:spPr>
              <a:xfrm>
                <a:off x="228600" y="304800"/>
                <a:ext cx="575353" cy="390293"/>
              </a:xfrm>
              <a:prstGeom prst="can">
                <a:avLst>
                  <a:gd name="adj" fmla="val 50000"/>
                </a:avLst>
              </a:prstGeom>
              <a:solidFill>
                <a:srgbClr val="4BACC6"/>
              </a:solidFill>
              <a:ln>
                <a:solidFill>
                  <a:srgbClr val="1F497D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" name="Down Arrow 86"/>
              <p:cNvSpPr/>
              <p:nvPr/>
            </p:nvSpPr>
            <p:spPr>
              <a:xfrm rot="3594206">
                <a:off x="352981" y="376713"/>
                <a:ext cx="95424" cy="15372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7" name="Down Arrow 87"/>
              <p:cNvSpPr/>
              <p:nvPr/>
            </p:nvSpPr>
            <p:spPr>
              <a:xfrm rot="14184123">
                <a:off x="508892" y="263830"/>
                <a:ext cx="108213" cy="18627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8" name="Right Arrow 88"/>
              <p:cNvSpPr/>
              <p:nvPr/>
            </p:nvSpPr>
            <p:spPr>
              <a:xfrm rot="10800000">
                <a:off x="304800" y="302861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9" name="Right Arrow 89"/>
              <p:cNvSpPr/>
              <p:nvPr/>
            </p:nvSpPr>
            <p:spPr>
              <a:xfrm rot="276230">
                <a:off x="502088" y="386188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24" name="TextBox 223"/>
            <p:cNvSpPr txBox="1"/>
            <p:nvPr/>
          </p:nvSpPr>
          <p:spPr>
            <a:xfrm>
              <a:off x="6248400" y="3581400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R6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5715000" y="2362200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R2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4191000" y="2362200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R4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572000" y="3733800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R5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3886200" y="4191000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R1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3922520" y="2666288"/>
              <a:ext cx="3016665" cy="1418602"/>
            </a:xfrm>
            <a:custGeom>
              <a:avLst/>
              <a:gdLst>
                <a:gd name="connsiteX0" fmla="*/ 0 w 3016665"/>
                <a:gd name="connsiteY0" fmla="*/ 1418602 h 1418602"/>
                <a:gd name="connsiteX1" fmla="*/ 487110 w 3016665"/>
                <a:gd name="connsiteY1" fmla="*/ 1034041 h 1418602"/>
                <a:gd name="connsiteX2" fmla="*/ 1897166 w 3016665"/>
                <a:gd name="connsiteY2" fmla="*/ 1085316 h 1418602"/>
                <a:gd name="connsiteX3" fmla="*/ 2427005 w 3016665"/>
                <a:gd name="connsiteY3" fmla="*/ 188007 h 1418602"/>
                <a:gd name="connsiteX4" fmla="*/ 3016665 w 3016665"/>
                <a:gd name="connsiteY4" fmla="*/ 0 h 141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6665" h="1418602">
                  <a:moveTo>
                    <a:pt x="0" y="1418602"/>
                  </a:moveTo>
                  <a:cubicBezTo>
                    <a:pt x="85458" y="1254095"/>
                    <a:pt x="170916" y="1089589"/>
                    <a:pt x="487110" y="1034041"/>
                  </a:cubicBezTo>
                  <a:cubicBezTo>
                    <a:pt x="803304" y="978493"/>
                    <a:pt x="1573850" y="1226322"/>
                    <a:pt x="1897166" y="1085316"/>
                  </a:cubicBezTo>
                  <a:cubicBezTo>
                    <a:pt x="2220482" y="944310"/>
                    <a:pt x="2240422" y="368893"/>
                    <a:pt x="2427005" y="188007"/>
                  </a:cubicBezTo>
                  <a:cubicBezTo>
                    <a:pt x="2613588" y="7121"/>
                    <a:pt x="2815126" y="3560"/>
                    <a:pt x="3016665" y="0"/>
                  </a:cubicBezTo>
                </a:path>
              </a:pathLst>
            </a:custGeom>
            <a:noFill/>
            <a:ln w="38100" cap="flat" cmpd="sng" algn="ctr">
              <a:solidFill>
                <a:srgbClr val="1F497D">
                  <a:lumMod val="50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3886200" y="2590800"/>
              <a:ext cx="3016665" cy="1418602"/>
            </a:xfrm>
            <a:custGeom>
              <a:avLst/>
              <a:gdLst>
                <a:gd name="connsiteX0" fmla="*/ 0 w 3016665"/>
                <a:gd name="connsiteY0" fmla="*/ 1418602 h 1418602"/>
                <a:gd name="connsiteX1" fmla="*/ 487110 w 3016665"/>
                <a:gd name="connsiteY1" fmla="*/ 1034041 h 1418602"/>
                <a:gd name="connsiteX2" fmla="*/ 1897166 w 3016665"/>
                <a:gd name="connsiteY2" fmla="*/ 1085316 h 1418602"/>
                <a:gd name="connsiteX3" fmla="*/ 2427005 w 3016665"/>
                <a:gd name="connsiteY3" fmla="*/ 188007 h 1418602"/>
                <a:gd name="connsiteX4" fmla="*/ 3016665 w 3016665"/>
                <a:gd name="connsiteY4" fmla="*/ 0 h 141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6665" h="1418602">
                  <a:moveTo>
                    <a:pt x="0" y="1418602"/>
                  </a:moveTo>
                  <a:cubicBezTo>
                    <a:pt x="85458" y="1254095"/>
                    <a:pt x="170916" y="1089589"/>
                    <a:pt x="487110" y="1034041"/>
                  </a:cubicBezTo>
                  <a:cubicBezTo>
                    <a:pt x="803304" y="978493"/>
                    <a:pt x="1573850" y="1226322"/>
                    <a:pt x="1897166" y="1085316"/>
                  </a:cubicBezTo>
                  <a:cubicBezTo>
                    <a:pt x="2220482" y="944310"/>
                    <a:pt x="2240422" y="368893"/>
                    <a:pt x="2427005" y="188007"/>
                  </a:cubicBezTo>
                  <a:cubicBezTo>
                    <a:pt x="2613588" y="7121"/>
                    <a:pt x="2815126" y="3560"/>
                    <a:pt x="3016665" y="0"/>
                  </a:cubicBezTo>
                </a:path>
              </a:pathLst>
            </a:custGeom>
            <a:noFill/>
            <a:ln w="38100" cap="flat" cmpd="sng" algn="ctr">
              <a:solidFill>
                <a:srgbClr val="1F497D">
                  <a:lumMod val="50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Can 230"/>
            <p:cNvSpPr/>
            <p:nvPr/>
          </p:nvSpPr>
          <p:spPr>
            <a:xfrm rot="14559091">
              <a:off x="5207797" y="2453918"/>
              <a:ext cx="190588" cy="1508284"/>
            </a:xfrm>
            <a:prstGeom prst="can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4708733" y="2599346"/>
              <a:ext cx="1656459" cy="921521"/>
            </a:xfrm>
            <a:custGeom>
              <a:avLst/>
              <a:gdLst>
                <a:gd name="connsiteX0" fmla="*/ 0 w 1656459"/>
                <a:gd name="connsiteY0" fmla="*/ 921521 h 921521"/>
                <a:gd name="connsiteX1" fmla="*/ 1384418 w 1656459"/>
                <a:gd name="connsiteY1" fmla="*/ 143854 h 921521"/>
                <a:gd name="connsiteX2" fmla="*/ 1632246 w 1656459"/>
                <a:gd name="connsiteY2" fmla="*/ 58396 h 9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6459" h="921521">
                  <a:moveTo>
                    <a:pt x="0" y="921521"/>
                  </a:moveTo>
                  <a:lnTo>
                    <a:pt x="1384418" y="143854"/>
                  </a:lnTo>
                  <a:cubicBezTo>
                    <a:pt x="1656459" y="0"/>
                    <a:pt x="1644352" y="29198"/>
                    <a:pt x="1632246" y="58396"/>
                  </a:cubicBezTo>
                </a:path>
              </a:pathLst>
            </a:custGeom>
            <a:noFill/>
            <a:ln w="381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4572000" y="2751746"/>
              <a:ext cx="1656459" cy="921521"/>
            </a:xfrm>
            <a:custGeom>
              <a:avLst/>
              <a:gdLst>
                <a:gd name="connsiteX0" fmla="*/ 0 w 1656459"/>
                <a:gd name="connsiteY0" fmla="*/ 921521 h 921521"/>
                <a:gd name="connsiteX1" fmla="*/ 1384418 w 1656459"/>
                <a:gd name="connsiteY1" fmla="*/ 143854 h 921521"/>
                <a:gd name="connsiteX2" fmla="*/ 1632246 w 1656459"/>
                <a:gd name="connsiteY2" fmla="*/ 58396 h 9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6459" h="921521">
                  <a:moveTo>
                    <a:pt x="0" y="921521"/>
                  </a:moveTo>
                  <a:lnTo>
                    <a:pt x="1384418" y="143854"/>
                  </a:lnTo>
                  <a:cubicBezTo>
                    <a:pt x="1656459" y="0"/>
                    <a:pt x="1644352" y="29198"/>
                    <a:pt x="1632246" y="58396"/>
                  </a:cubicBezTo>
                </a:path>
              </a:pathLst>
            </a:custGeom>
            <a:noFill/>
            <a:ln w="381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Curved Up Arrow 233"/>
            <p:cNvSpPr/>
            <p:nvPr/>
          </p:nvSpPr>
          <p:spPr>
            <a:xfrm rot="15806314">
              <a:off x="4954738" y="3555536"/>
              <a:ext cx="606655" cy="222650"/>
            </a:xfrm>
            <a:prstGeom prst="curvedUpArrow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5" name="Rectangle 2"/>
          <p:cNvSpPr txBox="1">
            <a:spLocks noChangeArrowheads="1"/>
          </p:cNvSpPr>
          <p:nvPr/>
        </p:nvSpPr>
        <p:spPr>
          <a:xfrm>
            <a:off x="381000" y="86713"/>
            <a:ext cx="8229600" cy="609600"/>
          </a:xfrm>
          <a:prstGeom prst="rect">
            <a:avLst/>
          </a:prstGeom>
        </p:spPr>
        <p:txBody>
          <a:bodyPr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4000" kern="0" dirty="0" smtClean="0">
                <a:solidFill>
                  <a:srgbClr val="FFFF00"/>
                </a:solidFill>
              </a:rPr>
              <a:t>Re-routing Packets into Tunnels</a:t>
            </a:r>
          </a:p>
        </p:txBody>
      </p:sp>
      <p:sp>
        <p:nvSpPr>
          <p:cNvPr id="93" name="Slide Number Placeholder 9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62000" y="4648200"/>
            <a:ext cx="14249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Tunnels not </a:t>
            </a:r>
          </a:p>
          <a:p>
            <a:r>
              <a:rPr lang="en-US" dirty="0" smtClean="0"/>
              <a:t>Represented </a:t>
            </a:r>
          </a:p>
          <a:p>
            <a:r>
              <a:rPr lang="en-US" dirty="0" smtClean="0"/>
              <a:t>here</a:t>
            </a:r>
            <a:endParaRPr lang="en-US" dirty="0"/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1371600" y="5334000"/>
            <a:ext cx="9906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381000" y="86713"/>
            <a:ext cx="8229600" cy="609600"/>
          </a:xfrm>
          <a:prstGeom prst="rect">
            <a:avLst/>
          </a:prstGeom>
        </p:spPr>
        <p:txBody>
          <a:bodyPr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4000" kern="0" dirty="0" smtClean="0">
                <a:solidFill>
                  <a:srgbClr val="FFFF00"/>
                </a:solidFill>
              </a:rPr>
              <a:t>AutoRoute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304800" y="4419600"/>
          <a:ext cx="4191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2954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Destination</a:t>
                      </a:r>
                      <a:r>
                        <a:rPr lang="en-US" sz="1600" baseline="0" dirty="0" smtClean="0"/>
                        <a:t> Router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Next-Hop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Total-Cost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R4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R4, </a:t>
                      </a:r>
                      <a:r>
                        <a:rPr lang="en-US" sz="1400" b="1" dirty="0" err="1" smtClean="0"/>
                        <a:t>OutIntf</a:t>
                      </a:r>
                      <a:r>
                        <a:rPr lang="en-US" sz="1400" b="1" baseline="0" dirty="0" smtClean="0"/>
                        <a:t> 12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</a:t>
                      </a:r>
                      <a:endParaRPr lang="en-US" sz="1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R6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R6, </a:t>
                      </a:r>
                      <a:r>
                        <a:rPr lang="en-US" sz="1400" b="1" dirty="0" err="1" smtClean="0"/>
                        <a:t>OutIntf</a:t>
                      </a:r>
                      <a:r>
                        <a:rPr lang="en-US" sz="1400" b="1" dirty="0" smtClean="0"/>
                        <a:t> 9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</a:t>
                      </a:r>
                      <a:endParaRPr lang="en-US" sz="1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R2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R4,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baseline="0" dirty="0" err="1" smtClean="0"/>
                        <a:t>OutIntf</a:t>
                      </a:r>
                      <a:r>
                        <a:rPr lang="en-US" sz="1400" b="1" baseline="0" dirty="0" smtClean="0"/>
                        <a:t> 12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20</a:t>
                      </a:r>
                      <a:endParaRPr lang="en-US" sz="1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R2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R6,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baseline="0" dirty="0" err="1" smtClean="0"/>
                        <a:t>OutIntf</a:t>
                      </a:r>
                      <a:r>
                        <a:rPr lang="en-US" sz="1400" b="1" baseline="0" dirty="0" smtClean="0"/>
                        <a:t> 9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20</a:t>
                      </a:r>
                      <a:endParaRPr lang="en-US" sz="14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4724400" y="4419600"/>
          <a:ext cx="4191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2954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Destination</a:t>
                      </a:r>
                      <a:r>
                        <a:rPr lang="en-US" sz="1600" baseline="0" dirty="0" smtClean="0"/>
                        <a:t> Router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Next-Hop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Total-Cost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R4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R4, </a:t>
                      </a:r>
                      <a:r>
                        <a:rPr lang="en-US" sz="1400" b="1" dirty="0" err="1" smtClean="0"/>
                        <a:t>OutIntf</a:t>
                      </a:r>
                      <a:r>
                        <a:rPr lang="en-US" sz="1400" b="1" baseline="0" dirty="0" smtClean="0"/>
                        <a:t> 12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</a:t>
                      </a:r>
                      <a:endParaRPr lang="en-US" sz="1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R6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R6, </a:t>
                      </a:r>
                      <a:r>
                        <a:rPr lang="en-US" sz="1400" b="1" dirty="0" err="1" smtClean="0"/>
                        <a:t>OutIntf</a:t>
                      </a:r>
                      <a:r>
                        <a:rPr lang="en-US" sz="1400" b="1" dirty="0" smtClean="0"/>
                        <a:t> 9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</a:t>
                      </a:r>
                      <a:endParaRPr lang="en-US" sz="1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R2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TunnIntf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baseline="0" dirty="0" smtClean="0"/>
                        <a:t>T1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20</a:t>
                      </a:r>
                      <a:endParaRPr lang="en-US" sz="1400" b="1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2667000" y="1143000"/>
            <a:ext cx="4004353" cy="2365177"/>
            <a:chOff x="3429000" y="2133600"/>
            <a:chExt cx="4004353" cy="2365177"/>
          </a:xfrm>
        </p:grpSpPr>
        <p:sp>
          <p:nvSpPr>
            <p:cNvPr id="37" name="Cloud 36"/>
            <p:cNvSpPr/>
            <p:nvPr/>
          </p:nvSpPr>
          <p:spPr>
            <a:xfrm>
              <a:off x="3505200" y="2209800"/>
              <a:ext cx="3733800" cy="2209800"/>
            </a:xfrm>
            <a:prstGeom prst="cloud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 rot="10800000" flipV="1">
              <a:off x="3886202" y="3626085"/>
              <a:ext cx="228599" cy="260113"/>
            </a:xfrm>
            <a:prstGeom prst="line">
              <a:avLst/>
            </a:prstGeom>
            <a:noFill/>
            <a:ln w="38100" cap="sq" cmpd="sng" algn="ctr">
              <a:solidFill>
                <a:srgbClr val="4F81BD"/>
              </a:solidFill>
              <a:prstDash val="solid"/>
              <a:beve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grpSp>
          <p:nvGrpSpPr>
            <p:cNvPr id="39" name="Group 3"/>
            <p:cNvGrpSpPr/>
            <p:nvPr/>
          </p:nvGrpSpPr>
          <p:grpSpPr>
            <a:xfrm>
              <a:off x="3429000" y="3810000"/>
              <a:ext cx="575353" cy="392232"/>
              <a:chOff x="228600" y="302861"/>
              <a:chExt cx="575353" cy="392232"/>
            </a:xfrm>
          </p:grpSpPr>
          <p:sp>
            <p:nvSpPr>
              <p:cNvPr id="89" name="Can 85"/>
              <p:cNvSpPr/>
              <p:nvPr/>
            </p:nvSpPr>
            <p:spPr>
              <a:xfrm>
                <a:off x="228600" y="304800"/>
                <a:ext cx="575353" cy="390293"/>
              </a:xfrm>
              <a:prstGeom prst="can">
                <a:avLst>
                  <a:gd name="adj" fmla="val 50000"/>
                </a:avLst>
              </a:prstGeom>
              <a:solidFill>
                <a:srgbClr val="4BACC6"/>
              </a:solidFill>
              <a:ln>
                <a:solidFill>
                  <a:srgbClr val="1F497D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Down Arrow 86"/>
              <p:cNvSpPr/>
              <p:nvPr/>
            </p:nvSpPr>
            <p:spPr>
              <a:xfrm rot="3594206">
                <a:off x="352981" y="376713"/>
                <a:ext cx="95424" cy="15372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Down Arrow 87"/>
              <p:cNvSpPr/>
              <p:nvPr/>
            </p:nvSpPr>
            <p:spPr>
              <a:xfrm rot="14184123">
                <a:off x="508892" y="263830"/>
                <a:ext cx="108213" cy="18627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Right Arrow 88"/>
              <p:cNvSpPr/>
              <p:nvPr/>
            </p:nvSpPr>
            <p:spPr>
              <a:xfrm rot="10800000">
                <a:off x="304800" y="302861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Right Arrow 89"/>
              <p:cNvSpPr/>
              <p:nvPr/>
            </p:nvSpPr>
            <p:spPr>
              <a:xfrm rot="276230">
                <a:off x="502088" y="386188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40" name="Straight Connector 39"/>
            <p:cNvCxnSpPr/>
            <p:nvPr/>
          </p:nvCxnSpPr>
          <p:spPr>
            <a:xfrm flipH="1">
              <a:off x="4451770" y="2940286"/>
              <a:ext cx="196430" cy="476155"/>
            </a:xfrm>
            <a:prstGeom prst="line">
              <a:avLst/>
            </a:prstGeom>
            <a:noFill/>
            <a:ln w="38100" cap="sq" cmpd="sng" algn="ctr">
              <a:solidFill>
                <a:srgbClr val="4F81BD"/>
              </a:solidFill>
              <a:prstDash val="solid"/>
              <a:beve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41" name="Straight Connector 40"/>
            <p:cNvCxnSpPr>
              <a:endCxn id="66" idx="3"/>
            </p:cNvCxnSpPr>
            <p:nvPr/>
          </p:nvCxnSpPr>
          <p:spPr>
            <a:xfrm flipH="1">
              <a:off x="6051970" y="2895600"/>
              <a:ext cx="196430" cy="597041"/>
            </a:xfrm>
            <a:prstGeom prst="line">
              <a:avLst/>
            </a:prstGeom>
            <a:noFill/>
            <a:ln w="38100" cap="sq" cmpd="sng" algn="ctr">
              <a:solidFill>
                <a:srgbClr val="4F81BD"/>
              </a:solidFill>
              <a:prstDash val="solid"/>
              <a:beve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42" name="Straight Connector 41"/>
            <p:cNvCxnSpPr>
              <a:stCxn id="84" idx="0"/>
              <a:endCxn id="69" idx="4"/>
            </p:cNvCxnSpPr>
            <p:nvPr/>
          </p:nvCxnSpPr>
          <p:spPr>
            <a:xfrm flipH="1">
              <a:off x="6518953" y="2635486"/>
              <a:ext cx="626724" cy="76200"/>
            </a:xfrm>
            <a:prstGeom prst="line">
              <a:avLst/>
            </a:prstGeom>
            <a:noFill/>
            <a:ln w="38100" cap="sq" cmpd="sng" algn="ctr">
              <a:solidFill>
                <a:srgbClr val="4F81BD"/>
              </a:solidFill>
              <a:prstDash val="solid"/>
              <a:beve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grpSp>
          <p:nvGrpSpPr>
            <p:cNvPr id="43" name="Group 33"/>
            <p:cNvGrpSpPr/>
            <p:nvPr/>
          </p:nvGrpSpPr>
          <p:grpSpPr>
            <a:xfrm>
              <a:off x="6858000" y="2438400"/>
              <a:ext cx="575353" cy="392232"/>
              <a:chOff x="228600" y="302861"/>
              <a:chExt cx="575353" cy="392232"/>
            </a:xfrm>
          </p:grpSpPr>
          <p:sp>
            <p:nvSpPr>
              <p:cNvPr id="84" name="Can 85"/>
              <p:cNvSpPr/>
              <p:nvPr/>
            </p:nvSpPr>
            <p:spPr>
              <a:xfrm>
                <a:off x="228600" y="304800"/>
                <a:ext cx="575353" cy="390293"/>
              </a:xfrm>
              <a:prstGeom prst="can">
                <a:avLst>
                  <a:gd name="adj" fmla="val 50000"/>
                </a:avLst>
              </a:prstGeom>
              <a:solidFill>
                <a:srgbClr val="4BACC6"/>
              </a:solidFill>
              <a:ln>
                <a:solidFill>
                  <a:srgbClr val="1F497D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Down Arrow 86"/>
              <p:cNvSpPr/>
              <p:nvPr/>
            </p:nvSpPr>
            <p:spPr>
              <a:xfrm rot="3594206">
                <a:off x="352981" y="376713"/>
                <a:ext cx="95424" cy="15372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Down Arrow 87"/>
              <p:cNvSpPr/>
              <p:nvPr/>
            </p:nvSpPr>
            <p:spPr>
              <a:xfrm rot="14184123">
                <a:off x="508892" y="263830"/>
                <a:ext cx="108213" cy="18627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Right Arrow 88"/>
              <p:cNvSpPr/>
              <p:nvPr/>
            </p:nvSpPr>
            <p:spPr>
              <a:xfrm rot="10800000">
                <a:off x="304800" y="302861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Right Arrow 89"/>
              <p:cNvSpPr/>
              <p:nvPr/>
            </p:nvSpPr>
            <p:spPr>
              <a:xfrm rot="276230">
                <a:off x="502088" y="386188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6858000" y="2133600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R3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H="1">
              <a:off x="5034769" y="2787886"/>
              <a:ext cx="908832" cy="40833"/>
            </a:xfrm>
            <a:prstGeom prst="line">
              <a:avLst/>
            </a:prstGeom>
            <a:noFill/>
            <a:ln w="38100" cap="sq" cmpd="sng" algn="ctr">
              <a:solidFill>
                <a:srgbClr val="4F81BD"/>
              </a:solidFill>
              <a:prstDash val="solid"/>
              <a:beve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46" name="Straight Connector 45"/>
            <p:cNvCxnSpPr/>
            <p:nvPr/>
          </p:nvCxnSpPr>
          <p:spPr>
            <a:xfrm rot="10800000" flipV="1">
              <a:off x="4038600" y="3810000"/>
              <a:ext cx="228599" cy="260113"/>
            </a:xfrm>
            <a:prstGeom prst="line">
              <a:avLst/>
            </a:prstGeom>
            <a:noFill/>
            <a:ln w="38100" cap="sq" cmpd="sng" algn="ctr">
              <a:solidFill>
                <a:srgbClr val="4F81BD"/>
              </a:solidFill>
              <a:prstDash val="solid"/>
              <a:beve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grpSp>
          <p:nvGrpSpPr>
            <p:cNvPr id="47" name="Group 3"/>
            <p:cNvGrpSpPr/>
            <p:nvPr/>
          </p:nvGrpSpPr>
          <p:grpSpPr>
            <a:xfrm>
              <a:off x="4114800" y="3429000"/>
              <a:ext cx="575353" cy="392232"/>
              <a:chOff x="228600" y="302861"/>
              <a:chExt cx="575353" cy="392232"/>
            </a:xfrm>
          </p:grpSpPr>
          <p:sp>
            <p:nvSpPr>
              <p:cNvPr id="79" name="Can 85"/>
              <p:cNvSpPr/>
              <p:nvPr/>
            </p:nvSpPr>
            <p:spPr>
              <a:xfrm>
                <a:off x="228600" y="304800"/>
                <a:ext cx="575353" cy="390293"/>
              </a:xfrm>
              <a:prstGeom prst="can">
                <a:avLst>
                  <a:gd name="adj" fmla="val 50000"/>
                </a:avLst>
              </a:prstGeom>
              <a:solidFill>
                <a:srgbClr val="4BACC6"/>
              </a:solidFill>
              <a:ln>
                <a:solidFill>
                  <a:srgbClr val="1F497D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Down Arrow 86"/>
              <p:cNvSpPr/>
              <p:nvPr/>
            </p:nvSpPr>
            <p:spPr>
              <a:xfrm rot="3594206">
                <a:off x="352981" y="376713"/>
                <a:ext cx="95424" cy="15372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Down Arrow 87"/>
              <p:cNvSpPr/>
              <p:nvPr/>
            </p:nvSpPr>
            <p:spPr>
              <a:xfrm rot="14184123">
                <a:off x="508892" y="263830"/>
                <a:ext cx="108213" cy="18627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Right Arrow 88"/>
              <p:cNvSpPr/>
              <p:nvPr/>
            </p:nvSpPr>
            <p:spPr>
              <a:xfrm rot="10800000">
                <a:off x="304800" y="302861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Right Arrow 89"/>
              <p:cNvSpPr/>
              <p:nvPr/>
            </p:nvSpPr>
            <p:spPr>
              <a:xfrm rot="276230">
                <a:off x="502088" y="386188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8" name="Group 3"/>
            <p:cNvGrpSpPr/>
            <p:nvPr/>
          </p:nvGrpSpPr>
          <p:grpSpPr>
            <a:xfrm>
              <a:off x="4495800" y="2590800"/>
              <a:ext cx="575353" cy="392232"/>
              <a:chOff x="228600" y="302861"/>
              <a:chExt cx="575353" cy="392232"/>
            </a:xfrm>
          </p:grpSpPr>
          <p:sp>
            <p:nvSpPr>
              <p:cNvPr id="74" name="Can 85"/>
              <p:cNvSpPr/>
              <p:nvPr/>
            </p:nvSpPr>
            <p:spPr>
              <a:xfrm>
                <a:off x="228600" y="304800"/>
                <a:ext cx="575353" cy="390293"/>
              </a:xfrm>
              <a:prstGeom prst="can">
                <a:avLst>
                  <a:gd name="adj" fmla="val 50000"/>
                </a:avLst>
              </a:prstGeom>
              <a:solidFill>
                <a:srgbClr val="4BACC6"/>
              </a:solidFill>
              <a:ln>
                <a:solidFill>
                  <a:srgbClr val="1F497D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Down Arrow 86"/>
              <p:cNvSpPr/>
              <p:nvPr/>
            </p:nvSpPr>
            <p:spPr>
              <a:xfrm rot="3594206">
                <a:off x="352981" y="376713"/>
                <a:ext cx="95424" cy="15372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Down Arrow 87"/>
              <p:cNvSpPr/>
              <p:nvPr/>
            </p:nvSpPr>
            <p:spPr>
              <a:xfrm rot="14184123">
                <a:off x="508892" y="263830"/>
                <a:ext cx="108213" cy="18627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Right Arrow 88"/>
              <p:cNvSpPr/>
              <p:nvPr/>
            </p:nvSpPr>
            <p:spPr>
              <a:xfrm rot="10800000">
                <a:off x="304800" y="302861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Right Arrow 89"/>
              <p:cNvSpPr/>
              <p:nvPr/>
            </p:nvSpPr>
            <p:spPr>
              <a:xfrm rot="276230">
                <a:off x="502088" y="386188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9" name="Group 3"/>
            <p:cNvGrpSpPr/>
            <p:nvPr/>
          </p:nvGrpSpPr>
          <p:grpSpPr>
            <a:xfrm>
              <a:off x="5943600" y="2514600"/>
              <a:ext cx="575353" cy="392232"/>
              <a:chOff x="228600" y="302861"/>
              <a:chExt cx="575353" cy="392232"/>
            </a:xfrm>
          </p:grpSpPr>
          <p:sp>
            <p:nvSpPr>
              <p:cNvPr id="69" name="Can 85"/>
              <p:cNvSpPr/>
              <p:nvPr/>
            </p:nvSpPr>
            <p:spPr>
              <a:xfrm>
                <a:off x="228600" y="304800"/>
                <a:ext cx="575353" cy="390293"/>
              </a:xfrm>
              <a:prstGeom prst="can">
                <a:avLst>
                  <a:gd name="adj" fmla="val 50000"/>
                </a:avLst>
              </a:prstGeom>
              <a:solidFill>
                <a:srgbClr val="4BACC6"/>
              </a:solidFill>
              <a:ln>
                <a:solidFill>
                  <a:srgbClr val="1F497D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Down Arrow 86"/>
              <p:cNvSpPr/>
              <p:nvPr/>
            </p:nvSpPr>
            <p:spPr>
              <a:xfrm rot="3594206">
                <a:off x="352981" y="376713"/>
                <a:ext cx="95424" cy="15372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Down Arrow 87"/>
              <p:cNvSpPr/>
              <p:nvPr/>
            </p:nvSpPr>
            <p:spPr>
              <a:xfrm rot="14184123">
                <a:off x="508892" y="263830"/>
                <a:ext cx="108213" cy="18627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Right Arrow 88"/>
              <p:cNvSpPr/>
              <p:nvPr/>
            </p:nvSpPr>
            <p:spPr>
              <a:xfrm rot="10800000">
                <a:off x="304800" y="302861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Right Arrow 89"/>
              <p:cNvSpPr/>
              <p:nvPr/>
            </p:nvSpPr>
            <p:spPr>
              <a:xfrm rot="276230">
                <a:off x="502088" y="386188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50" name="Straight Connector 49"/>
            <p:cNvCxnSpPr>
              <a:stCxn id="74" idx="3"/>
              <a:endCxn id="67" idx="3"/>
            </p:cNvCxnSpPr>
            <p:nvPr/>
          </p:nvCxnSpPr>
          <p:spPr>
            <a:xfrm>
              <a:off x="4783477" y="2983032"/>
              <a:ext cx="1007723" cy="580712"/>
            </a:xfrm>
            <a:prstGeom prst="line">
              <a:avLst/>
            </a:prstGeom>
            <a:noFill/>
            <a:ln w="38100" cap="sq" cmpd="sng" algn="ctr">
              <a:solidFill>
                <a:srgbClr val="4F81BD"/>
              </a:solidFill>
              <a:prstDash val="solid"/>
              <a:beve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51" name="Straight Connector 50"/>
            <p:cNvCxnSpPr>
              <a:stCxn id="79" idx="4"/>
              <a:endCxn id="64" idx="2"/>
            </p:cNvCxnSpPr>
            <p:nvPr/>
          </p:nvCxnSpPr>
          <p:spPr>
            <a:xfrm>
              <a:off x="4690153" y="3626086"/>
              <a:ext cx="1024847" cy="76200"/>
            </a:xfrm>
            <a:prstGeom prst="line">
              <a:avLst/>
            </a:prstGeom>
            <a:noFill/>
            <a:ln w="38100" cap="sq" cmpd="sng" algn="ctr">
              <a:solidFill>
                <a:srgbClr val="4F81BD"/>
              </a:solidFill>
              <a:prstDash val="solid"/>
              <a:beve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grpSp>
          <p:nvGrpSpPr>
            <p:cNvPr id="52" name="Group 3"/>
            <p:cNvGrpSpPr/>
            <p:nvPr/>
          </p:nvGrpSpPr>
          <p:grpSpPr>
            <a:xfrm>
              <a:off x="5715000" y="3505200"/>
              <a:ext cx="575353" cy="392232"/>
              <a:chOff x="228600" y="302861"/>
              <a:chExt cx="575353" cy="392232"/>
            </a:xfrm>
          </p:grpSpPr>
          <p:sp>
            <p:nvSpPr>
              <p:cNvPr id="64" name="Can 85"/>
              <p:cNvSpPr/>
              <p:nvPr/>
            </p:nvSpPr>
            <p:spPr>
              <a:xfrm>
                <a:off x="228600" y="304800"/>
                <a:ext cx="575353" cy="390293"/>
              </a:xfrm>
              <a:prstGeom prst="can">
                <a:avLst>
                  <a:gd name="adj" fmla="val 50000"/>
                </a:avLst>
              </a:prstGeom>
              <a:solidFill>
                <a:srgbClr val="4BACC6"/>
              </a:solidFill>
              <a:ln>
                <a:solidFill>
                  <a:srgbClr val="1F497D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Down Arrow 86"/>
              <p:cNvSpPr/>
              <p:nvPr/>
            </p:nvSpPr>
            <p:spPr>
              <a:xfrm rot="3594206">
                <a:off x="352981" y="376713"/>
                <a:ext cx="95424" cy="15372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Down Arrow 87"/>
              <p:cNvSpPr/>
              <p:nvPr/>
            </p:nvSpPr>
            <p:spPr>
              <a:xfrm rot="14184123">
                <a:off x="508892" y="263830"/>
                <a:ext cx="108213" cy="18627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Right Arrow 88"/>
              <p:cNvSpPr/>
              <p:nvPr/>
            </p:nvSpPr>
            <p:spPr>
              <a:xfrm rot="10800000">
                <a:off x="304800" y="302861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Right Arrow 89"/>
              <p:cNvSpPr/>
              <p:nvPr/>
            </p:nvSpPr>
            <p:spPr>
              <a:xfrm rot="276230">
                <a:off x="502088" y="386188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6248400" y="3581400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R6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715000" y="2362200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R2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191000" y="2362200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R4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572000" y="3733800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R5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886200" y="4191000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R1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>
              <a:off x="3922520" y="2666288"/>
              <a:ext cx="3016665" cy="1418602"/>
            </a:xfrm>
            <a:custGeom>
              <a:avLst/>
              <a:gdLst>
                <a:gd name="connsiteX0" fmla="*/ 0 w 3016665"/>
                <a:gd name="connsiteY0" fmla="*/ 1418602 h 1418602"/>
                <a:gd name="connsiteX1" fmla="*/ 487110 w 3016665"/>
                <a:gd name="connsiteY1" fmla="*/ 1034041 h 1418602"/>
                <a:gd name="connsiteX2" fmla="*/ 1897166 w 3016665"/>
                <a:gd name="connsiteY2" fmla="*/ 1085316 h 1418602"/>
                <a:gd name="connsiteX3" fmla="*/ 2427005 w 3016665"/>
                <a:gd name="connsiteY3" fmla="*/ 188007 h 1418602"/>
                <a:gd name="connsiteX4" fmla="*/ 3016665 w 3016665"/>
                <a:gd name="connsiteY4" fmla="*/ 0 h 141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6665" h="1418602">
                  <a:moveTo>
                    <a:pt x="0" y="1418602"/>
                  </a:moveTo>
                  <a:cubicBezTo>
                    <a:pt x="85458" y="1254095"/>
                    <a:pt x="170916" y="1089589"/>
                    <a:pt x="487110" y="1034041"/>
                  </a:cubicBezTo>
                  <a:cubicBezTo>
                    <a:pt x="803304" y="978493"/>
                    <a:pt x="1573850" y="1226322"/>
                    <a:pt x="1897166" y="1085316"/>
                  </a:cubicBezTo>
                  <a:cubicBezTo>
                    <a:pt x="2220482" y="944310"/>
                    <a:pt x="2240422" y="368893"/>
                    <a:pt x="2427005" y="188007"/>
                  </a:cubicBezTo>
                  <a:cubicBezTo>
                    <a:pt x="2613588" y="7121"/>
                    <a:pt x="2815126" y="3560"/>
                    <a:pt x="3016665" y="0"/>
                  </a:cubicBezTo>
                </a:path>
              </a:pathLst>
            </a:custGeom>
            <a:noFill/>
            <a:ln w="38100" cap="flat" cmpd="sng" algn="ctr">
              <a:solidFill>
                <a:srgbClr val="1F497D">
                  <a:lumMod val="50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>
              <a:off x="3886200" y="2590800"/>
              <a:ext cx="3016665" cy="1418602"/>
            </a:xfrm>
            <a:custGeom>
              <a:avLst/>
              <a:gdLst>
                <a:gd name="connsiteX0" fmla="*/ 0 w 3016665"/>
                <a:gd name="connsiteY0" fmla="*/ 1418602 h 1418602"/>
                <a:gd name="connsiteX1" fmla="*/ 487110 w 3016665"/>
                <a:gd name="connsiteY1" fmla="*/ 1034041 h 1418602"/>
                <a:gd name="connsiteX2" fmla="*/ 1897166 w 3016665"/>
                <a:gd name="connsiteY2" fmla="*/ 1085316 h 1418602"/>
                <a:gd name="connsiteX3" fmla="*/ 2427005 w 3016665"/>
                <a:gd name="connsiteY3" fmla="*/ 188007 h 1418602"/>
                <a:gd name="connsiteX4" fmla="*/ 3016665 w 3016665"/>
                <a:gd name="connsiteY4" fmla="*/ 0 h 141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6665" h="1418602">
                  <a:moveTo>
                    <a:pt x="0" y="1418602"/>
                  </a:moveTo>
                  <a:cubicBezTo>
                    <a:pt x="85458" y="1254095"/>
                    <a:pt x="170916" y="1089589"/>
                    <a:pt x="487110" y="1034041"/>
                  </a:cubicBezTo>
                  <a:cubicBezTo>
                    <a:pt x="803304" y="978493"/>
                    <a:pt x="1573850" y="1226322"/>
                    <a:pt x="1897166" y="1085316"/>
                  </a:cubicBezTo>
                  <a:cubicBezTo>
                    <a:pt x="2220482" y="944310"/>
                    <a:pt x="2240422" y="368893"/>
                    <a:pt x="2427005" y="188007"/>
                  </a:cubicBezTo>
                  <a:cubicBezTo>
                    <a:pt x="2613588" y="7121"/>
                    <a:pt x="2815126" y="3560"/>
                    <a:pt x="3016665" y="0"/>
                  </a:cubicBezTo>
                </a:path>
              </a:pathLst>
            </a:custGeom>
            <a:noFill/>
            <a:ln w="38100" cap="flat" cmpd="sng" algn="ctr">
              <a:solidFill>
                <a:srgbClr val="1F497D">
                  <a:lumMod val="50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Can 59"/>
            <p:cNvSpPr/>
            <p:nvPr/>
          </p:nvSpPr>
          <p:spPr>
            <a:xfrm rot="14559091">
              <a:off x="5207797" y="2453918"/>
              <a:ext cx="190588" cy="1508284"/>
            </a:xfrm>
            <a:prstGeom prst="can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60"/>
            <p:cNvSpPr/>
            <p:nvPr/>
          </p:nvSpPr>
          <p:spPr>
            <a:xfrm>
              <a:off x="4708733" y="2599346"/>
              <a:ext cx="1656459" cy="921521"/>
            </a:xfrm>
            <a:custGeom>
              <a:avLst/>
              <a:gdLst>
                <a:gd name="connsiteX0" fmla="*/ 0 w 1656459"/>
                <a:gd name="connsiteY0" fmla="*/ 921521 h 921521"/>
                <a:gd name="connsiteX1" fmla="*/ 1384418 w 1656459"/>
                <a:gd name="connsiteY1" fmla="*/ 143854 h 921521"/>
                <a:gd name="connsiteX2" fmla="*/ 1632246 w 1656459"/>
                <a:gd name="connsiteY2" fmla="*/ 58396 h 9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6459" h="921521">
                  <a:moveTo>
                    <a:pt x="0" y="921521"/>
                  </a:moveTo>
                  <a:lnTo>
                    <a:pt x="1384418" y="143854"/>
                  </a:lnTo>
                  <a:cubicBezTo>
                    <a:pt x="1656459" y="0"/>
                    <a:pt x="1644352" y="29198"/>
                    <a:pt x="1632246" y="58396"/>
                  </a:cubicBezTo>
                </a:path>
              </a:pathLst>
            </a:custGeom>
            <a:noFill/>
            <a:ln w="381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61"/>
            <p:cNvSpPr/>
            <p:nvPr/>
          </p:nvSpPr>
          <p:spPr>
            <a:xfrm>
              <a:off x="4572000" y="2751746"/>
              <a:ext cx="1656459" cy="921521"/>
            </a:xfrm>
            <a:custGeom>
              <a:avLst/>
              <a:gdLst>
                <a:gd name="connsiteX0" fmla="*/ 0 w 1656459"/>
                <a:gd name="connsiteY0" fmla="*/ 921521 h 921521"/>
                <a:gd name="connsiteX1" fmla="*/ 1384418 w 1656459"/>
                <a:gd name="connsiteY1" fmla="*/ 143854 h 921521"/>
                <a:gd name="connsiteX2" fmla="*/ 1632246 w 1656459"/>
                <a:gd name="connsiteY2" fmla="*/ 58396 h 9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6459" h="921521">
                  <a:moveTo>
                    <a:pt x="0" y="921521"/>
                  </a:moveTo>
                  <a:lnTo>
                    <a:pt x="1384418" y="143854"/>
                  </a:lnTo>
                  <a:cubicBezTo>
                    <a:pt x="1656459" y="0"/>
                    <a:pt x="1644352" y="29198"/>
                    <a:pt x="1632246" y="58396"/>
                  </a:cubicBezTo>
                </a:path>
              </a:pathLst>
            </a:custGeom>
            <a:noFill/>
            <a:ln w="381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Curved Up Arrow 62"/>
            <p:cNvSpPr/>
            <p:nvPr/>
          </p:nvSpPr>
          <p:spPr>
            <a:xfrm rot="15806314">
              <a:off x="4954738" y="3555536"/>
              <a:ext cx="606655" cy="222650"/>
            </a:xfrm>
            <a:prstGeom prst="curvedUpArrow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4" name="Curved Down Arrow 93"/>
          <p:cNvSpPr/>
          <p:nvPr/>
        </p:nvSpPr>
        <p:spPr>
          <a:xfrm>
            <a:off x="4191000" y="3657600"/>
            <a:ext cx="990600" cy="609600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Slide Number Placeholder 9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28600" y="3810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Routing Table in R5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AutoRoute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IP </a:t>
            </a:r>
            <a:r>
              <a:rPr lang="en-US" sz="2800" dirty="0" err="1" smtClean="0"/>
              <a:t>dest</a:t>
            </a:r>
            <a:r>
              <a:rPr lang="en-US" sz="2800" dirty="0" smtClean="0"/>
              <a:t>-prefix</a:t>
            </a:r>
            <a:endParaRPr lang="en-US" sz="2400" dirty="0"/>
          </a:p>
        </p:txBody>
      </p:sp>
      <p:sp>
        <p:nvSpPr>
          <p:cNvPr id="3" name="Down Arrow 2"/>
          <p:cNvSpPr/>
          <p:nvPr/>
        </p:nvSpPr>
        <p:spPr>
          <a:xfrm>
            <a:off x="2362200" y="17526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34856" y="2209800"/>
            <a:ext cx="233345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via </a:t>
            </a:r>
            <a:r>
              <a:rPr lang="en-US" sz="2800" dirty="0" err="1" smtClean="0"/>
              <a:t>dest</a:t>
            </a:r>
            <a:r>
              <a:rPr lang="en-US" sz="2800" dirty="0" smtClean="0"/>
              <a:t>-router</a:t>
            </a:r>
          </a:p>
          <a:p>
            <a:pPr algn="ctr"/>
            <a:r>
              <a:rPr lang="en-US" sz="2800" dirty="0" smtClean="0"/>
              <a:t>(in domain)</a:t>
            </a:r>
            <a:endParaRPr lang="en-US" sz="2400" dirty="0"/>
          </a:p>
        </p:txBody>
      </p:sp>
      <p:sp>
        <p:nvSpPr>
          <p:cNvPr id="5" name="Down Arrow 4"/>
          <p:cNvSpPr/>
          <p:nvPr/>
        </p:nvSpPr>
        <p:spPr>
          <a:xfrm>
            <a:off x="2362200" y="32004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87773" y="3733800"/>
            <a:ext cx="15011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next-hop</a:t>
            </a:r>
            <a:endParaRPr lang="en-US" sz="2400" dirty="0"/>
          </a:p>
        </p:txBody>
      </p:sp>
      <p:sp>
        <p:nvSpPr>
          <p:cNvPr id="7" name="Minus 6"/>
          <p:cNvSpPr/>
          <p:nvPr/>
        </p:nvSpPr>
        <p:spPr>
          <a:xfrm>
            <a:off x="1143000" y="3962400"/>
            <a:ext cx="2667000" cy="1524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66800" y="4267200"/>
            <a:ext cx="2834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next-hop is tunnel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58674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Automated but Inflexible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304800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Policy Based Routing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IP </a:t>
            </a:r>
            <a:r>
              <a:rPr lang="en-US" sz="2800" dirty="0" err="1" smtClean="0"/>
              <a:t>dest</a:t>
            </a:r>
            <a:r>
              <a:rPr lang="en-US" sz="2800" dirty="0" smtClean="0"/>
              <a:t>-prefix</a:t>
            </a:r>
            <a:endParaRPr lang="en-US" sz="2400" dirty="0"/>
          </a:p>
        </p:txBody>
      </p:sp>
      <p:sp>
        <p:nvSpPr>
          <p:cNvPr id="12" name="Down Arrow 11"/>
          <p:cNvSpPr/>
          <p:nvPr/>
        </p:nvSpPr>
        <p:spPr>
          <a:xfrm>
            <a:off x="7086600" y="17526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59256" y="2209800"/>
            <a:ext cx="233345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via </a:t>
            </a:r>
            <a:r>
              <a:rPr lang="en-US" sz="2800" dirty="0" err="1" smtClean="0"/>
              <a:t>dest</a:t>
            </a:r>
            <a:r>
              <a:rPr lang="en-US" sz="2800" dirty="0" smtClean="0"/>
              <a:t>-router</a:t>
            </a:r>
          </a:p>
          <a:p>
            <a:pPr algn="ctr"/>
            <a:r>
              <a:rPr lang="en-US" sz="2800" dirty="0" smtClean="0"/>
              <a:t>(in domain)</a:t>
            </a:r>
            <a:endParaRPr lang="en-US" sz="2400" dirty="0"/>
          </a:p>
        </p:txBody>
      </p:sp>
      <p:sp>
        <p:nvSpPr>
          <p:cNvPr id="14" name="Down Arrow 13"/>
          <p:cNvSpPr/>
          <p:nvPr/>
        </p:nvSpPr>
        <p:spPr>
          <a:xfrm>
            <a:off x="7086600" y="32004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512173" y="3733800"/>
            <a:ext cx="15011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next-hop</a:t>
            </a:r>
            <a:endParaRPr lang="en-US" sz="2400" dirty="0"/>
          </a:p>
        </p:txBody>
      </p:sp>
      <p:sp>
        <p:nvSpPr>
          <p:cNvPr id="16" name="Minus 15"/>
          <p:cNvSpPr/>
          <p:nvPr/>
        </p:nvSpPr>
        <p:spPr>
          <a:xfrm rot="3810083" flipH="1">
            <a:off x="5038215" y="2683830"/>
            <a:ext cx="4326087" cy="27258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96654" y="4267200"/>
            <a:ext cx="302390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Header-field-match</a:t>
            </a:r>
          </a:p>
          <a:p>
            <a:pPr algn="ctr"/>
            <a:r>
              <a:rPr lang="en-US" sz="2800" dirty="0" smtClean="0"/>
              <a:t>next-hop is tunnel</a:t>
            </a:r>
          </a:p>
          <a:p>
            <a:pPr algn="ctr"/>
            <a:r>
              <a:rPr lang="en-US" sz="2800" dirty="0" smtClean="0"/>
              <a:t>or something else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943600" y="58674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Flexible but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Not Automated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9" name="Minus 18"/>
          <p:cNvSpPr/>
          <p:nvPr/>
        </p:nvSpPr>
        <p:spPr>
          <a:xfrm rot="17269675" flipH="1">
            <a:off x="5247734" y="2701850"/>
            <a:ext cx="4095580" cy="2286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/>
      <p:bldP spid="7" grpId="0" animBg="1"/>
      <p:bldP spid="9" grpId="0"/>
      <p:bldP spid="10" grpId="0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86713"/>
            <a:ext cx="8229600" cy="609600"/>
          </a:xfrm>
          <a:prstGeom prst="rect">
            <a:avLst/>
          </a:prstGeom>
        </p:spPr>
        <p:txBody>
          <a:bodyPr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4000" kern="0" dirty="0" smtClean="0">
                <a:solidFill>
                  <a:srgbClr val="FFFF00"/>
                </a:solidFill>
              </a:rPr>
              <a:t>SDN based Routing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914400"/>
            <a:ext cx="4572000" cy="2627531"/>
            <a:chOff x="3657600" y="457200"/>
            <a:chExt cx="4572000" cy="2627531"/>
          </a:xfrm>
        </p:grpSpPr>
        <p:grpSp>
          <p:nvGrpSpPr>
            <p:cNvPr id="7" name="Group 61"/>
            <p:cNvGrpSpPr/>
            <p:nvPr/>
          </p:nvGrpSpPr>
          <p:grpSpPr>
            <a:xfrm>
              <a:off x="3733800" y="457200"/>
              <a:ext cx="4495800" cy="2627531"/>
              <a:chOff x="3733800" y="457200"/>
              <a:chExt cx="4495800" cy="2627531"/>
            </a:xfrm>
          </p:grpSpPr>
          <p:grpSp>
            <p:nvGrpSpPr>
              <p:cNvPr id="9" name="Group 57"/>
              <p:cNvGrpSpPr/>
              <p:nvPr/>
            </p:nvGrpSpPr>
            <p:grpSpPr>
              <a:xfrm>
                <a:off x="3733800" y="457200"/>
                <a:ext cx="4495800" cy="1881664"/>
                <a:chOff x="914400" y="2156936"/>
                <a:chExt cx="4495800" cy="1881664"/>
              </a:xfrm>
            </p:grpSpPr>
            <p:sp>
              <p:nvSpPr>
                <p:cNvPr id="11" name="Parallelogram 10"/>
                <p:cNvSpPr/>
                <p:nvPr/>
              </p:nvSpPr>
              <p:spPr>
                <a:xfrm>
                  <a:off x="914400" y="3276600"/>
                  <a:ext cx="1981200" cy="762000"/>
                </a:xfrm>
                <a:prstGeom prst="parallelogram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2"/>
                <p:cNvSpPr/>
                <p:nvPr/>
              </p:nvSpPr>
              <p:spPr>
                <a:xfrm>
                  <a:off x="1219200" y="3429000"/>
                  <a:ext cx="228600" cy="228600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3"/>
                <p:cNvSpPr/>
                <p:nvPr/>
              </p:nvSpPr>
              <p:spPr>
                <a:xfrm>
                  <a:off x="1600200" y="3733800"/>
                  <a:ext cx="228600" cy="228600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4"/>
                <p:cNvSpPr/>
                <p:nvPr/>
              </p:nvSpPr>
              <p:spPr>
                <a:xfrm>
                  <a:off x="2057400" y="3352800"/>
                  <a:ext cx="228600" cy="228600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5"/>
                <p:cNvSpPr/>
                <p:nvPr/>
              </p:nvSpPr>
              <p:spPr>
                <a:xfrm>
                  <a:off x="2362200" y="3733800"/>
                  <a:ext cx="228600" cy="228600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" name="Straight Connector 7"/>
                <p:cNvCxnSpPr>
                  <a:endCxn id="13" idx="1"/>
                </p:cNvCxnSpPr>
                <p:nvPr/>
              </p:nvCxnSpPr>
              <p:spPr>
                <a:xfrm rot="16200000" flipH="1">
                  <a:off x="2190750" y="3562350"/>
                  <a:ext cx="185878" cy="22397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8"/>
                <p:cNvCxnSpPr>
                  <a:stCxn id="12" idx="6"/>
                  <a:endCxn id="13" idx="2"/>
                </p:cNvCxnSpPr>
                <p:nvPr/>
              </p:nvCxnSpPr>
              <p:spPr>
                <a:xfrm>
                  <a:off x="1828800" y="3848100"/>
                  <a:ext cx="533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>
                  <a:endCxn id="12" idx="7"/>
                </p:cNvCxnSpPr>
                <p:nvPr/>
              </p:nvCxnSpPr>
              <p:spPr>
                <a:xfrm rot="5400000">
                  <a:off x="1833422" y="3509822"/>
                  <a:ext cx="219356" cy="29555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>
                  <a:endCxn id="12" idx="1"/>
                </p:cNvCxnSpPr>
                <p:nvPr/>
              </p:nvCxnSpPr>
              <p:spPr>
                <a:xfrm rot="16200000" flipH="1">
                  <a:off x="1452422" y="3586022"/>
                  <a:ext cx="143156" cy="21935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rot="10800000" flipV="1">
                  <a:off x="1447800" y="3467100"/>
                  <a:ext cx="609600" cy="76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Box 20"/>
                <p:cNvSpPr txBox="1"/>
                <p:nvPr/>
              </p:nvSpPr>
              <p:spPr>
                <a:xfrm>
                  <a:off x="1600200" y="2743200"/>
                  <a:ext cx="914400" cy="523220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 smtClean="0"/>
                    <a:t>IP routing (SPF)</a:t>
                  </a:r>
                  <a:endParaRPr lang="en-US" sz="1400" b="1" dirty="0"/>
                </a:p>
              </p:txBody>
            </p:sp>
            <p:sp>
              <p:nvSpPr>
                <p:cNvPr id="22" name="Parallelogram 21"/>
                <p:cNvSpPr/>
                <p:nvPr/>
              </p:nvSpPr>
              <p:spPr>
                <a:xfrm>
                  <a:off x="3429000" y="3276600"/>
                  <a:ext cx="1981200" cy="762000"/>
                </a:xfrm>
                <a:prstGeom prst="parallelogram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4267200" y="2514600"/>
                  <a:ext cx="838200" cy="738664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1400" b="1" dirty="0" smtClean="0"/>
                    <a:t>TE-LSP routing (CSPF)</a:t>
                  </a:r>
                  <a:endParaRPr lang="en-US" sz="1400" b="1" dirty="0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3657600" y="3429000"/>
                  <a:ext cx="228600" cy="228600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4038600" y="3733800"/>
                  <a:ext cx="228600" cy="228600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4495800" y="3352800"/>
                  <a:ext cx="228600" cy="228600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4800600" y="3733800"/>
                  <a:ext cx="228600" cy="228600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" name="Straight Connector 27"/>
                <p:cNvCxnSpPr>
                  <a:stCxn id="25" idx="6"/>
                  <a:endCxn id="27" idx="2"/>
                </p:cNvCxnSpPr>
                <p:nvPr/>
              </p:nvCxnSpPr>
              <p:spPr>
                <a:xfrm>
                  <a:off x="4267200" y="3848100"/>
                  <a:ext cx="5334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>
                  <a:stCxn id="24" idx="5"/>
                  <a:endCxn id="25" idx="1"/>
                </p:cNvCxnSpPr>
                <p:nvPr/>
              </p:nvCxnSpPr>
              <p:spPr>
                <a:xfrm rot="16200000" flipH="1">
                  <a:off x="3890822" y="3586022"/>
                  <a:ext cx="143156" cy="21935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>
                  <a:stCxn id="26" idx="2"/>
                  <a:endCxn id="24" idx="6"/>
                </p:cNvCxnSpPr>
                <p:nvPr/>
              </p:nvCxnSpPr>
              <p:spPr>
                <a:xfrm rot="10800000" flipV="1">
                  <a:off x="3886200" y="3467100"/>
                  <a:ext cx="609600" cy="76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6200000" flipH="1">
                  <a:off x="4667250" y="3562350"/>
                  <a:ext cx="185878" cy="22397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Left-Right Arrow 31"/>
                <p:cNvSpPr/>
                <p:nvPr/>
              </p:nvSpPr>
              <p:spPr>
                <a:xfrm>
                  <a:off x="2819400" y="3581400"/>
                  <a:ext cx="685800" cy="228600"/>
                </a:xfrm>
                <a:prstGeom prst="left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&quot;No&quot; Symbol 32"/>
                <p:cNvSpPr/>
                <p:nvPr/>
              </p:nvSpPr>
              <p:spPr>
                <a:xfrm>
                  <a:off x="3048000" y="3505200"/>
                  <a:ext cx="304800" cy="381000"/>
                </a:xfrm>
                <a:prstGeom prst="noSmoking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26" idx="3"/>
                  <a:endCxn id="25" idx="7"/>
                </p:cNvCxnSpPr>
                <p:nvPr/>
              </p:nvCxnSpPr>
              <p:spPr>
                <a:xfrm rot="5400000">
                  <a:off x="4271822" y="3509822"/>
                  <a:ext cx="219356" cy="29555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Down Arrow 34"/>
                <p:cNvSpPr/>
                <p:nvPr/>
              </p:nvSpPr>
              <p:spPr>
                <a:xfrm>
                  <a:off x="3124200" y="2971800"/>
                  <a:ext cx="228600" cy="457200"/>
                </a:xfrm>
                <a:prstGeom prst="downArrow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2667000" y="2156936"/>
                  <a:ext cx="1219200" cy="738664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 smtClean="0"/>
                    <a:t>Static-routes, PBR/FBF, </a:t>
                  </a:r>
                </a:p>
                <a:p>
                  <a:pPr algn="ctr"/>
                  <a:r>
                    <a:rPr lang="en-US" sz="1400" b="1" dirty="0" err="1" smtClean="0"/>
                    <a:t>Autoroute</a:t>
                  </a:r>
                  <a:endParaRPr lang="en-US" sz="1400" b="1" dirty="0"/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6172200" y="2438400"/>
                <a:ext cx="1905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Link-state:  cost, up/down</a:t>
                </a:r>
              </a:p>
              <a:p>
                <a:r>
                  <a:rPr lang="en-US" sz="1200" b="1" dirty="0" smtClean="0"/>
                  <a:t>TE-Link-state: weight, attributes, reservations</a:t>
                </a:r>
                <a:endParaRPr lang="en-US" sz="1200" b="1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657600" y="2438400"/>
              <a:ext cx="1905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Link-state:  cost, up/down</a:t>
              </a:r>
              <a:endParaRPr lang="en-US" sz="1200" b="1" dirty="0"/>
            </a:p>
          </p:txBody>
        </p:sp>
      </p:grpSp>
      <p:sp>
        <p:nvSpPr>
          <p:cNvPr id="70" name="Curved Right Arrow 69"/>
          <p:cNvSpPr/>
          <p:nvPr/>
        </p:nvSpPr>
        <p:spPr>
          <a:xfrm rot="19503907">
            <a:off x="3657600" y="3733800"/>
            <a:ext cx="1066800" cy="1600200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81000" y="518160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Programmability =&gt;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Flexibility + Automation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5" name="Slide Number Placeholder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4876800" y="3886200"/>
            <a:ext cx="4267200" cy="2590800"/>
            <a:chOff x="4876800" y="3886200"/>
            <a:chExt cx="4267200" cy="2590800"/>
          </a:xfrm>
        </p:grpSpPr>
        <p:grpSp>
          <p:nvGrpSpPr>
            <p:cNvPr id="79" name="Group 78"/>
            <p:cNvGrpSpPr/>
            <p:nvPr/>
          </p:nvGrpSpPr>
          <p:grpSpPr>
            <a:xfrm>
              <a:off x="4876800" y="3886200"/>
              <a:ext cx="4267200" cy="2590800"/>
              <a:chOff x="4876800" y="3810000"/>
              <a:chExt cx="4267200" cy="2590800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4876800" y="3810000"/>
                <a:ext cx="3657600" cy="2590800"/>
                <a:chOff x="4876800" y="3810000"/>
                <a:chExt cx="3657600" cy="2590800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>
                  <a:off x="4876800" y="3810000"/>
                  <a:ext cx="3657600" cy="2590800"/>
                  <a:chOff x="2667000" y="2133600"/>
                  <a:chExt cx="3657600" cy="2590800"/>
                </a:xfrm>
              </p:grpSpPr>
              <p:cxnSp>
                <p:nvCxnSpPr>
                  <p:cNvPr id="38" name="Straight Connector 37"/>
                  <p:cNvCxnSpPr>
                    <a:stCxn id="64" idx="3"/>
                    <a:endCxn id="63" idx="7"/>
                  </p:cNvCxnSpPr>
                  <p:nvPr/>
                </p:nvCxnSpPr>
                <p:spPr>
                  <a:xfrm flipH="1">
                    <a:off x="4005122" y="4233722"/>
                    <a:ext cx="295556" cy="219356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9" name="Group 19"/>
                  <p:cNvGrpSpPr/>
                  <p:nvPr/>
                </p:nvGrpSpPr>
                <p:grpSpPr>
                  <a:xfrm>
                    <a:off x="2819400" y="3962400"/>
                    <a:ext cx="2514600" cy="762000"/>
                    <a:chOff x="2819400" y="3886200"/>
                    <a:chExt cx="2514600" cy="762000"/>
                  </a:xfrm>
                </p:grpSpPr>
                <p:sp>
                  <p:nvSpPr>
                    <p:cNvPr id="61" name="Parallelogram 60"/>
                    <p:cNvSpPr/>
                    <p:nvPr/>
                  </p:nvSpPr>
                  <p:spPr>
                    <a:xfrm>
                      <a:off x="2819400" y="3886200"/>
                      <a:ext cx="2514600" cy="762000"/>
                    </a:xfrm>
                    <a:prstGeom prst="parallelogram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Oval 3"/>
                    <p:cNvSpPr/>
                    <p:nvPr/>
                  </p:nvSpPr>
                  <p:spPr>
                    <a:xfrm>
                      <a:off x="3429000" y="4038600"/>
                      <a:ext cx="228600" cy="228600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" name="Oval 62"/>
                    <p:cNvSpPr/>
                    <p:nvPr/>
                  </p:nvSpPr>
                  <p:spPr>
                    <a:xfrm>
                      <a:off x="3810000" y="4343400"/>
                      <a:ext cx="228600" cy="228600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" name="Oval 63"/>
                    <p:cNvSpPr/>
                    <p:nvPr/>
                  </p:nvSpPr>
                  <p:spPr>
                    <a:xfrm>
                      <a:off x="4267200" y="3962400"/>
                      <a:ext cx="228600" cy="228600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" name="Oval 64"/>
                    <p:cNvSpPr/>
                    <p:nvPr/>
                  </p:nvSpPr>
                  <p:spPr>
                    <a:xfrm>
                      <a:off x="4572000" y="4343400"/>
                      <a:ext cx="228600" cy="228600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66" name="Straight Connector 7"/>
                    <p:cNvCxnSpPr>
                      <a:stCxn id="64" idx="4"/>
                      <a:endCxn id="65" idx="1"/>
                    </p:cNvCxnSpPr>
                    <p:nvPr/>
                  </p:nvCxnSpPr>
                  <p:spPr>
                    <a:xfrm rot="16200000" flipH="1">
                      <a:off x="4400550" y="4171950"/>
                      <a:ext cx="185878" cy="223978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Straight Connector 8"/>
                    <p:cNvCxnSpPr>
                      <a:stCxn id="63" idx="6"/>
                      <a:endCxn id="65" idx="2"/>
                    </p:cNvCxnSpPr>
                    <p:nvPr/>
                  </p:nvCxnSpPr>
                  <p:spPr>
                    <a:xfrm>
                      <a:off x="4038600" y="4457700"/>
                      <a:ext cx="53340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10"/>
                    <p:cNvCxnSpPr>
                      <a:endCxn id="63" idx="1"/>
                    </p:cNvCxnSpPr>
                    <p:nvPr/>
                  </p:nvCxnSpPr>
                  <p:spPr>
                    <a:xfrm rot="16200000" flipH="1">
                      <a:off x="3662222" y="4195622"/>
                      <a:ext cx="143156" cy="219356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11"/>
                    <p:cNvCxnSpPr>
                      <a:stCxn id="64" idx="2"/>
                    </p:cNvCxnSpPr>
                    <p:nvPr/>
                  </p:nvCxnSpPr>
                  <p:spPr>
                    <a:xfrm rot="10800000" flipV="1">
                      <a:off x="3657600" y="4076700"/>
                      <a:ext cx="609600" cy="7620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2667000" y="2133600"/>
                    <a:ext cx="685800" cy="646331"/>
                  </a:xfrm>
                  <a:prstGeom prst="rect">
                    <a:avLst/>
                  </a:prstGeom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 smtClean="0"/>
                      <a:t>Default SPF Routing</a:t>
                    </a:r>
                    <a:endParaRPr lang="en-US" sz="1200" b="1" dirty="0"/>
                  </a:p>
                </p:txBody>
              </p: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5334000" y="4038600"/>
                    <a:ext cx="9906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/>
                      <a:t>IP network</a:t>
                    </a:r>
                    <a:endParaRPr lang="en-US" sz="1200" b="1" dirty="0"/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3657600" y="3500735"/>
                    <a:ext cx="1143000" cy="461665"/>
                  </a:xfrm>
                  <a:prstGeom prst="rect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en-US" sz="1200" b="1" dirty="0" smtClean="0"/>
                      <a:t>TE-LSP Routing</a:t>
                    </a:r>
                  </a:p>
                  <a:p>
                    <a:pPr algn="ctr"/>
                    <a:r>
                      <a:rPr lang="en-US" sz="1200" b="1" dirty="0" smtClean="0"/>
                      <a:t>(CSPF)</a:t>
                    </a:r>
                    <a:endParaRPr lang="en-US" sz="1200" b="1" dirty="0"/>
                  </a:p>
                </p:txBody>
              </p:sp>
              <p:grpSp>
                <p:nvGrpSpPr>
                  <p:cNvPr id="43" name="Group 20"/>
                  <p:cNvGrpSpPr/>
                  <p:nvPr/>
                </p:nvGrpSpPr>
                <p:grpSpPr>
                  <a:xfrm>
                    <a:off x="3124200" y="2819400"/>
                    <a:ext cx="2209800" cy="609600"/>
                    <a:chOff x="2819400" y="3886200"/>
                    <a:chExt cx="2514600" cy="762000"/>
                  </a:xfrm>
                </p:grpSpPr>
                <p:sp>
                  <p:nvSpPr>
                    <p:cNvPr id="52" name="Parallelogram 51"/>
                    <p:cNvSpPr/>
                    <p:nvPr/>
                  </p:nvSpPr>
                  <p:spPr>
                    <a:xfrm>
                      <a:off x="2819400" y="3886200"/>
                      <a:ext cx="2514600" cy="762000"/>
                    </a:xfrm>
                    <a:prstGeom prst="parallelogram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3429000" y="4038600"/>
                      <a:ext cx="228600" cy="228600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3810000" y="4343400"/>
                      <a:ext cx="228600" cy="228600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267200" y="3962400"/>
                      <a:ext cx="228600" cy="228600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572000" y="4343400"/>
                      <a:ext cx="228600" cy="228600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57" name="Straight Connector 56"/>
                    <p:cNvCxnSpPr>
                      <a:stCxn id="55" idx="4"/>
                      <a:endCxn id="56" idx="1"/>
                    </p:cNvCxnSpPr>
                    <p:nvPr/>
                  </p:nvCxnSpPr>
                  <p:spPr>
                    <a:xfrm rot="16200000" flipH="1">
                      <a:off x="4400550" y="4171950"/>
                      <a:ext cx="185878" cy="223978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Straight Connector 57"/>
                    <p:cNvCxnSpPr>
                      <a:stCxn id="54" idx="6"/>
                      <a:endCxn id="56" idx="2"/>
                    </p:cNvCxnSpPr>
                    <p:nvPr/>
                  </p:nvCxnSpPr>
                  <p:spPr>
                    <a:xfrm>
                      <a:off x="4038600" y="4457700"/>
                      <a:ext cx="53340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Straight Connector 58"/>
                    <p:cNvCxnSpPr>
                      <a:stCxn id="53" idx="5"/>
                      <a:endCxn id="54" idx="1"/>
                    </p:cNvCxnSpPr>
                    <p:nvPr/>
                  </p:nvCxnSpPr>
                  <p:spPr>
                    <a:xfrm rot="16200000" flipH="1">
                      <a:off x="3662222" y="4195622"/>
                      <a:ext cx="143156" cy="219356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Connector 59"/>
                    <p:cNvCxnSpPr>
                      <a:stCxn id="55" idx="2"/>
                      <a:endCxn id="53" idx="6"/>
                    </p:cNvCxnSpPr>
                    <p:nvPr/>
                  </p:nvCxnSpPr>
                  <p:spPr>
                    <a:xfrm rot="10800000" flipV="1">
                      <a:off x="3657600" y="4076700"/>
                      <a:ext cx="609600" cy="7620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4" name="Straight Connector 43"/>
                  <p:cNvCxnSpPr>
                    <a:stCxn id="56" idx="2"/>
                    <a:endCxn id="53" idx="6"/>
                  </p:cNvCxnSpPr>
                  <p:nvPr/>
                </p:nvCxnSpPr>
                <p:spPr>
                  <a:xfrm flipH="1" flipV="1">
                    <a:off x="3860800" y="3032760"/>
                    <a:ext cx="803564" cy="24384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>
                    <a:stCxn id="55" idx="3"/>
                    <a:endCxn id="54" idx="7"/>
                  </p:cNvCxnSpPr>
                  <p:nvPr/>
                </p:nvCxnSpPr>
                <p:spPr>
                  <a:xfrm flipH="1">
                    <a:off x="4166198" y="3036458"/>
                    <a:ext cx="259731" cy="17548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3429000" y="2133600"/>
                    <a:ext cx="762000" cy="646331"/>
                  </a:xfrm>
                  <a:prstGeom prst="rect">
                    <a:avLst/>
                  </a:prstGeom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 smtClean="0"/>
                      <a:t>VoIP traffic Routing</a:t>
                    </a:r>
                    <a:endParaRPr lang="en-US" sz="1200" b="1" dirty="0"/>
                  </a:p>
                </p:txBody>
              </p:sp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4648200" y="2133600"/>
                    <a:ext cx="838200" cy="646331"/>
                  </a:xfrm>
                  <a:prstGeom prst="rect">
                    <a:avLst/>
                  </a:prstGeom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 smtClean="0"/>
                      <a:t>Customer traffic Routing</a:t>
                    </a:r>
                    <a:endParaRPr lang="en-US" sz="1200" b="1" dirty="0"/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 flipH="1" flipV="1">
                    <a:off x="4267200" y="2438400"/>
                    <a:ext cx="45719" cy="45719"/>
                  </a:xfrm>
                  <a:prstGeom prst="ellipse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 flipH="1" flipV="1">
                    <a:off x="4389119" y="2438400"/>
                    <a:ext cx="45719" cy="45719"/>
                  </a:xfrm>
                  <a:prstGeom prst="ellipse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 flipH="1" flipV="1">
                    <a:off x="4495800" y="2438400"/>
                    <a:ext cx="45719" cy="45719"/>
                  </a:xfrm>
                  <a:prstGeom prst="ellipse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2" name="TextBox 71"/>
                <p:cNvSpPr txBox="1"/>
                <p:nvPr/>
              </p:nvSpPr>
              <p:spPr>
                <a:xfrm>
                  <a:off x="7772400" y="3810000"/>
                  <a:ext cx="685800" cy="646331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 smtClean="0"/>
                    <a:t>Load Sharing</a:t>
                  </a:r>
                </a:p>
                <a:p>
                  <a:pPr algn="ctr"/>
                  <a:endParaRPr lang="en-US" sz="1200" b="1" dirty="0"/>
                </a:p>
              </p:txBody>
            </p:sp>
          </p:grpSp>
          <p:sp>
            <p:nvSpPr>
              <p:cNvPr id="74" name="TextBox 73"/>
              <p:cNvSpPr txBox="1"/>
              <p:nvPr/>
            </p:nvSpPr>
            <p:spPr>
              <a:xfrm>
                <a:off x="7719058" y="4648200"/>
                <a:ext cx="142494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Tunnels </a:t>
                </a:r>
              </a:p>
              <a:p>
                <a:pPr algn="ctr"/>
                <a:r>
                  <a:rPr lang="en-US" dirty="0" smtClean="0"/>
                  <a:t>Represented </a:t>
                </a:r>
              </a:p>
              <a:p>
                <a:pPr algn="ctr"/>
                <a:r>
                  <a:rPr lang="en-US" dirty="0" smtClean="0"/>
                  <a:t>here</a:t>
                </a:r>
                <a:endParaRPr lang="en-US" dirty="0"/>
              </a:p>
            </p:txBody>
          </p:sp>
          <p:cxnSp>
            <p:nvCxnSpPr>
              <p:cNvPr id="76" name="Straight Arrow Connector 75"/>
              <p:cNvCxnSpPr>
                <a:endCxn id="52" idx="2"/>
              </p:cNvCxnSpPr>
              <p:nvPr/>
            </p:nvCxnSpPr>
            <p:spPr>
              <a:xfrm flipH="1" flipV="1">
                <a:off x="7467600" y="4800600"/>
                <a:ext cx="533400" cy="1524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Straight Connector 79"/>
            <p:cNvCxnSpPr/>
            <p:nvPr/>
          </p:nvCxnSpPr>
          <p:spPr>
            <a:xfrm rot="5400000">
              <a:off x="6286500" y="5981700"/>
              <a:ext cx="219356" cy="2955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1837095"/>
            <a:ext cx="9067800" cy="4639905"/>
            <a:chOff x="76200" y="1837095"/>
            <a:chExt cx="9067800" cy="4639905"/>
          </a:xfrm>
        </p:grpSpPr>
        <p:sp>
          <p:nvSpPr>
            <p:cNvPr id="3" name="Rounded Rectangle 2"/>
            <p:cNvSpPr/>
            <p:nvPr/>
          </p:nvSpPr>
          <p:spPr>
            <a:xfrm>
              <a:off x="1447801" y="2209801"/>
              <a:ext cx="5410199" cy="1295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4" name="Rounded Rectangle 2"/>
            <p:cNvSpPr/>
            <p:nvPr/>
          </p:nvSpPr>
          <p:spPr>
            <a:xfrm>
              <a:off x="1498601" y="4560518"/>
              <a:ext cx="5435599" cy="922751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prstClr val="black"/>
                  </a:solidFill>
                </a:rPr>
                <a:t>NOX core</a:t>
              </a:r>
            </a:p>
            <a:p>
              <a:pPr algn="ctr"/>
              <a:r>
                <a:rPr lang="en-US" b="1" dirty="0" smtClean="0">
                  <a:solidFill>
                    <a:prstClr val="black"/>
                  </a:solidFill>
                </a:rPr>
                <a:t>(Connection Handler, Event engine)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582333" y="3637767"/>
              <a:ext cx="812800" cy="922751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Switch-</a:t>
              </a:r>
            </a:p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API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566333" y="3708748"/>
              <a:ext cx="948267" cy="85177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GUI </a:t>
              </a:r>
            </a:p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API</a:t>
              </a:r>
            </a:p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(LAVI)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6200" y="3637767"/>
              <a:ext cx="1083733" cy="993732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GUI</a:t>
              </a:r>
            </a:p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(ENVI)</a:t>
              </a:r>
              <a:endParaRPr lang="en-US" sz="1400" dirty="0" smtClean="0">
                <a:solidFill>
                  <a:prstClr val="white"/>
                </a:solidFill>
              </a:endParaRPr>
            </a:p>
          </p:txBody>
        </p:sp>
        <p:sp>
          <p:nvSpPr>
            <p:cNvPr id="8" name="Up-Down Arrow 7"/>
            <p:cNvSpPr/>
            <p:nvPr/>
          </p:nvSpPr>
          <p:spPr>
            <a:xfrm>
              <a:off x="4131306" y="5483268"/>
              <a:ext cx="338667" cy="993732"/>
            </a:xfrm>
            <a:prstGeom prst="up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black"/>
                </a:solidFill>
              </a:endParaRPr>
            </a:p>
          </p:txBody>
        </p:sp>
        <p:sp>
          <p:nvSpPr>
            <p:cNvPr id="9" name="Up-Down Arrow 8"/>
            <p:cNvSpPr/>
            <p:nvPr/>
          </p:nvSpPr>
          <p:spPr>
            <a:xfrm rot="2559989">
              <a:off x="3821173" y="5389216"/>
              <a:ext cx="338667" cy="1064712"/>
            </a:xfrm>
            <a:prstGeom prst="up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black"/>
                </a:solidFill>
              </a:endParaRPr>
            </a:p>
          </p:txBody>
        </p:sp>
        <p:sp>
          <p:nvSpPr>
            <p:cNvPr id="10" name="Up-Down Arrow 9"/>
            <p:cNvSpPr/>
            <p:nvPr/>
          </p:nvSpPr>
          <p:spPr>
            <a:xfrm rot="18923029">
              <a:off x="4415519" y="5384898"/>
              <a:ext cx="338667" cy="993732"/>
            </a:xfrm>
            <a:prstGeom prst="up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black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81600" y="5838173"/>
              <a:ext cx="1557867" cy="602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/>
                <a:t>OpenFlow</a:t>
              </a:r>
              <a:r>
                <a:rPr lang="en-US" sz="1600" b="1" dirty="0" smtClean="0"/>
                <a:t> protocol</a:t>
              </a:r>
              <a:endParaRPr lang="en-US" sz="16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33600" y="5838173"/>
              <a:ext cx="1557867" cy="344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To switches..</a:t>
              </a:r>
              <a:endParaRPr lang="en-US" sz="1600" b="1" dirty="0"/>
            </a:p>
          </p:txBody>
        </p:sp>
        <p:sp>
          <p:nvSpPr>
            <p:cNvPr id="13" name="Up-Down Arrow 12"/>
            <p:cNvSpPr/>
            <p:nvPr/>
          </p:nvSpPr>
          <p:spPr>
            <a:xfrm rot="5400000">
              <a:off x="1222795" y="4075018"/>
              <a:ext cx="212942" cy="474133"/>
            </a:xfrm>
            <a:prstGeom prst="upDown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539067" y="4134633"/>
              <a:ext cx="1490133" cy="42588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Link Discovery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539067" y="3637767"/>
              <a:ext cx="1490133" cy="42588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>IP Topology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505200" y="2932134"/>
              <a:ext cx="1490133" cy="4968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>TE-LSP Routing (CSPF)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47800" y="2133600"/>
              <a:ext cx="5486400" cy="34206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769533" y="3566786"/>
              <a:ext cx="5088467" cy="14614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ounded Rectangle 18"/>
            <p:cNvSpPr/>
            <p:nvPr/>
          </p:nvSpPr>
          <p:spPr>
            <a:xfrm>
              <a:off x="1600200" y="2932134"/>
              <a:ext cx="1828800" cy="4968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TE-LSP Configuration </a:t>
              </a:r>
              <a:r>
                <a:rPr lang="en-US" sz="1400" b="1" dirty="0" err="1" smtClean="0">
                  <a:solidFill>
                    <a:schemeClr val="bg1"/>
                  </a:solidFill>
                </a:rPr>
                <a:t>Bw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. Res. &amp; Priorities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181600" y="3637767"/>
              <a:ext cx="1447800" cy="858033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>Label DB</a:t>
              </a:r>
            </a:p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>TE tunnel DB</a:t>
              </a:r>
            </a:p>
            <a:p>
              <a:pPr lvl="0" algn="ctr"/>
              <a:r>
                <a:rPr lang="en-US" sz="1400" b="1" dirty="0" smtClean="0">
                  <a:solidFill>
                    <a:prstClr val="black"/>
                  </a:solidFill>
                </a:rPr>
                <a:t>Packet-flow DB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47800" y="1837095"/>
              <a:ext cx="1761067" cy="372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Controller</a:t>
              </a:r>
              <a:endParaRPr lang="en-US" b="1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467600" y="3048000"/>
              <a:ext cx="1524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/>
                <a:t>TE Applications</a:t>
              </a:r>
              <a:endParaRPr lang="en-US" sz="1400" b="1" dirty="0"/>
            </a:p>
          </p:txBody>
        </p:sp>
        <p:sp>
          <p:nvSpPr>
            <p:cNvPr id="23" name="Right Brace 22"/>
            <p:cNvSpPr/>
            <p:nvPr/>
          </p:nvSpPr>
          <p:spPr>
            <a:xfrm>
              <a:off x="7010400" y="3733800"/>
              <a:ext cx="381000" cy="182880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162800" y="3962400"/>
              <a:ext cx="1371600" cy="1371600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Map Abstraction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Right Brace 24"/>
            <p:cNvSpPr/>
            <p:nvPr/>
          </p:nvSpPr>
          <p:spPr>
            <a:xfrm>
              <a:off x="7010400" y="2971800"/>
              <a:ext cx="381000" cy="533400"/>
            </a:xfrm>
            <a:prstGeom prst="rightBrace">
              <a:avLst>
                <a:gd name="adj1" fmla="val 12445"/>
                <a:gd name="adj2" fmla="val 49299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467600" y="3429000"/>
              <a:ext cx="13716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/>
                <a:t>Network API</a:t>
              </a:r>
              <a:endParaRPr lang="en-US" sz="1400" b="1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10800000">
              <a:off x="7086600" y="3581400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Rounded Rectangle 27"/>
            <p:cNvSpPr/>
            <p:nvPr/>
          </p:nvSpPr>
          <p:spPr>
            <a:xfrm>
              <a:off x="5105400" y="2932134"/>
              <a:ext cx="1600200" cy="4968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TE-LSP Statistics &amp; Auto-Bandwidth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498600" y="2895600"/>
              <a:ext cx="5283200" cy="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7391400" y="2740223"/>
              <a:ext cx="14478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/>
                <a:t>Network API</a:t>
              </a:r>
              <a:endParaRPr lang="en-US" sz="1400" b="1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10800000">
              <a:off x="7010400" y="2894012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Rounded Rectangle 31"/>
            <p:cNvSpPr/>
            <p:nvPr/>
          </p:nvSpPr>
          <p:spPr>
            <a:xfrm>
              <a:off x="3352800" y="2286000"/>
              <a:ext cx="1828800" cy="4968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Default SPF Routing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5257800" y="2286000"/>
              <a:ext cx="1524000" cy="4968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Load Sharing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1524000" y="2286000"/>
              <a:ext cx="1752600" cy="4968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Traffic-type Aware Routing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Right Brace 34"/>
            <p:cNvSpPr/>
            <p:nvPr/>
          </p:nvSpPr>
          <p:spPr>
            <a:xfrm>
              <a:off x="7010400" y="2209800"/>
              <a:ext cx="381000" cy="533400"/>
            </a:xfrm>
            <a:prstGeom prst="rightBrace">
              <a:avLst>
                <a:gd name="adj1" fmla="val 12445"/>
                <a:gd name="adj2" fmla="val 49299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391400" y="2209800"/>
              <a:ext cx="175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/>
                <a:t>Packet-flow Routing Applications</a:t>
              </a:r>
              <a:endParaRPr lang="en-US" sz="1400" b="1" dirty="0"/>
            </a:p>
          </p:txBody>
        </p:sp>
      </p:grpSp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381000" y="0"/>
            <a:ext cx="8229600" cy="609600"/>
          </a:xfrm>
          <a:prstGeom prst="rect">
            <a:avLst/>
          </a:prstGeom>
        </p:spPr>
        <p:txBody>
          <a:bodyPr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4000" kern="0" dirty="0" smtClean="0">
                <a:solidFill>
                  <a:srgbClr val="FFFF00"/>
                </a:solidFill>
              </a:rPr>
              <a:t>Controller Internals</a:t>
            </a:r>
          </a:p>
        </p:txBody>
      </p:sp>
      <p:sp>
        <p:nvSpPr>
          <p:cNvPr id="38" name="Oval 37"/>
          <p:cNvSpPr/>
          <p:nvPr/>
        </p:nvSpPr>
        <p:spPr>
          <a:xfrm>
            <a:off x="1143000" y="1905000"/>
            <a:ext cx="6019800" cy="175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352800" y="1447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~4000 Lines-of-Code </a:t>
            </a:r>
            <a:endParaRPr lang="en-US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1000" y="86713"/>
            <a:ext cx="8229600" cy="609600"/>
          </a:xfrm>
          <a:prstGeom prst="rect">
            <a:avLst/>
          </a:prstGeom>
        </p:spPr>
        <p:txBody>
          <a:bodyPr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4000" kern="0" dirty="0" smtClean="0">
                <a:solidFill>
                  <a:srgbClr val="FFFF00"/>
                </a:solidFill>
              </a:rPr>
              <a:t>Application/Service Viewpoint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066800"/>
            <a:ext cx="7010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3 Examples of SDN benefits:</a:t>
            </a:r>
          </a:p>
          <a:p>
            <a:endParaRPr lang="en-US" sz="32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/>
              <a:t>Programmability  &amp; Simplicity</a:t>
            </a:r>
          </a:p>
          <a:p>
            <a:pPr marL="914400" lvl="1" indent="-457200">
              <a:buFont typeface="+mj-lt"/>
              <a:buAutoNum type="arabicPeriod"/>
            </a:pPr>
            <a:endParaRPr lang="en-US" sz="28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/>
              <a:t>Extensibility</a:t>
            </a:r>
          </a:p>
          <a:p>
            <a:pPr marL="914400" lvl="1" indent="-457200">
              <a:buFont typeface="+mj-lt"/>
              <a:buAutoNum type="arabicPeriod"/>
            </a:pPr>
            <a:endParaRPr lang="en-US" sz="28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/>
              <a:t>Global -Optimization</a:t>
            </a:r>
          </a:p>
        </p:txBody>
      </p:sp>
      <p:sp>
        <p:nvSpPr>
          <p:cNvPr id="4" name="Left Arrow 3"/>
          <p:cNvSpPr/>
          <p:nvPr/>
        </p:nvSpPr>
        <p:spPr>
          <a:xfrm>
            <a:off x="6629400" y="2209800"/>
            <a:ext cx="457200" cy="381000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8688E-6 L 0 0.1165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8563889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81000" y="0"/>
            <a:ext cx="8229600" cy="609600"/>
          </a:xfrm>
          <a:prstGeom prst="rect">
            <a:avLst/>
          </a:prstGeom>
        </p:spPr>
        <p:txBody>
          <a:bodyPr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4000" kern="0" dirty="0" smtClean="0">
                <a:solidFill>
                  <a:srgbClr val="FFFF00"/>
                </a:solidFill>
              </a:rPr>
              <a:t>L3-VPN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066800"/>
            <a:ext cx="8610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  2 new protocols – LDP and MP-BGP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  Implementation in each router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  More code to tie VPN service to protocols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  … and protocols to other protocols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  CLI changes + configuration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  … and eventually standardization</a:t>
            </a:r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81000" y="86713"/>
            <a:ext cx="8610600" cy="609600"/>
          </a:xfrm>
          <a:prstGeom prst="rect">
            <a:avLst/>
          </a:prstGeom>
        </p:spPr>
        <p:txBody>
          <a:bodyPr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4000" kern="0" dirty="0" smtClean="0">
                <a:solidFill>
                  <a:srgbClr val="FFFF00"/>
                </a:solidFill>
              </a:rPr>
              <a:t>What would it take in today’s networks?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136571"/>
            <a:ext cx="7620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prstClr val="white"/>
                </a:solidFill>
                <a:latin typeface="Comic Sans MS" pitchFamily="66" charset="0"/>
              </a:rPr>
              <a:t>Why do Service Providers use MPLS?</a:t>
            </a:r>
            <a:endParaRPr lang="en-US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lvl="1"/>
            <a:endParaRPr lang="en-US" dirty="0" smtClean="0">
              <a:solidFill>
                <a:prstClr val="white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prstClr val="white"/>
                </a:solidFill>
                <a:latin typeface="Comic Sans MS" pitchFamily="66" charset="0"/>
              </a:rPr>
              <a:t> 		    </a:t>
            </a:r>
            <a:r>
              <a:rPr lang="en-US" sz="2200" u="sng" dirty="0" smtClean="0">
                <a:solidFill>
                  <a:prstClr val="white"/>
                </a:solidFill>
                <a:latin typeface="Comic Sans MS" pitchFamily="66" charset="0"/>
              </a:rPr>
              <a:t>Really about 2 services</a:t>
            </a: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381000" y="69770"/>
            <a:ext cx="8229600" cy="768429"/>
          </a:xfrm>
          <a:prstGeom prst="rect">
            <a:avLst/>
          </a:prstGeom>
        </p:spPr>
        <p:txBody>
          <a:bodyPr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4000" kern="0" dirty="0" smtClean="0">
                <a:solidFill>
                  <a:srgbClr val="FFFF00"/>
                </a:solidFill>
              </a:rPr>
              <a:t>MPLS Services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66800" y="2895600"/>
            <a:ext cx="2209800" cy="685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MPLS  VPNs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91200" y="2895600"/>
            <a:ext cx="2209800" cy="685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MPLS - TE</a:t>
            </a:r>
            <a:endParaRPr lang="en-US" sz="2400" dirty="0">
              <a:solidFill>
                <a:prstClr val="white"/>
              </a:solidFill>
            </a:endParaRPr>
          </a:p>
        </p:txBody>
      </p:sp>
      <p:cxnSp>
        <p:nvCxnSpPr>
          <p:cNvPr id="8" name="Straight Arrow Connector 7"/>
          <p:cNvCxnSpPr>
            <a:stCxn id="3" idx="2"/>
            <a:endCxn id="5" idx="3"/>
          </p:cNvCxnSpPr>
          <p:nvPr/>
        </p:nvCxnSpPr>
        <p:spPr>
          <a:xfrm rot="5400000">
            <a:off x="3396556" y="2063055"/>
            <a:ext cx="1055489" cy="1295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2"/>
            <a:endCxn id="6" idx="1"/>
          </p:cNvCxnSpPr>
          <p:nvPr/>
        </p:nvCxnSpPr>
        <p:spPr>
          <a:xfrm rot="16200000" flipH="1">
            <a:off x="4653856" y="2101155"/>
            <a:ext cx="1055489" cy="1219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3718679"/>
            <a:ext cx="441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400" dirty="0" smtClean="0"/>
              <a:t>     </a:t>
            </a:r>
            <a:r>
              <a:rPr lang="en-US" sz="2400" u="sng" dirty="0" smtClean="0"/>
              <a:t> Motivation</a:t>
            </a:r>
          </a:p>
          <a:p>
            <a:pPr lvl="2"/>
            <a:endParaRPr lang="en-US" u="sng" dirty="0" smtClean="0"/>
          </a:p>
          <a:p>
            <a:pPr algn="ctr"/>
            <a:r>
              <a:rPr lang="en-US" sz="2800" dirty="0" smtClean="0"/>
              <a:t>Highly profitable</a:t>
            </a:r>
          </a:p>
          <a:p>
            <a:pPr algn="just"/>
            <a:endParaRPr lang="en-US" dirty="0" smtClean="0"/>
          </a:p>
          <a:p>
            <a:pPr algn="ctr"/>
            <a:r>
              <a:rPr lang="en-US" sz="2800" dirty="0" smtClean="0"/>
              <a:t>No easy way</a:t>
            </a:r>
          </a:p>
          <a:p>
            <a:pPr algn="just"/>
            <a:endParaRPr lang="en-US" dirty="0" smtClean="0"/>
          </a:p>
          <a:p>
            <a:pPr algn="ctr"/>
            <a:r>
              <a:rPr lang="en-US" sz="2800" dirty="0" smtClean="0"/>
              <a:t>Older ways not used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0" y="3733800"/>
            <a:ext cx="457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 Motivation</a:t>
            </a:r>
          </a:p>
          <a:p>
            <a:endParaRPr lang="en-US" u="sng" dirty="0" smtClean="0"/>
          </a:p>
          <a:p>
            <a:pPr algn="ctr"/>
            <a:r>
              <a:rPr lang="en-US" sz="2800" dirty="0" smtClean="0"/>
              <a:t>Deterministic Behavior</a:t>
            </a:r>
          </a:p>
          <a:p>
            <a:endParaRPr lang="en-US" dirty="0" smtClean="0"/>
          </a:p>
          <a:p>
            <a:pPr algn="ctr"/>
            <a:r>
              <a:rPr lang="en-US" sz="2800" dirty="0" smtClean="0"/>
              <a:t>Efficient Resource Utilization</a:t>
            </a:r>
          </a:p>
          <a:p>
            <a:endParaRPr lang="en-US" dirty="0" smtClean="0"/>
          </a:p>
          <a:p>
            <a:pPr algn="ctr"/>
            <a:r>
              <a:rPr lang="en-US" sz="2800" dirty="0" smtClean="0"/>
              <a:t>Older ways not used</a:t>
            </a:r>
          </a:p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1837095"/>
            <a:ext cx="9067800" cy="4639905"/>
            <a:chOff x="76200" y="1837095"/>
            <a:chExt cx="9067800" cy="4639905"/>
          </a:xfrm>
        </p:grpSpPr>
        <p:sp>
          <p:nvSpPr>
            <p:cNvPr id="3" name="Rounded Rectangle 2"/>
            <p:cNvSpPr/>
            <p:nvPr/>
          </p:nvSpPr>
          <p:spPr>
            <a:xfrm>
              <a:off x="1447801" y="2209801"/>
              <a:ext cx="5410199" cy="1295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4" name="Rounded Rectangle 2"/>
            <p:cNvSpPr/>
            <p:nvPr/>
          </p:nvSpPr>
          <p:spPr>
            <a:xfrm>
              <a:off x="1498601" y="4560518"/>
              <a:ext cx="5435599" cy="922751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prstClr val="black"/>
                  </a:solidFill>
                </a:rPr>
                <a:t>NOX core</a:t>
              </a:r>
            </a:p>
            <a:p>
              <a:pPr algn="ctr"/>
              <a:r>
                <a:rPr lang="en-US" b="1" dirty="0" smtClean="0">
                  <a:solidFill>
                    <a:prstClr val="black"/>
                  </a:solidFill>
                </a:rPr>
                <a:t>(Connection Handler, Event engine)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582333" y="3637767"/>
              <a:ext cx="812800" cy="922751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Switch-</a:t>
              </a:r>
            </a:p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API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566333" y="3708748"/>
              <a:ext cx="948267" cy="85177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GUI </a:t>
              </a:r>
            </a:p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API</a:t>
              </a:r>
            </a:p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(LAVI)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6200" y="3637767"/>
              <a:ext cx="1083733" cy="993732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GUI</a:t>
              </a:r>
            </a:p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(ENVI)</a:t>
              </a:r>
              <a:endParaRPr lang="en-US" sz="1400" dirty="0" smtClean="0">
                <a:solidFill>
                  <a:prstClr val="white"/>
                </a:solidFill>
              </a:endParaRPr>
            </a:p>
          </p:txBody>
        </p:sp>
        <p:sp>
          <p:nvSpPr>
            <p:cNvPr id="8" name="Up-Down Arrow 7"/>
            <p:cNvSpPr/>
            <p:nvPr/>
          </p:nvSpPr>
          <p:spPr>
            <a:xfrm>
              <a:off x="4131306" y="5483268"/>
              <a:ext cx="338667" cy="993732"/>
            </a:xfrm>
            <a:prstGeom prst="up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black"/>
                </a:solidFill>
              </a:endParaRPr>
            </a:p>
          </p:txBody>
        </p:sp>
        <p:sp>
          <p:nvSpPr>
            <p:cNvPr id="9" name="Up-Down Arrow 8"/>
            <p:cNvSpPr/>
            <p:nvPr/>
          </p:nvSpPr>
          <p:spPr>
            <a:xfrm rot="2559989">
              <a:off x="3821173" y="5389216"/>
              <a:ext cx="338667" cy="1064712"/>
            </a:xfrm>
            <a:prstGeom prst="up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black"/>
                </a:solidFill>
              </a:endParaRPr>
            </a:p>
          </p:txBody>
        </p:sp>
        <p:sp>
          <p:nvSpPr>
            <p:cNvPr id="10" name="Up-Down Arrow 9"/>
            <p:cNvSpPr/>
            <p:nvPr/>
          </p:nvSpPr>
          <p:spPr>
            <a:xfrm rot="18923029">
              <a:off x="4415519" y="5384898"/>
              <a:ext cx="338667" cy="993732"/>
            </a:xfrm>
            <a:prstGeom prst="up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black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81600" y="5838173"/>
              <a:ext cx="1557867" cy="602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/>
                <a:t>OpenFlow</a:t>
              </a:r>
              <a:r>
                <a:rPr lang="en-US" sz="1600" b="1" dirty="0" smtClean="0"/>
                <a:t> protocol</a:t>
              </a:r>
              <a:endParaRPr lang="en-US" sz="16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33600" y="5838173"/>
              <a:ext cx="1557867" cy="344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To switches..</a:t>
              </a:r>
              <a:endParaRPr lang="en-US" sz="1600" b="1" dirty="0"/>
            </a:p>
          </p:txBody>
        </p:sp>
        <p:sp>
          <p:nvSpPr>
            <p:cNvPr id="13" name="Up-Down Arrow 12"/>
            <p:cNvSpPr/>
            <p:nvPr/>
          </p:nvSpPr>
          <p:spPr>
            <a:xfrm rot="5400000">
              <a:off x="1222795" y="4075018"/>
              <a:ext cx="212942" cy="474133"/>
            </a:xfrm>
            <a:prstGeom prst="upDown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539067" y="4134633"/>
              <a:ext cx="1490133" cy="42588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Link Discovery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539067" y="3637767"/>
              <a:ext cx="1490133" cy="42588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>IP Topology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505200" y="2932134"/>
              <a:ext cx="1490133" cy="4968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>TE-LSP Routing (CSPF)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47800" y="2133600"/>
              <a:ext cx="5486400" cy="34206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769533" y="3566786"/>
              <a:ext cx="5088467" cy="14614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ounded Rectangle 18"/>
            <p:cNvSpPr/>
            <p:nvPr/>
          </p:nvSpPr>
          <p:spPr>
            <a:xfrm>
              <a:off x="1600200" y="2932134"/>
              <a:ext cx="1828800" cy="4968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TE-LSP Configuration </a:t>
              </a:r>
              <a:r>
                <a:rPr lang="en-US" sz="1400" b="1" dirty="0" err="1" smtClean="0">
                  <a:solidFill>
                    <a:schemeClr val="bg1"/>
                  </a:solidFill>
                </a:rPr>
                <a:t>Bw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. Res. &amp; Priorities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181600" y="3637767"/>
              <a:ext cx="1447800" cy="858033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>Label DB</a:t>
              </a:r>
            </a:p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>TE tunnel DB</a:t>
              </a:r>
            </a:p>
            <a:p>
              <a:pPr lvl="0" algn="ctr"/>
              <a:r>
                <a:rPr lang="en-US" sz="1400" b="1" dirty="0" smtClean="0">
                  <a:solidFill>
                    <a:prstClr val="black"/>
                  </a:solidFill>
                </a:rPr>
                <a:t>Packet-flow DB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47800" y="1837095"/>
              <a:ext cx="1761067" cy="372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Controller</a:t>
              </a:r>
              <a:endParaRPr lang="en-US" b="1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467600" y="3048000"/>
              <a:ext cx="1524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/>
                <a:t>TE Applications</a:t>
              </a:r>
              <a:endParaRPr lang="en-US" sz="1400" b="1" dirty="0"/>
            </a:p>
          </p:txBody>
        </p:sp>
        <p:sp>
          <p:nvSpPr>
            <p:cNvPr id="23" name="Right Brace 22"/>
            <p:cNvSpPr/>
            <p:nvPr/>
          </p:nvSpPr>
          <p:spPr>
            <a:xfrm>
              <a:off x="7010400" y="3733800"/>
              <a:ext cx="381000" cy="182880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162800" y="3962400"/>
              <a:ext cx="1371600" cy="1371600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Map Abstraction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Right Brace 24"/>
            <p:cNvSpPr/>
            <p:nvPr/>
          </p:nvSpPr>
          <p:spPr>
            <a:xfrm>
              <a:off x="7010400" y="2971800"/>
              <a:ext cx="381000" cy="533400"/>
            </a:xfrm>
            <a:prstGeom prst="rightBrace">
              <a:avLst>
                <a:gd name="adj1" fmla="val 12445"/>
                <a:gd name="adj2" fmla="val 49299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467600" y="3429000"/>
              <a:ext cx="13716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/>
                <a:t>Network API</a:t>
              </a:r>
              <a:endParaRPr lang="en-US" sz="1400" b="1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10800000">
              <a:off x="7086600" y="3581400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Rounded Rectangle 27"/>
            <p:cNvSpPr/>
            <p:nvPr/>
          </p:nvSpPr>
          <p:spPr>
            <a:xfrm>
              <a:off x="5105400" y="2932134"/>
              <a:ext cx="1600200" cy="4968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TE-LSP Statistics &amp; Auto-Bandwidth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498600" y="2895600"/>
              <a:ext cx="5283200" cy="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7391400" y="2740223"/>
              <a:ext cx="14478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/>
                <a:t>Network API</a:t>
              </a:r>
              <a:endParaRPr lang="en-US" sz="1400" b="1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10800000">
              <a:off x="7010400" y="2894012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Rounded Rectangle 31"/>
            <p:cNvSpPr/>
            <p:nvPr/>
          </p:nvSpPr>
          <p:spPr>
            <a:xfrm>
              <a:off x="3352800" y="2286000"/>
              <a:ext cx="1828800" cy="4968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Default SPF Routing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5257800" y="2286000"/>
              <a:ext cx="1524000" cy="4968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VPN Routing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1524000" y="2286000"/>
              <a:ext cx="1752600" cy="4968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Traffic-type Aware Routing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Right Brace 34"/>
            <p:cNvSpPr/>
            <p:nvPr/>
          </p:nvSpPr>
          <p:spPr>
            <a:xfrm>
              <a:off x="7010400" y="2209800"/>
              <a:ext cx="381000" cy="533400"/>
            </a:xfrm>
            <a:prstGeom prst="rightBrace">
              <a:avLst>
                <a:gd name="adj1" fmla="val 12445"/>
                <a:gd name="adj2" fmla="val 49299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391400" y="2209800"/>
              <a:ext cx="175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/>
                <a:t>Packet-flow Routing Applications</a:t>
              </a:r>
              <a:endParaRPr lang="en-US" sz="1400" b="1" dirty="0"/>
            </a:p>
          </p:txBody>
        </p:sp>
      </p:grpSp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381000" y="0"/>
            <a:ext cx="8229600" cy="609600"/>
          </a:xfrm>
          <a:prstGeom prst="rect">
            <a:avLst/>
          </a:prstGeom>
        </p:spPr>
        <p:txBody>
          <a:bodyPr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4000" kern="0" dirty="0" smtClean="0">
                <a:solidFill>
                  <a:srgbClr val="FFFF00"/>
                </a:solidFill>
              </a:rPr>
              <a:t>What </a:t>
            </a:r>
            <a:r>
              <a:rPr kumimoji="1" lang="en-US" sz="4000" kern="0" dirty="0" smtClean="0">
                <a:solidFill>
                  <a:srgbClr val="FFFF00"/>
                </a:solidFill>
              </a:rPr>
              <a:t>did </a:t>
            </a:r>
            <a:r>
              <a:rPr kumimoji="1" lang="en-US" sz="4000" kern="0" dirty="0" smtClean="0">
                <a:solidFill>
                  <a:srgbClr val="FFFF00"/>
                </a:solidFill>
              </a:rPr>
              <a:t>it take with SDN?</a:t>
            </a:r>
          </a:p>
        </p:txBody>
      </p:sp>
      <p:sp>
        <p:nvSpPr>
          <p:cNvPr id="41" name="Left Arrow 40"/>
          <p:cNvSpPr/>
          <p:nvPr/>
        </p:nvSpPr>
        <p:spPr>
          <a:xfrm rot="13534634">
            <a:off x="4366285" y="1839883"/>
            <a:ext cx="1407397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657600" y="10668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Just this!!</a:t>
            </a:r>
            <a:endParaRPr lang="en-US" dirty="0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228600" y="76200"/>
            <a:ext cx="8610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Providing MPLS</a:t>
            </a:r>
            <a:r>
              <a:rPr kumimoji="1" 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Services with SDN/OF</a:t>
            </a:r>
            <a:endParaRPr kumimoji="1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1600" y="3352800"/>
            <a:ext cx="7239000" cy="3048000"/>
            <a:chOff x="1143000" y="2971800"/>
            <a:chExt cx="7239000" cy="3048000"/>
          </a:xfrm>
        </p:grpSpPr>
        <p:cxnSp>
          <p:nvCxnSpPr>
            <p:cNvPr id="9" name="Straight Connector 8"/>
            <p:cNvCxnSpPr/>
            <p:nvPr/>
          </p:nvCxnSpPr>
          <p:spPr>
            <a:xfrm rot="10800000">
              <a:off x="4953000" y="3516868"/>
              <a:ext cx="762000" cy="4572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810000" y="4196490"/>
              <a:ext cx="182880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V="1">
              <a:off x="5216611" y="3247079"/>
              <a:ext cx="539578" cy="9144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3719933" y="4258822"/>
              <a:ext cx="635685" cy="106844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5181600" y="4475205"/>
              <a:ext cx="760351" cy="635685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2209800" y="3429000"/>
              <a:ext cx="990600" cy="76749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 flipH="1" flipV="1">
              <a:off x="6019800" y="3581400"/>
              <a:ext cx="685800" cy="5334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5941952" y="4475206"/>
              <a:ext cx="1220849" cy="71188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2438400" y="4475205"/>
              <a:ext cx="1065151" cy="71188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810000" y="4355068"/>
              <a:ext cx="1828800" cy="1588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657600" y="3593068"/>
              <a:ext cx="762000" cy="457202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733800" y="4419600"/>
              <a:ext cx="914400" cy="5334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4212144" y="4223811"/>
              <a:ext cx="1175263" cy="15404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22"/>
            <p:cNvSpPr/>
            <p:nvPr/>
          </p:nvSpPr>
          <p:spPr>
            <a:xfrm>
              <a:off x="1143000" y="2971800"/>
              <a:ext cx="7239000" cy="30480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5400000" flipH="1" flipV="1">
              <a:off x="3689866" y="3244334"/>
              <a:ext cx="545068" cy="9144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029200" y="4393515"/>
              <a:ext cx="760351" cy="63568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/>
          <p:cNvCxnSpPr/>
          <p:nvPr/>
        </p:nvCxnSpPr>
        <p:spPr>
          <a:xfrm rot="5400000" flipH="1" flipV="1">
            <a:off x="3023116" y="1777484"/>
            <a:ext cx="1078468" cy="224790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3213616" y="2882384"/>
            <a:ext cx="1992868" cy="95250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6200000" flipV="1">
            <a:off x="5271016" y="1777484"/>
            <a:ext cx="1078468" cy="224790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6200000" flipV="1">
            <a:off x="4432816" y="2615684"/>
            <a:ext cx="1992868" cy="148590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3962400" y="3048000"/>
            <a:ext cx="1524000" cy="228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OpenFlow</a:t>
            </a:r>
            <a:endParaRPr lang="en-US" dirty="0"/>
          </a:p>
        </p:txBody>
      </p:sp>
      <p:cxnSp>
        <p:nvCxnSpPr>
          <p:cNvPr id="61" name="Straight Connector 60"/>
          <p:cNvCxnSpPr/>
          <p:nvPr/>
        </p:nvCxnSpPr>
        <p:spPr>
          <a:xfrm rot="5400000" flipH="1" flipV="1">
            <a:off x="1956316" y="2768084"/>
            <a:ext cx="2983468" cy="217170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60" idx="0"/>
          </p:cNvCxnSpPr>
          <p:nvPr/>
        </p:nvCxnSpPr>
        <p:spPr>
          <a:xfrm rot="16200000" flipV="1">
            <a:off x="4699516" y="2348984"/>
            <a:ext cx="2983468" cy="300990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60" idx="0"/>
          </p:cNvCxnSpPr>
          <p:nvPr/>
        </p:nvCxnSpPr>
        <p:spPr>
          <a:xfrm rot="5400000" flipH="1">
            <a:off x="3314700" y="3733800"/>
            <a:ext cx="3200400" cy="45720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0" name="AutoShape 22"/>
          <p:cNvSpPr>
            <a:spLocks noChangeArrowheads="1"/>
          </p:cNvSpPr>
          <p:nvPr/>
        </p:nvSpPr>
        <p:spPr bwMode="auto">
          <a:xfrm>
            <a:off x="2514600" y="2362200"/>
            <a:ext cx="43434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NETWORK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OPERATING SYSTEM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2514600" y="1828800"/>
            <a:ext cx="990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Routing</a:t>
            </a:r>
            <a:endParaRPr lang="en-US" sz="1400" b="1" dirty="0"/>
          </a:p>
        </p:txBody>
      </p:sp>
      <p:sp>
        <p:nvSpPr>
          <p:cNvPr id="70" name="Rounded Rectangle 69"/>
          <p:cNvSpPr/>
          <p:nvPr/>
        </p:nvSpPr>
        <p:spPr>
          <a:xfrm>
            <a:off x="3581400" y="1828800"/>
            <a:ext cx="9906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Discovery</a:t>
            </a:r>
            <a:endParaRPr lang="en-US" sz="1400" b="1" dirty="0"/>
          </a:p>
        </p:txBody>
      </p:sp>
      <p:sp>
        <p:nvSpPr>
          <p:cNvPr id="71" name="Rounded Rectangle 70"/>
          <p:cNvSpPr/>
          <p:nvPr/>
        </p:nvSpPr>
        <p:spPr>
          <a:xfrm>
            <a:off x="4648200" y="1828800"/>
            <a:ext cx="1143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Label Distribution</a:t>
            </a:r>
            <a:endParaRPr lang="en-US" sz="1400" b="1" dirty="0"/>
          </a:p>
        </p:txBody>
      </p:sp>
      <p:sp>
        <p:nvSpPr>
          <p:cNvPr id="72" name="Rounded Rectangle 71"/>
          <p:cNvSpPr/>
          <p:nvPr/>
        </p:nvSpPr>
        <p:spPr>
          <a:xfrm>
            <a:off x="5867400" y="1828800"/>
            <a:ext cx="9906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Recovery</a:t>
            </a:r>
            <a:endParaRPr lang="en-US" sz="1400" b="1" dirty="0"/>
          </a:p>
        </p:txBody>
      </p:sp>
      <p:sp>
        <p:nvSpPr>
          <p:cNvPr id="68" name="Rounded Rectangle 67"/>
          <p:cNvSpPr/>
          <p:nvPr/>
        </p:nvSpPr>
        <p:spPr>
          <a:xfrm>
            <a:off x="1981200" y="1219200"/>
            <a:ext cx="990600" cy="457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TE 2.0</a:t>
            </a:r>
            <a:endParaRPr lang="en-US" sz="1400" b="1" dirty="0"/>
          </a:p>
        </p:txBody>
      </p:sp>
      <p:sp>
        <p:nvSpPr>
          <p:cNvPr id="73" name="Rounded Rectangle 72"/>
          <p:cNvSpPr/>
          <p:nvPr/>
        </p:nvSpPr>
        <p:spPr>
          <a:xfrm>
            <a:off x="3048000" y="1219200"/>
            <a:ext cx="990600" cy="457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VPNs 2.0</a:t>
            </a:r>
            <a:endParaRPr lang="en-US" sz="14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152400" y="4114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Simpler </a:t>
            </a:r>
          </a:p>
          <a:p>
            <a:pPr algn="ctr"/>
            <a:r>
              <a:rPr lang="en-US" dirty="0" smtClean="0"/>
              <a:t>Data Plane</a:t>
            </a:r>
          </a:p>
          <a:p>
            <a:pPr algn="ctr"/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152400" y="24384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Simpler Control Plane</a:t>
            </a:r>
          </a:p>
          <a:p>
            <a:pPr algn="ctr"/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-76200" y="105787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Services / Network Applications </a:t>
            </a:r>
          </a:p>
          <a:p>
            <a:pPr algn="ctr"/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77" name="Left Brace 76"/>
          <p:cNvSpPr/>
          <p:nvPr/>
        </p:nvSpPr>
        <p:spPr>
          <a:xfrm>
            <a:off x="1600200" y="1905000"/>
            <a:ext cx="381000" cy="15240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>
            <a:off x="2286000" y="1752600"/>
            <a:ext cx="4724400" cy="0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4114800" y="1219200"/>
            <a:ext cx="1295400" cy="457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 smtClean="0"/>
              <a:t>Optimized FRR/ </a:t>
            </a:r>
            <a:r>
              <a:rPr lang="en-US" sz="1350" b="1" dirty="0" err="1" smtClean="0"/>
              <a:t>AutoBw</a:t>
            </a:r>
            <a:endParaRPr lang="en-US" sz="1350" b="1" dirty="0"/>
          </a:p>
        </p:txBody>
      </p:sp>
      <p:sp>
        <p:nvSpPr>
          <p:cNvPr id="79" name="Rounded Rectangle 78"/>
          <p:cNvSpPr/>
          <p:nvPr/>
        </p:nvSpPr>
        <p:spPr>
          <a:xfrm>
            <a:off x="5486400" y="1219200"/>
            <a:ext cx="990600" cy="457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MPLS-TP Control</a:t>
            </a:r>
            <a:endParaRPr lang="en-US" sz="1400" b="1" dirty="0"/>
          </a:p>
        </p:txBody>
      </p:sp>
      <p:sp>
        <p:nvSpPr>
          <p:cNvPr id="80" name="Rounded Rectangle 79"/>
          <p:cNvSpPr/>
          <p:nvPr/>
        </p:nvSpPr>
        <p:spPr>
          <a:xfrm>
            <a:off x="6553200" y="1219200"/>
            <a:ext cx="1066800" cy="457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Multi-layer Control</a:t>
            </a:r>
            <a:endParaRPr lang="en-US" sz="1400" b="1" dirty="0"/>
          </a:p>
        </p:txBody>
      </p:sp>
      <p:sp>
        <p:nvSpPr>
          <p:cNvPr id="81" name="Rectangle 80"/>
          <p:cNvSpPr/>
          <p:nvPr/>
        </p:nvSpPr>
        <p:spPr>
          <a:xfrm>
            <a:off x="4876800" y="5791200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4876800" y="5791200"/>
            <a:ext cx="152400" cy="152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7315200" y="5791200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5181600" y="60960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SWAP</a:t>
            </a:r>
            <a:endParaRPr lang="en-US" sz="1400" dirty="0"/>
          </a:p>
        </p:txBody>
      </p:sp>
      <p:sp>
        <p:nvSpPr>
          <p:cNvPr id="85" name="TextBox 84"/>
          <p:cNvSpPr txBox="1"/>
          <p:nvPr/>
        </p:nvSpPr>
        <p:spPr>
          <a:xfrm>
            <a:off x="7467600" y="60960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POP</a:t>
            </a:r>
            <a:endParaRPr lang="en-US" sz="1400" dirty="0"/>
          </a:p>
        </p:txBody>
      </p:sp>
      <p:sp>
        <p:nvSpPr>
          <p:cNvPr id="86" name="Rectangle 85"/>
          <p:cNvSpPr/>
          <p:nvPr/>
        </p:nvSpPr>
        <p:spPr>
          <a:xfrm>
            <a:off x="2743200" y="5410200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2743200" y="5410200"/>
            <a:ext cx="152400" cy="152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2133600" y="60960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PUSH</a:t>
            </a:r>
            <a:endParaRPr lang="en-US" sz="1400" dirty="0"/>
          </a:p>
        </p:txBody>
      </p:sp>
      <p:grpSp>
        <p:nvGrpSpPr>
          <p:cNvPr id="4" name="Group 88"/>
          <p:cNvGrpSpPr/>
          <p:nvPr/>
        </p:nvGrpSpPr>
        <p:grpSpPr>
          <a:xfrm>
            <a:off x="6705600" y="3505198"/>
            <a:ext cx="609600" cy="457202"/>
            <a:chOff x="1066800" y="1219200"/>
            <a:chExt cx="609600" cy="457202"/>
          </a:xfrm>
        </p:grpSpPr>
        <p:sp>
          <p:nvSpPr>
            <p:cNvPr id="90" name="Can 89"/>
            <p:cNvSpPr/>
            <p:nvPr/>
          </p:nvSpPr>
          <p:spPr>
            <a:xfrm>
              <a:off x="1066800" y="1219201"/>
              <a:ext cx="609600" cy="457201"/>
            </a:xfrm>
            <a:prstGeom prst="can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Down Arrow 90"/>
            <p:cNvSpPr/>
            <p:nvPr/>
          </p:nvSpPr>
          <p:spPr>
            <a:xfrm rot="3594206">
              <a:off x="1214109" y="1314313"/>
              <a:ext cx="111782" cy="16287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Down Arrow 91"/>
            <p:cNvSpPr/>
            <p:nvPr/>
          </p:nvSpPr>
          <p:spPr>
            <a:xfrm rot="14184123">
              <a:off x="1378585" y="1183900"/>
              <a:ext cx="126763" cy="197365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ight Arrow 92"/>
            <p:cNvSpPr/>
            <p:nvPr/>
          </p:nvSpPr>
          <p:spPr>
            <a:xfrm rot="10800000">
              <a:off x="1168399" y="1219200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ight Arrow 93"/>
            <p:cNvSpPr/>
            <p:nvPr/>
          </p:nvSpPr>
          <p:spPr>
            <a:xfrm rot="276230">
              <a:off x="1377431" y="1316812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94"/>
          <p:cNvGrpSpPr/>
          <p:nvPr/>
        </p:nvGrpSpPr>
        <p:grpSpPr>
          <a:xfrm>
            <a:off x="1905000" y="3505200"/>
            <a:ext cx="609600" cy="457202"/>
            <a:chOff x="1066800" y="1219200"/>
            <a:chExt cx="609600" cy="457202"/>
          </a:xfrm>
        </p:grpSpPr>
        <p:sp>
          <p:nvSpPr>
            <p:cNvPr id="96" name="Can 95"/>
            <p:cNvSpPr/>
            <p:nvPr/>
          </p:nvSpPr>
          <p:spPr>
            <a:xfrm>
              <a:off x="1066800" y="1219201"/>
              <a:ext cx="609600" cy="457201"/>
            </a:xfrm>
            <a:prstGeom prst="can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Down Arrow 96"/>
            <p:cNvSpPr/>
            <p:nvPr/>
          </p:nvSpPr>
          <p:spPr>
            <a:xfrm rot="3594206">
              <a:off x="1214109" y="1314313"/>
              <a:ext cx="111782" cy="16287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Down Arrow 97"/>
            <p:cNvSpPr/>
            <p:nvPr/>
          </p:nvSpPr>
          <p:spPr>
            <a:xfrm rot="14184123">
              <a:off x="1378585" y="1183900"/>
              <a:ext cx="126763" cy="197365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ight Arrow 98"/>
            <p:cNvSpPr/>
            <p:nvPr/>
          </p:nvSpPr>
          <p:spPr>
            <a:xfrm rot="10800000">
              <a:off x="1168399" y="1219200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ight Arrow 99"/>
            <p:cNvSpPr/>
            <p:nvPr/>
          </p:nvSpPr>
          <p:spPr>
            <a:xfrm rot="276230">
              <a:off x="1377431" y="1316812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100"/>
          <p:cNvGrpSpPr/>
          <p:nvPr/>
        </p:nvGrpSpPr>
        <p:grpSpPr>
          <a:xfrm>
            <a:off x="2057400" y="5486400"/>
            <a:ext cx="609600" cy="457202"/>
            <a:chOff x="1066800" y="1219200"/>
            <a:chExt cx="609600" cy="457202"/>
          </a:xfrm>
        </p:grpSpPr>
        <p:sp>
          <p:nvSpPr>
            <p:cNvPr id="102" name="Can 101"/>
            <p:cNvSpPr/>
            <p:nvPr/>
          </p:nvSpPr>
          <p:spPr>
            <a:xfrm>
              <a:off x="1066800" y="1219201"/>
              <a:ext cx="609600" cy="457201"/>
            </a:xfrm>
            <a:prstGeom prst="can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Down Arrow 102"/>
            <p:cNvSpPr/>
            <p:nvPr/>
          </p:nvSpPr>
          <p:spPr>
            <a:xfrm rot="3594206">
              <a:off x="1214109" y="1314313"/>
              <a:ext cx="111782" cy="16287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Down Arrow 103"/>
            <p:cNvSpPr/>
            <p:nvPr/>
          </p:nvSpPr>
          <p:spPr>
            <a:xfrm rot="14184123">
              <a:off x="1378585" y="1183900"/>
              <a:ext cx="126763" cy="197365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ight Arrow 104"/>
            <p:cNvSpPr/>
            <p:nvPr/>
          </p:nvSpPr>
          <p:spPr>
            <a:xfrm rot="10800000">
              <a:off x="1168399" y="1219200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ight Arrow 105"/>
            <p:cNvSpPr/>
            <p:nvPr/>
          </p:nvSpPr>
          <p:spPr>
            <a:xfrm rot="276230">
              <a:off x="1377431" y="1316812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106"/>
          <p:cNvGrpSpPr/>
          <p:nvPr/>
        </p:nvGrpSpPr>
        <p:grpSpPr>
          <a:xfrm>
            <a:off x="3352800" y="4419600"/>
            <a:ext cx="609600" cy="457202"/>
            <a:chOff x="1066800" y="1219200"/>
            <a:chExt cx="609600" cy="457202"/>
          </a:xfrm>
        </p:grpSpPr>
        <p:sp>
          <p:nvSpPr>
            <p:cNvPr id="108" name="Can 107"/>
            <p:cNvSpPr/>
            <p:nvPr/>
          </p:nvSpPr>
          <p:spPr>
            <a:xfrm>
              <a:off x="1066800" y="1219201"/>
              <a:ext cx="609600" cy="457201"/>
            </a:xfrm>
            <a:prstGeom prst="can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Down Arrow 108"/>
            <p:cNvSpPr/>
            <p:nvPr/>
          </p:nvSpPr>
          <p:spPr>
            <a:xfrm rot="3594206">
              <a:off x="1214109" y="1314313"/>
              <a:ext cx="111782" cy="16287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Down Arrow 109"/>
            <p:cNvSpPr/>
            <p:nvPr/>
          </p:nvSpPr>
          <p:spPr>
            <a:xfrm rot="14184123">
              <a:off x="1378585" y="1183900"/>
              <a:ext cx="126763" cy="197365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ight Arrow 110"/>
            <p:cNvSpPr/>
            <p:nvPr/>
          </p:nvSpPr>
          <p:spPr>
            <a:xfrm rot="10800000">
              <a:off x="1168399" y="1219200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ight Arrow 111"/>
            <p:cNvSpPr/>
            <p:nvPr/>
          </p:nvSpPr>
          <p:spPr>
            <a:xfrm rot="276230">
              <a:off x="1377431" y="1316812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112"/>
          <p:cNvGrpSpPr/>
          <p:nvPr/>
        </p:nvGrpSpPr>
        <p:grpSpPr>
          <a:xfrm>
            <a:off x="4724400" y="5257800"/>
            <a:ext cx="609600" cy="457202"/>
            <a:chOff x="1066800" y="1219200"/>
            <a:chExt cx="609600" cy="457202"/>
          </a:xfrm>
        </p:grpSpPr>
        <p:sp>
          <p:nvSpPr>
            <p:cNvPr id="114" name="Can 113"/>
            <p:cNvSpPr/>
            <p:nvPr/>
          </p:nvSpPr>
          <p:spPr>
            <a:xfrm>
              <a:off x="1066800" y="1219201"/>
              <a:ext cx="609600" cy="457201"/>
            </a:xfrm>
            <a:prstGeom prst="can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wn Arrow 114"/>
            <p:cNvSpPr/>
            <p:nvPr/>
          </p:nvSpPr>
          <p:spPr>
            <a:xfrm rot="3594206">
              <a:off x="1214109" y="1314313"/>
              <a:ext cx="111782" cy="16287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wn Arrow 115"/>
            <p:cNvSpPr/>
            <p:nvPr/>
          </p:nvSpPr>
          <p:spPr>
            <a:xfrm rot="14184123">
              <a:off x="1378585" y="1183900"/>
              <a:ext cx="126763" cy="197365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ight Arrow 116"/>
            <p:cNvSpPr/>
            <p:nvPr/>
          </p:nvSpPr>
          <p:spPr>
            <a:xfrm rot="10800000">
              <a:off x="1168399" y="1219200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ight Arrow 117"/>
            <p:cNvSpPr/>
            <p:nvPr/>
          </p:nvSpPr>
          <p:spPr>
            <a:xfrm rot="276230">
              <a:off x="1377431" y="1316812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18"/>
          <p:cNvGrpSpPr/>
          <p:nvPr/>
        </p:nvGrpSpPr>
        <p:grpSpPr>
          <a:xfrm>
            <a:off x="5791200" y="4343400"/>
            <a:ext cx="609600" cy="457202"/>
            <a:chOff x="1066800" y="1219200"/>
            <a:chExt cx="609600" cy="457202"/>
          </a:xfrm>
        </p:grpSpPr>
        <p:sp>
          <p:nvSpPr>
            <p:cNvPr id="120" name="Can 119"/>
            <p:cNvSpPr/>
            <p:nvPr/>
          </p:nvSpPr>
          <p:spPr>
            <a:xfrm>
              <a:off x="1066800" y="1219201"/>
              <a:ext cx="609600" cy="457201"/>
            </a:xfrm>
            <a:prstGeom prst="can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wn Arrow 120"/>
            <p:cNvSpPr/>
            <p:nvPr/>
          </p:nvSpPr>
          <p:spPr>
            <a:xfrm rot="3594206">
              <a:off x="1214109" y="1314313"/>
              <a:ext cx="111782" cy="16287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wn Arrow 121"/>
            <p:cNvSpPr/>
            <p:nvPr/>
          </p:nvSpPr>
          <p:spPr>
            <a:xfrm rot="14184123">
              <a:off x="1378585" y="1183900"/>
              <a:ext cx="126763" cy="197365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ight Arrow 122"/>
            <p:cNvSpPr/>
            <p:nvPr/>
          </p:nvSpPr>
          <p:spPr>
            <a:xfrm rot="10800000">
              <a:off x="1168399" y="1219200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ight Arrow 123"/>
            <p:cNvSpPr/>
            <p:nvPr/>
          </p:nvSpPr>
          <p:spPr>
            <a:xfrm rot="276230">
              <a:off x="1377431" y="1316812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124"/>
          <p:cNvGrpSpPr/>
          <p:nvPr/>
        </p:nvGrpSpPr>
        <p:grpSpPr>
          <a:xfrm>
            <a:off x="7162800" y="5334000"/>
            <a:ext cx="609600" cy="457202"/>
            <a:chOff x="1066800" y="1219200"/>
            <a:chExt cx="609600" cy="457202"/>
          </a:xfrm>
        </p:grpSpPr>
        <p:sp>
          <p:nvSpPr>
            <p:cNvPr id="126" name="Can 125"/>
            <p:cNvSpPr/>
            <p:nvPr/>
          </p:nvSpPr>
          <p:spPr>
            <a:xfrm>
              <a:off x="1066800" y="1219201"/>
              <a:ext cx="609600" cy="457201"/>
            </a:xfrm>
            <a:prstGeom prst="can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wn Arrow 126"/>
            <p:cNvSpPr/>
            <p:nvPr/>
          </p:nvSpPr>
          <p:spPr>
            <a:xfrm rot="3594206">
              <a:off x="1214109" y="1314313"/>
              <a:ext cx="111782" cy="16287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wn Arrow 127"/>
            <p:cNvSpPr/>
            <p:nvPr/>
          </p:nvSpPr>
          <p:spPr>
            <a:xfrm rot="14184123">
              <a:off x="1378585" y="1183900"/>
              <a:ext cx="126763" cy="197365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ight Arrow 128"/>
            <p:cNvSpPr/>
            <p:nvPr/>
          </p:nvSpPr>
          <p:spPr>
            <a:xfrm rot="10800000">
              <a:off x="1168399" y="1219200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ight Arrow 129"/>
            <p:cNvSpPr/>
            <p:nvPr/>
          </p:nvSpPr>
          <p:spPr>
            <a:xfrm rot="276230">
              <a:off x="1377431" y="1316812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130"/>
          <p:cNvGrpSpPr/>
          <p:nvPr/>
        </p:nvGrpSpPr>
        <p:grpSpPr>
          <a:xfrm>
            <a:off x="4648200" y="3581400"/>
            <a:ext cx="609600" cy="457202"/>
            <a:chOff x="1066800" y="1219200"/>
            <a:chExt cx="609600" cy="457202"/>
          </a:xfrm>
        </p:grpSpPr>
        <p:sp>
          <p:nvSpPr>
            <p:cNvPr id="132" name="Can 131"/>
            <p:cNvSpPr/>
            <p:nvPr/>
          </p:nvSpPr>
          <p:spPr>
            <a:xfrm>
              <a:off x="1066800" y="1219201"/>
              <a:ext cx="609600" cy="457201"/>
            </a:xfrm>
            <a:prstGeom prst="can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Down Arrow 132"/>
            <p:cNvSpPr/>
            <p:nvPr/>
          </p:nvSpPr>
          <p:spPr>
            <a:xfrm rot="3594206">
              <a:off x="1214109" y="1314313"/>
              <a:ext cx="111782" cy="16287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Down Arrow 133"/>
            <p:cNvSpPr/>
            <p:nvPr/>
          </p:nvSpPr>
          <p:spPr>
            <a:xfrm rot="14184123">
              <a:off x="1378585" y="1183900"/>
              <a:ext cx="126763" cy="197365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ight Arrow 134"/>
            <p:cNvSpPr/>
            <p:nvPr/>
          </p:nvSpPr>
          <p:spPr>
            <a:xfrm rot="10800000">
              <a:off x="1168399" y="1219200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ight Arrow 135"/>
            <p:cNvSpPr/>
            <p:nvPr/>
          </p:nvSpPr>
          <p:spPr>
            <a:xfrm rot="276230">
              <a:off x="1377431" y="1316812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Slide Number Placeholder 10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67" grpId="0" animBg="1"/>
      <p:bldP spid="79" grpId="0" animBg="1"/>
      <p:bldP spid="8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1000" y="86713"/>
            <a:ext cx="8229600" cy="609600"/>
          </a:xfrm>
          <a:prstGeom prst="rect">
            <a:avLst/>
          </a:prstGeom>
        </p:spPr>
        <p:txBody>
          <a:bodyPr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4000" kern="0" dirty="0" smtClean="0">
                <a:solidFill>
                  <a:srgbClr val="FFFF00"/>
                </a:solidFill>
              </a:rPr>
              <a:t>Application/Service Viewpoint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066800"/>
            <a:ext cx="7010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3 Examples of SDN Benefits:</a:t>
            </a:r>
          </a:p>
          <a:p>
            <a:endParaRPr lang="en-US" sz="32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/>
              <a:t>Programmability  &amp; Simplicity</a:t>
            </a:r>
          </a:p>
          <a:p>
            <a:pPr marL="914400" lvl="1" indent="-457200">
              <a:buFont typeface="+mj-lt"/>
              <a:buAutoNum type="arabicPeriod"/>
            </a:pPr>
            <a:endParaRPr lang="en-US" sz="28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/>
              <a:t>Extensibility</a:t>
            </a:r>
          </a:p>
          <a:p>
            <a:pPr marL="914400" lvl="1" indent="-457200">
              <a:buFont typeface="+mj-lt"/>
              <a:buAutoNum type="arabicPeriod"/>
            </a:pPr>
            <a:endParaRPr lang="en-US" sz="28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/>
              <a:t>Global -Optimization</a:t>
            </a:r>
          </a:p>
        </p:txBody>
      </p:sp>
      <p:sp>
        <p:nvSpPr>
          <p:cNvPr id="4" name="Left Arrow 3"/>
          <p:cNvSpPr/>
          <p:nvPr/>
        </p:nvSpPr>
        <p:spPr>
          <a:xfrm>
            <a:off x="5029200" y="3124200"/>
            <a:ext cx="457200" cy="381000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8688E-6 L 0 0.1165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914400"/>
            <a:ext cx="7848600" cy="5410200"/>
            <a:chOff x="0" y="0"/>
            <a:chExt cx="9144000" cy="68580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8950" y="5638800"/>
              <a:ext cx="230505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90600" y="5334000"/>
              <a:ext cx="2219325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Oval 5"/>
            <p:cNvSpPr/>
            <p:nvPr/>
          </p:nvSpPr>
          <p:spPr>
            <a:xfrm>
              <a:off x="1828800" y="5334000"/>
              <a:ext cx="1371600" cy="60960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6" idx="7"/>
            </p:cNvCxnSpPr>
            <p:nvPr/>
          </p:nvCxnSpPr>
          <p:spPr>
            <a:xfrm flipV="1">
              <a:off x="2999534" y="4876800"/>
              <a:ext cx="886666" cy="5464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7010400" y="5791200"/>
              <a:ext cx="1143000" cy="68580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8" idx="2"/>
            </p:cNvCxnSpPr>
            <p:nvPr/>
          </p:nvCxnSpPr>
          <p:spPr>
            <a:xfrm flipH="1" flipV="1">
              <a:off x="6629400" y="4419600"/>
              <a:ext cx="381000" cy="17145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8153400" y="5943600"/>
              <a:ext cx="914400" cy="53340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81000" y="0"/>
            <a:ext cx="8229600" cy="609600"/>
          </a:xfrm>
          <a:prstGeom prst="rect">
            <a:avLst/>
          </a:prstGeom>
        </p:spPr>
        <p:txBody>
          <a:bodyPr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4000" kern="0" dirty="0" smtClean="0">
                <a:solidFill>
                  <a:srgbClr val="FFFF00"/>
                </a:solidFill>
              </a:rPr>
              <a:t>Auto-Bandwidth/ Re-Opt Timers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1000" y="0"/>
            <a:ext cx="8229600" cy="609600"/>
          </a:xfrm>
          <a:prstGeom prst="rect">
            <a:avLst/>
          </a:prstGeom>
        </p:spPr>
        <p:txBody>
          <a:bodyPr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4000" kern="0" dirty="0" smtClean="0">
                <a:solidFill>
                  <a:srgbClr val="FFFF00"/>
                </a:solidFill>
              </a:rPr>
              <a:t>Churn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81378"/>
            <a:ext cx="3810000" cy="252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505200"/>
            <a:ext cx="7924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43600" y="64886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Source: NANOG 24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343400" y="759023"/>
            <a:ext cx="4114800" cy="2612887"/>
            <a:chOff x="3429000" y="2133600"/>
            <a:chExt cx="4114800" cy="2612887"/>
          </a:xfrm>
        </p:grpSpPr>
        <p:sp>
          <p:nvSpPr>
            <p:cNvPr id="7" name="Cloud 6"/>
            <p:cNvSpPr/>
            <p:nvPr/>
          </p:nvSpPr>
          <p:spPr>
            <a:xfrm>
              <a:off x="3505200" y="2209800"/>
              <a:ext cx="3733800" cy="2209800"/>
            </a:xfrm>
            <a:prstGeom prst="cloud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 flipV="1">
              <a:off x="3886202" y="3626085"/>
              <a:ext cx="228599" cy="260113"/>
            </a:xfrm>
            <a:prstGeom prst="line">
              <a:avLst/>
            </a:prstGeom>
            <a:noFill/>
            <a:ln w="38100" cap="sq" cmpd="sng" algn="ctr">
              <a:solidFill>
                <a:srgbClr val="4F81BD"/>
              </a:solidFill>
              <a:prstDash val="solid"/>
              <a:beve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grpSp>
          <p:nvGrpSpPr>
            <p:cNvPr id="9" name="Group 3"/>
            <p:cNvGrpSpPr/>
            <p:nvPr/>
          </p:nvGrpSpPr>
          <p:grpSpPr>
            <a:xfrm>
              <a:off x="3429000" y="3810000"/>
              <a:ext cx="575353" cy="392232"/>
              <a:chOff x="228600" y="302861"/>
              <a:chExt cx="575353" cy="392232"/>
            </a:xfrm>
          </p:grpSpPr>
          <p:sp>
            <p:nvSpPr>
              <p:cNvPr id="59" name="Can 85"/>
              <p:cNvSpPr/>
              <p:nvPr/>
            </p:nvSpPr>
            <p:spPr>
              <a:xfrm>
                <a:off x="228600" y="304800"/>
                <a:ext cx="575353" cy="390293"/>
              </a:xfrm>
              <a:prstGeom prst="can">
                <a:avLst>
                  <a:gd name="adj" fmla="val 50000"/>
                </a:avLst>
              </a:prstGeom>
              <a:solidFill>
                <a:srgbClr val="4BACC6"/>
              </a:solidFill>
              <a:ln>
                <a:solidFill>
                  <a:srgbClr val="1F497D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Down Arrow 86"/>
              <p:cNvSpPr/>
              <p:nvPr/>
            </p:nvSpPr>
            <p:spPr>
              <a:xfrm rot="3594206">
                <a:off x="352981" y="376713"/>
                <a:ext cx="95424" cy="15372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Down Arrow 87"/>
              <p:cNvSpPr/>
              <p:nvPr/>
            </p:nvSpPr>
            <p:spPr>
              <a:xfrm rot="14184123">
                <a:off x="508892" y="263830"/>
                <a:ext cx="108213" cy="18627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Right Arrow 88"/>
              <p:cNvSpPr/>
              <p:nvPr/>
            </p:nvSpPr>
            <p:spPr>
              <a:xfrm rot="10800000">
                <a:off x="304800" y="302861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Right Arrow 89"/>
              <p:cNvSpPr/>
              <p:nvPr/>
            </p:nvSpPr>
            <p:spPr>
              <a:xfrm rot="276230">
                <a:off x="502088" y="386188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 flipH="1">
              <a:off x="4451770" y="2940286"/>
              <a:ext cx="196430" cy="476155"/>
            </a:xfrm>
            <a:prstGeom prst="line">
              <a:avLst/>
            </a:prstGeom>
            <a:noFill/>
            <a:ln w="38100" cap="sq" cmpd="sng" algn="ctr">
              <a:solidFill>
                <a:srgbClr val="4F81BD"/>
              </a:solidFill>
              <a:prstDash val="solid"/>
              <a:beve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11" name="Straight Connector 10"/>
            <p:cNvCxnSpPr>
              <a:endCxn id="36" idx="3"/>
            </p:cNvCxnSpPr>
            <p:nvPr/>
          </p:nvCxnSpPr>
          <p:spPr>
            <a:xfrm flipH="1">
              <a:off x="6051970" y="2895600"/>
              <a:ext cx="196430" cy="597041"/>
            </a:xfrm>
            <a:prstGeom prst="line">
              <a:avLst/>
            </a:prstGeom>
            <a:noFill/>
            <a:ln w="38100" cap="sq" cmpd="sng" algn="ctr">
              <a:solidFill>
                <a:srgbClr val="4F81BD"/>
              </a:solidFill>
              <a:prstDash val="solid"/>
              <a:beve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12" name="Straight Connector 11"/>
            <p:cNvCxnSpPr>
              <a:stCxn id="54" idx="0"/>
              <a:endCxn id="39" idx="4"/>
            </p:cNvCxnSpPr>
            <p:nvPr/>
          </p:nvCxnSpPr>
          <p:spPr>
            <a:xfrm flipH="1">
              <a:off x="6518953" y="2635486"/>
              <a:ext cx="626724" cy="76200"/>
            </a:xfrm>
            <a:prstGeom prst="line">
              <a:avLst/>
            </a:prstGeom>
            <a:noFill/>
            <a:ln w="38100" cap="sq" cmpd="sng" algn="ctr">
              <a:solidFill>
                <a:srgbClr val="4F81BD"/>
              </a:solidFill>
              <a:prstDash val="solid"/>
              <a:beve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grpSp>
          <p:nvGrpSpPr>
            <p:cNvPr id="13" name="Group 33"/>
            <p:cNvGrpSpPr/>
            <p:nvPr/>
          </p:nvGrpSpPr>
          <p:grpSpPr>
            <a:xfrm>
              <a:off x="6858000" y="2438400"/>
              <a:ext cx="575353" cy="392232"/>
              <a:chOff x="228600" y="302861"/>
              <a:chExt cx="575353" cy="392232"/>
            </a:xfrm>
          </p:grpSpPr>
          <p:sp>
            <p:nvSpPr>
              <p:cNvPr id="54" name="Can 85"/>
              <p:cNvSpPr/>
              <p:nvPr/>
            </p:nvSpPr>
            <p:spPr>
              <a:xfrm>
                <a:off x="228600" y="304800"/>
                <a:ext cx="575353" cy="390293"/>
              </a:xfrm>
              <a:prstGeom prst="can">
                <a:avLst>
                  <a:gd name="adj" fmla="val 50000"/>
                </a:avLst>
              </a:prstGeom>
              <a:solidFill>
                <a:srgbClr val="4BACC6"/>
              </a:solidFill>
              <a:ln>
                <a:solidFill>
                  <a:srgbClr val="1F497D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Down Arrow 86"/>
              <p:cNvSpPr/>
              <p:nvPr/>
            </p:nvSpPr>
            <p:spPr>
              <a:xfrm rot="3594206">
                <a:off x="352981" y="376713"/>
                <a:ext cx="95424" cy="15372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Down Arrow 87"/>
              <p:cNvSpPr/>
              <p:nvPr/>
            </p:nvSpPr>
            <p:spPr>
              <a:xfrm rot="14184123">
                <a:off x="508892" y="263830"/>
                <a:ext cx="108213" cy="18627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Right Arrow 88"/>
              <p:cNvSpPr/>
              <p:nvPr/>
            </p:nvSpPr>
            <p:spPr>
              <a:xfrm rot="10800000">
                <a:off x="304800" y="302861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Right Arrow 89"/>
              <p:cNvSpPr/>
              <p:nvPr/>
            </p:nvSpPr>
            <p:spPr>
              <a:xfrm rot="276230">
                <a:off x="502088" y="386188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6858000" y="2133600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R3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5034769" y="2787886"/>
              <a:ext cx="908832" cy="40833"/>
            </a:xfrm>
            <a:prstGeom prst="line">
              <a:avLst/>
            </a:prstGeom>
            <a:noFill/>
            <a:ln w="38100" cap="sq" cmpd="sng" algn="ctr">
              <a:solidFill>
                <a:srgbClr val="4F81BD"/>
              </a:solidFill>
              <a:prstDash val="solid"/>
              <a:beve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16" name="Straight Connector 15"/>
            <p:cNvCxnSpPr/>
            <p:nvPr/>
          </p:nvCxnSpPr>
          <p:spPr>
            <a:xfrm rot="10800000" flipV="1">
              <a:off x="4038600" y="3810000"/>
              <a:ext cx="228599" cy="260113"/>
            </a:xfrm>
            <a:prstGeom prst="line">
              <a:avLst/>
            </a:prstGeom>
            <a:noFill/>
            <a:ln w="38100" cap="sq" cmpd="sng" algn="ctr">
              <a:solidFill>
                <a:srgbClr val="4F81BD"/>
              </a:solidFill>
              <a:prstDash val="solid"/>
              <a:beve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grpSp>
          <p:nvGrpSpPr>
            <p:cNvPr id="17" name="Group 3"/>
            <p:cNvGrpSpPr/>
            <p:nvPr/>
          </p:nvGrpSpPr>
          <p:grpSpPr>
            <a:xfrm>
              <a:off x="4114800" y="3429000"/>
              <a:ext cx="575353" cy="392232"/>
              <a:chOff x="228600" y="302861"/>
              <a:chExt cx="575353" cy="392232"/>
            </a:xfrm>
          </p:grpSpPr>
          <p:sp>
            <p:nvSpPr>
              <p:cNvPr id="49" name="Can 85"/>
              <p:cNvSpPr/>
              <p:nvPr/>
            </p:nvSpPr>
            <p:spPr>
              <a:xfrm>
                <a:off x="228600" y="304800"/>
                <a:ext cx="575353" cy="390293"/>
              </a:xfrm>
              <a:prstGeom prst="can">
                <a:avLst>
                  <a:gd name="adj" fmla="val 50000"/>
                </a:avLst>
              </a:prstGeom>
              <a:solidFill>
                <a:srgbClr val="4BACC6"/>
              </a:solidFill>
              <a:ln>
                <a:solidFill>
                  <a:srgbClr val="1F497D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Down Arrow 86"/>
              <p:cNvSpPr/>
              <p:nvPr/>
            </p:nvSpPr>
            <p:spPr>
              <a:xfrm rot="3594206">
                <a:off x="352981" y="376713"/>
                <a:ext cx="95424" cy="15372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Down Arrow 87"/>
              <p:cNvSpPr/>
              <p:nvPr/>
            </p:nvSpPr>
            <p:spPr>
              <a:xfrm rot="14184123">
                <a:off x="508892" y="263830"/>
                <a:ext cx="108213" cy="18627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Right Arrow 88"/>
              <p:cNvSpPr/>
              <p:nvPr/>
            </p:nvSpPr>
            <p:spPr>
              <a:xfrm rot="10800000">
                <a:off x="304800" y="302861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Right Arrow 89"/>
              <p:cNvSpPr/>
              <p:nvPr/>
            </p:nvSpPr>
            <p:spPr>
              <a:xfrm rot="276230">
                <a:off x="502088" y="386188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3"/>
            <p:cNvGrpSpPr/>
            <p:nvPr/>
          </p:nvGrpSpPr>
          <p:grpSpPr>
            <a:xfrm>
              <a:off x="4495800" y="2590800"/>
              <a:ext cx="575353" cy="392232"/>
              <a:chOff x="228600" y="302861"/>
              <a:chExt cx="575353" cy="392232"/>
            </a:xfrm>
          </p:grpSpPr>
          <p:sp>
            <p:nvSpPr>
              <p:cNvPr id="44" name="Can 85"/>
              <p:cNvSpPr/>
              <p:nvPr/>
            </p:nvSpPr>
            <p:spPr>
              <a:xfrm>
                <a:off x="228600" y="304800"/>
                <a:ext cx="575353" cy="390293"/>
              </a:xfrm>
              <a:prstGeom prst="can">
                <a:avLst>
                  <a:gd name="adj" fmla="val 50000"/>
                </a:avLst>
              </a:prstGeom>
              <a:solidFill>
                <a:srgbClr val="4BACC6"/>
              </a:solidFill>
              <a:ln>
                <a:solidFill>
                  <a:srgbClr val="1F497D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Down Arrow 86"/>
              <p:cNvSpPr/>
              <p:nvPr/>
            </p:nvSpPr>
            <p:spPr>
              <a:xfrm rot="3594206">
                <a:off x="352981" y="376713"/>
                <a:ext cx="95424" cy="15372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Down Arrow 87"/>
              <p:cNvSpPr/>
              <p:nvPr/>
            </p:nvSpPr>
            <p:spPr>
              <a:xfrm rot="14184123">
                <a:off x="508892" y="263830"/>
                <a:ext cx="108213" cy="18627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Right Arrow 88"/>
              <p:cNvSpPr/>
              <p:nvPr/>
            </p:nvSpPr>
            <p:spPr>
              <a:xfrm rot="10800000">
                <a:off x="304800" y="302861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Right Arrow 89"/>
              <p:cNvSpPr/>
              <p:nvPr/>
            </p:nvSpPr>
            <p:spPr>
              <a:xfrm rot="276230">
                <a:off x="502088" y="386188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3"/>
            <p:cNvGrpSpPr/>
            <p:nvPr/>
          </p:nvGrpSpPr>
          <p:grpSpPr>
            <a:xfrm>
              <a:off x="5943600" y="2514600"/>
              <a:ext cx="575353" cy="392232"/>
              <a:chOff x="228600" y="302861"/>
              <a:chExt cx="575353" cy="392232"/>
            </a:xfrm>
          </p:grpSpPr>
          <p:sp>
            <p:nvSpPr>
              <p:cNvPr id="39" name="Can 85"/>
              <p:cNvSpPr/>
              <p:nvPr/>
            </p:nvSpPr>
            <p:spPr>
              <a:xfrm>
                <a:off x="228600" y="304800"/>
                <a:ext cx="575353" cy="390293"/>
              </a:xfrm>
              <a:prstGeom prst="can">
                <a:avLst>
                  <a:gd name="adj" fmla="val 50000"/>
                </a:avLst>
              </a:prstGeom>
              <a:solidFill>
                <a:srgbClr val="4BACC6"/>
              </a:solidFill>
              <a:ln>
                <a:solidFill>
                  <a:srgbClr val="1F497D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Down Arrow 86"/>
              <p:cNvSpPr/>
              <p:nvPr/>
            </p:nvSpPr>
            <p:spPr>
              <a:xfrm rot="3594206">
                <a:off x="352981" y="376713"/>
                <a:ext cx="95424" cy="15372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Down Arrow 87"/>
              <p:cNvSpPr/>
              <p:nvPr/>
            </p:nvSpPr>
            <p:spPr>
              <a:xfrm rot="14184123">
                <a:off x="508892" y="263830"/>
                <a:ext cx="108213" cy="18627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Right Arrow 88"/>
              <p:cNvSpPr/>
              <p:nvPr/>
            </p:nvSpPr>
            <p:spPr>
              <a:xfrm rot="10800000">
                <a:off x="304800" y="302861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Right Arrow 89"/>
              <p:cNvSpPr/>
              <p:nvPr/>
            </p:nvSpPr>
            <p:spPr>
              <a:xfrm rot="276230">
                <a:off x="502088" y="386188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20" name="Straight Connector 19"/>
            <p:cNvCxnSpPr>
              <a:stCxn id="44" idx="3"/>
              <a:endCxn id="37" idx="3"/>
            </p:cNvCxnSpPr>
            <p:nvPr/>
          </p:nvCxnSpPr>
          <p:spPr>
            <a:xfrm>
              <a:off x="4783477" y="2983032"/>
              <a:ext cx="1007723" cy="580712"/>
            </a:xfrm>
            <a:prstGeom prst="line">
              <a:avLst/>
            </a:prstGeom>
            <a:noFill/>
            <a:ln w="38100" cap="sq" cmpd="sng" algn="ctr">
              <a:solidFill>
                <a:srgbClr val="4F81BD"/>
              </a:solidFill>
              <a:prstDash val="solid"/>
              <a:beve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1" name="Straight Connector 20"/>
            <p:cNvCxnSpPr>
              <a:stCxn id="49" idx="4"/>
              <a:endCxn id="34" idx="2"/>
            </p:cNvCxnSpPr>
            <p:nvPr/>
          </p:nvCxnSpPr>
          <p:spPr>
            <a:xfrm>
              <a:off x="4690153" y="3626086"/>
              <a:ext cx="1024847" cy="76200"/>
            </a:xfrm>
            <a:prstGeom prst="line">
              <a:avLst/>
            </a:prstGeom>
            <a:noFill/>
            <a:ln w="38100" cap="sq" cmpd="sng" algn="ctr">
              <a:solidFill>
                <a:srgbClr val="4F81BD"/>
              </a:solidFill>
              <a:prstDash val="solid"/>
              <a:beve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grpSp>
          <p:nvGrpSpPr>
            <p:cNvPr id="22" name="Group 3"/>
            <p:cNvGrpSpPr/>
            <p:nvPr/>
          </p:nvGrpSpPr>
          <p:grpSpPr>
            <a:xfrm>
              <a:off x="5715000" y="3505200"/>
              <a:ext cx="575353" cy="392232"/>
              <a:chOff x="228600" y="302861"/>
              <a:chExt cx="575353" cy="392232"/>
            </a:xfrm>
          </p:grpSpPr>
          <p:sp>
            <p:nvSpPr>
              <p:cNvPr id="34" name="Can 85"/>
              <p:cNvSpPr/>
              <p:nvPr/>
            </p:nvSpPr>
            <p:spPr>
              <a:xfrm>
                <a:off x="228600" y="304800"/>
                <a:ext cx="575353" cy="390293"/>
              </a:xfrm>
              <a:prstGeom prst="can">
                <a:avLst>
                  <a:gd name="adj" fmla="val 50000"/>
                </a:avLst>
              </a:prstGeom>
              <a:solidFill>
                <a:srgbClr val="4BACC6"/>
              </a:solidFill>
              <a:ln>
                <a:solidFill>
                  <a:srgbClr val="1F497D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Down Arrow 86"/>
              <p:cNvSpPr/>
              <p:nvPr/>
            </p:nvSpPr>
            <p:spPr>
              <a:xfrm rot="3594206">
                <a:off x="352981" y="376713"/>
                <a:ext cx="95424" cy="15372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Down Arrow 87"/>
              <p:cNvSpPr/>
              <p:nvPr/>
            </p:nvSpPr>
            <p:spPr>
              <a:xfrm rot="14184123">
                <a:off x="508892" y="263830"/>
                <a:ext cx="108213" cy="186277"/>
              </a:xfrm>
              <a:prstGeom prst="down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RightUp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Right Arrow 88"/>
              <p:cNvSpPr/>
              <p:nvPr/>
            </p:nvSpPr>
            <p:spPr>
              <a:xfrm rot="10800000">
                <a:off x="304800" y="302861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Right Arrow 89"/>
              <p:cNvSpPr/>
              <p:nvPr/>
            </p:nvSpPr>
            <p:spPr>
              <a:xfrm rot="276230">
                <a:off x="502088" y="386188"/>
                <a:ext cx="167006" cy="117088"/>
              </a:xfrm>
              <a:prstGeom prst="rightArrow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isometricBottomDown"/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6248400" y="3581400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R6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15000" y="2362200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R2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91000" y="2362200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R4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72000" y="3733800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R5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33800" y="4346377"/>
              <a:ext cx="381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 smtClean="0"/>
                <a:t> Local View </a:t>
              </a:r>
              <a:r>
                <a:rPr lang="en-US" sz="2000" b="1" kern="0" dirty="0" smtClean="0">
                  <a:sym typeface="Wingdings" pitchFamily="2" charset="2"/>
                </a:rPr>
                <a:t> Local Optimization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0" name="Can 29"/>
            <p:cNvSpPr/>
            <p:nvPr/>
          </p:nvSpPr>
          <p:spPr>
            <a:xfrm rot="14559091">
              <a:off x="5207797" y="2453918"/>
              <a:ext cx="190588" cy="1508284"/>
            </a:xfrm>
            <a:prstGeom prst="can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4708733" y="2599346"/>
              <a:ext cx="1656459" cy="921521"/>
            </a:xfrm>
            <a:custGeom>
              <a:avLst/>
              <a:gdLst>
                <a:gd name="connsiteX0" fmla="*/ 0 w 1656459"/>
                <a:gd name="connsiteY0" fmla="*/ 921521 h 921521"/>
                <a:gd name="connsiteX1" fmla="*/ 1384418 w 1656459"/>
                <a:gd name="connsiteY1" fmla="*/ 143854 h 921521"/>
                <a:gd name="connsiteX2" fmla="*/ 1632246 w 1656459"/>
                <a:gd name="connsiteY2" fmla="*/ 58396 h 9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6459" h="921521">
                  <a:moveTo>
                    <a:pt x="0" y="921521"/>
                  </a:moveTo>
                  <a:lnTo>
                    <a:pt x="1384418" y="143854"/>
                  </a:lnTo>
                  <a:cubicBezTo>
                    <a:pt x="1656459" y="0"/>
                    <a:pt x="1644352" y="29198"/>
                    <a:pt x="1632246" y="58396"/>
                  </a:cubicBezTo>
                </a:path>
              </a:pathLst>
            </a:custGeom>
            <a:noFill/>
            <a:ln w="381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4572000" y="2751746"/>
              <a:ext cx="1656459" cy="921521"/>
            </a:xfrm>
            <a:custGeom>
              <a:avLst/>
              <a:gdLst>
                <a:gd name="connsiteX0" fmla="*/ 0 w 1656459"/>
                <a:gd name="connsiteY0" fmla="*/ 921521 h 921521"/>
                <a:gd name="connsiteX1" fmla="*/ 1384418 w 1656459"/>
                <a:gd name="connsiteY1" fmla="*/ 143854 h 921521"/>
                <a:gd name="connsiteX2" fmla="*/ 1632246 w 1656459"/>
                <a:gd name="connsiteY2" fmla="*/ 58396 h 9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6459" h="921521">
                  <a:moveTo>
                    <a:pt x="0" y="921521"/>
                  </a:moveTo>
                  <a:lnTo>
                    <a:pt x="1384418" y="143854"/>
                  </a:lnTo>
                  <a:cubicBezTo>
                    <a:pt x="1656459" y="0"/>
                    <a:pt x="1644352" y="29198"/>
                    <a:pt x="1632246" y="58396"/>
                  </a:cubicBezTo>
                </a:path>
              </a:pathLst>
            </a:custGeom>
            <a:noFill/>
            <a:ln w="381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4" name="Can 63"/>
          <p:cNvSpPr/>
          <p:nvPr/>
        </p:nvSpPr>
        <p:spPr>
          <a:xfrm rot="12381306">
            <a:off x="5407862" y="1209043"/>
            <a:ext cx="170389" cy="984035"/>
          </a:xfrm>
          <a:prstGeom prst="can">
            <a:avLst/>
          </a:prstGeom>
          <a:solidFill>
            <a:srgbClr val="5AC04C"/>
          </a:solidFill>
          <a:ln w="25400" cap="flat" cmpd="sng" algn="ctr">
            <a:solidFill>
              <a:srgbClr val="0099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Can 64"/>
          <p:cNvSpPr/>
          <p:nvPr/>
        </p:nvSpPr>
        <p:spPr>
          <a:xfrm rot="5782722">
            <a:off x="5948131" y="1421148"/>
            <a:ext cx="168389" cy="1680459"/>
          </a:xfrm>
          <a:prstGeom prst="can">
            <a:avLst/>
          </a:prstGeom>
          <a:solidFill>
            <a:srgbClr val="5AC04C"/>
          </a:solidFill>
          <a:ln w="25400" cap="flat" cmpd="sng" algn="ctr">
            <a:solidFill>
              <a:srgbClr val="0099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Can 65"/>
          <p:cNvSpPr/>
          <p:nvPr/>
        </p:nvSpPr>
        <p:spPr>
          <a:xfrm rot="4946201">
            <a:off x="7369986" y="1028534"/>
            <a:ext cx="201222" cy="735924"/>
          </a:xfrm>
          <a:prstGeom prst="can">
            <a:avLst/>
          </a:prstGeom>
          <a:solidFill>
            <a:srgbClr val="FFFF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Can 66"/>
          <p:cNvSpPr/>
          <p:nvPr/>
        </p:nvSpPr>
        <p:spPr>
          <a:xfrm rot="11942729">
            <a:off x="6951303" y="1351753"/>
            <a:ext cx="194614" cy="1071527"/>
          </a:xfrm>
          <a:prstGeom prst="can">
            <a:avLst/>
          </a:prstGeom>
          <a:solidFill>
            <a:srgbClr val="FFFF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228600" y="76200"/>
            <a:ext cx="8610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Global</a:t>
            </a:r>
            <a:r>
              <a:rPr kumimoji="1" 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View </a:t>
            </a:r>
            <a:r>
              <a:rPr kumimoji="1" 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</a:t>
            </a:r>
            <a:r>
              <a:rPr kumimoji="1" 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Global Optimization</a:t>
            </a:r>
            <a:endParaRPr kumimoji="1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1600" y="3352800"/>
            <a:ext cx="7239000" cy="3048000"/>
            <a:chOff x="1143000" y="2971800"/>
            <a:chExt cx="7239000" cy="3048000"/>
          </a:xfrm>
        </p:grpSpPr>
        <p:cxnSp>
          <p:nvCxnSpPr>
            <p:cNvPr id="9" name="Straight Connector 8"/>
            <p:cNvCxnSpPr/>
            <p:nvPr/>
          </p:nvCxnSpPr>
          <p:spPr>
            <a:xfrm rot="10800000">
              <a:off x="4953000" y="3516868"/>
              <a:ext cx="762000" cy="4572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810000" y="4196490"/>
              <a:ext cx="182880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V="1">
              <a:off x="5216611" y="3247079"/>
              <a:ext cx="539578" cy="9144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3719933" y="4258822"/>
              <a:ext cx="635685" cy="106844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5181600" y="4475205"/>
              <a:ext cx="760351" cy="635685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2209800" y="3429000"/>
              <a:ext cx="990600" cy="76749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 flipH="1" flipV="1">
              <a:off x="6019800" y="3581400"/>
              <a:ext cx="685800" cy="5334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5941952" y="4475206"/>
              <a:ext cx="1220849" cy="71188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2438400" y="4475205"/>
              <a:ext cx="1065151" cy="71188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810000" y="4355068"/>
              <a:ext cx="1828800" cy="1588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657600" y="3593068"/>
              <a:ext cx="762000" cy="457202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733800" y="4419600"/>
              <a:ext cx="914400" cy="5334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4212144" y="4223811"/>
              <a:ext cx="1175263" cy="15404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22"/>
            <p:cNvSpPr/>
            <p:nvPr/>
          </p:nvSpPr>
          <p:spPr>
            <a:xfrm>
              <a:off x="1143000" y="2971800"/>
              <a:ext cx="7239000" cy="30480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5400000" flipH="1" flipV="1">
              <a:off x="3689866" y="3244334"/>
              <a:ext cx="545068" cy="9144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029200" y="4393515"/>
              <a:ext cx="760351" cy="63568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/>
          <p:cNvCxnSpPr/>
          <p:nvPr/>
        </p:nvCxnSpPr>
        <p:spPr>
          <a:xfrm rot="5400000" flipH="1" flipV="1">
            <a:off x="3023116" y="1777484"/>
            <a:ext cx="1078468" cy="224790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3213616" y="2882384"/>
            <a:ext cx="1992868" cy="95250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6200000" flipV="1">
            <a:off x="5271016" y="1777484"/>
            <a:ext cx="1078468" cy="224790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6200000" flipV="1">
            <a:off x="4432816" y="2615684"/>
            <a:ext cx="1992868" cy="148590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3962400" y="3048000"/>
            <a:ext cx="1524000" cy="228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OpenFlow</a:t>
            </a:r>
            <a:endParaRPr lang="en-US" dirty="0"/>
          </a:p>
        </p:txBody>
      </p:sp>
      <p:cxnSp>
        <p:nvCxnSpPr>
          <p:cNvPr id="61" name="Straight Connector 60"/>
          <p:cNvCxnSpPr/>
          <p:nvPr/>
        </p:nvCxnSpPr>
        <p:spPr>
          <a:xfrm rot="5400000" flipH="1" flipV="1">
            <a:off x="1956316" y="2768084"/>
            <a:ext cx="2983468" cy="217170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60" idx="0"/>
          </p:cNvCxnSpPr>
          <p:nvPr/>
        </p:nvCxnSpPr>
        <p:spPr>
          <a:xfrm rot="16200000" flipV="1">
            <a:off x="4699516" y="2348984"/>
            <a:ext cx="2983468" cy="300990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60" idx="0"/>
          </p:cNvCxnSpPr>
          <p:nvPr/>
        </p:nvCxnSpPr>
        <p:spPr>
          <a:xfrm rot="5400000" flipH="1">
            <a:off x="3314700" y="3733800"/>
            <a:ext cx="3200400" cy="45720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0" name="AutoShape 22"/>
          <p:cNvSpPr>
            <a:spLocks noChangeArrowheads="1"/>
          </p:cNvSpPr>
          <p:nvPr/>
        </p:nvSpPr>
        <p:spPr bwMode="auto">
          <a:xfrm>
            <a:off x="2514600" y="2362200"/>
            <a:ext cx="43434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NETWORK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OPERATING SYSTEM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2514600" y="1828800"/>
            <a:ext cx="990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Routing</a:t>
            </a:r>
            <a:endParaRPr lang="en-US" sz="1400" b="1" dirty="0"/>
          </a:p>
        </p:txBody>
      </p:sp>
      <p:sp>
        <p:nvSpPr>
          <p:cNvPr id="70" name="Rounded Rectangle 69"/>
          <p:cNvSpPr/>
          <p:nvPr/>
        </p:nvSpPr>
        <p:spPr>
          <a:xfrm>
            <a:off x="3581400" y="1828800"/>
            <a:ext cx="9906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Discovery</a:t>
            </a:r>
            <a:endParaRPr lang="en-US" sz="1400" b="1" dirty="0"/>
          </a:p>
        </p:txBody>
      </p:sp>
      <p:sp>
        <p:nvSpPr>
          <p:cNvPr id="71" name="Rounded Rectangle 70"/>
          <p:cNvSpPr/>
          <p:nvPr/>
        </p:nvSpPr>
        <p:spPr>
          <a:xfrm>
            <a:off x="4648200" y="1828800"/>
            <a:ext cx="1143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Label Distribution</a:t>
            </a:r>
            <a:endParaRPr lang="en-US" sz="1400" b="1" dirty="0"/>
          </a:p>
        </p:txBody>
      </p:sp>
      <p:sp>
        <p:nvSpPr>
          <p:cNvPr id="72" name="Rounded Rectangle 71"/>
          <p:cNvSpPr/>
          <p:nvPr/>
        </p:nvSpPr>
        <p:spPr>
          <a:xfrm>
            <a:off x="5867400" y="1828800"/>
            <a:ext cx="9906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Recovery</a:t>
            </a:r>
            <a:endParaRPr lang="en-US" sz="1400" b="1" dirty="0"/>
          </a:p>
        </p:txBody>
      </p:sp>
      <p:sp>
        <p:nvSpPr>
          <p:cNvPr id="68" name="Rounded Rectangle 67"/>
          <p:cNvSpPr/>
          <p:nvPr/>
        </p:nvSpPr>
        <p:spPr>
          <a:xfrm>
            <a:off x="1981200" y="1219200"/>
            <a:ext cx="990600" cy="457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TE 2.0</a:t>
            </a:r>
            <a:endParaRPr lang="en-US" sz="1400" b="1" dirty="0"/>
          </a:p>
        </p:txBody>
      </p:sp>
      <p:sp>
        <p:nvSpPr>
          <p:cNvPr id="73" name="Rounded Rectangle 72"/>
          <p:cNvSpPr/>
          <p:nvPr/>
        </p:nvSpPr>
        <p:spPr>
          <a:xfrm>
            <a:off x="3048000" y="1219200"/>
            <a:ext cx="990600" cy="457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VPNs 2.0</a:t>
            </a:r>
            <a:endParaRPr lang="en-US" sz="14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76200" y="41148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2.  Dynamically Update           Forwarding      State    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-76200" y="105787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dirty="0" smtClean="0"/>
              <a:t>Periodic,</a:t>
            </a:r>
          </a:p>
          <a:p>
            <a:pPr marL="342900" indent="-342900" algn="ctr"/>
            <a:r>
              <a:rPr lang="en-US" dirty="0" smtClean="0"/>
              <a:t>  Online</a:t>
            </a:r>
          </a:p>
          <a:p>
            <a:pPr marL="342900" indent="-342900" algn="ctr"/>
            <a:r>
              <a:rPr lang="en-US" dirty="0" smtClean="0"/>
              <a:t>          Global-Opt </a:t>
            </a:r>
            <a:endParaRPr lang="en-US" dirty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2286000" y="1752600"/>
            <a:ext cx="4724400" cy="0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4114800" y="1219200"/>
            <a:ext cx="1295400" cy="457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 smtClean="0"/>
              <a:t>Optimized FRR/ </a:t>
            </a:r>
            <a:r>
              <a:rPr lang="en-US" sz="1350" b="1" dirty="0" err="1" smtClean="0"/>
              <a:t>AutoBw</a:t>
            </a:r>
            <a:endParaRPr lang="en-US" sz="1350" b="1" dirty="0"/>
          </a:p>
        </p:txBody>
      </p:sp>
      <p:sp>
        <p:nvSpPr>
          <p:cNvPr id="79" name="Rounded Rectangle 78"/>
          <p:cNvSpPr/>
          <p:nvPr/>
        </p:nvSpPr>
        <p:spPr>
          <a:xfrm>
            <a:off x="5486400" y="1219200"/>
            <a:ext cx="990600" cy="457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MPLS-TP Control</a:t>
            </a:r>
            <a:endParaRPr lang="en-US" sz="1400" b="1" dirty="0"/>
          </a:p>
        </p:txBody>
      </p:sp>
      <p:sp>
        <p:nvSpPr>
          <p:cNvPr id="80" name="Rounded Rectangle 79"/>
          <p:cNvSpPr/>
          <p:nvPr/>
        </p:nvSpPr>
        <p:spPr>
          <a:xfrm>
            <a:off x="6553200" y="1219200"/>
            <a:ext cx="1066800" cy="457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Multi-layer Control</a:t>
            </a:r>
            <a:endParaRPr lang="en-US" sz="1400" b="1" dirty="0"/>
          </a:p>
        </p:txBody>
      </p:sp>
      <p:sp>
        <p:nvSpPr>
          <p:cNvPr id="81" name="Rectangle 80"/>
          <p:cNvSpPr/>
          <p:nvPr/>
        </p:nvSpPr>
        <p:spPr>
          <a:xfrm>
            <a:off x="4876800" y="5791200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4876800" y="5791200"/>
            <a:ext cx="152400" cy="152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7315200" y="5791200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5181600" y="60960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SWAP</a:t>
            </a:r>
            <a:endParaRPr lang="en-US" sz="1400" dirty="0"/>
          </a:p>
        </p:txBody>
      </p:sp>
      <p:sp>
        <p:nvSpPr>
          <p:cNvPr id="85" name="TextBox 84"/>
          <p:cNvSpPr txBox="1"/>
          <p:nvPr/>
        </p:nvSpPr>
        <p:spPr>
          <a:xfrm>
            <a:off x="7467600" y="60960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POP</a:t>
            </a:r>
            <a:endParaRPr lang="en-US" sz="1400" dirty="0"/>
          </a:p>
        </p:txBody>
      </p:sp>
      <p:sp>
        <p:nvSpPr>
          <p:cNvPr id="86" name="Rectangle 85"/>
          <p:cNvSpPr/>
          <p:nvPr/>
        </p:nvSpPr>
        <p:spPr>
          <a:xfrm>
            <a:off x="2743200" y="5410200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2743200" y="5410200"/>
            <a:ext cx="152400" cy="152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2133600" y="60960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PUSH</a:t>
            </a:r>
            <a:endParaRPr lang="en-US" sz="1400" dirty="0"/>
          </a:p>
        </p:txBody>
      </p:sp>
      <p:grpSp>
        <p:nvGrpSpPr>
          <p:cNvPr id="4" name="Group 88"/>
          <p:cNvGrpSpPr/>
          <p:nvPr/>
        </p:nvGrpSpPr>
        <p:grpSpPr>
          <a:xfrm>
            <a:off x="6705600" y="3505198"/>
            <a:ext cx="609600" cy="457202"/>
            <a:chOff x="1066800" y="1219200"/>
            <a:chExt cx="609600" cy="457202"/>
          </a:xfrm>
        </p:grpSpPr>
        <p:sp>
          <p:nvSpPr>
            <p:cNvPr id="90" name="Can 89"/>
            <p:cNvSpPr/>
            <p:nvPr/>
          </p:nvSpPr>
          <p:spPr>
            <a:xfrm>
              <a:off x="1066800" y="1219201"/>
              <a:ext cx="609600" cy="457201"/>
            </a:xfrm>
            <a:prstGeom prst="can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Down Arrow 90"/>
            <p:cNvSpPr/>
            <p:nvPr/>
          </p:nvSpPr>
          <p:spPr>
            <a:xfrm rot="3594206">
              <a:off x="1214109" y="1314313"/>
              <a:ext cx="111782" cy="16287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Down Arrow 91"/>
            <p:cNvSpPr/>
            <p:nvPr/>
          </p:nvSpPr>
          <p:spPr>
            <a:xfrm rot="14184123">
              <a:off x="1378585" y="1183900"/>
              <a:ext cx="126763" cy="197365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ight Arrow 92"/>
            <p:cNvSpPr/>
            <p:nvPr/>
          </p:nvSpPr>
          <p:spPr>
            <a:xfrm rot="10800000">
              <a:off x="1168399" y="1219200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ight Arrow 93"/>
            <p:cNvSpPr/>
            <p:nvPr/>
          </p:nvSpPr>
          <p:spPr>
            <a:xfrm rot="276230">
              <a:off x="1377431" y="1316812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94"/>
          <p:cNvGrpSpPr/>
          <p:nvPr/>
        </p:nvGrpSpPr>
        <p:grpSpPr>
          <a:xfrm>
            <a:off x="1905000" y="3505200"/>
            <a:ext cx="609600" cy="457202"/>
            <a:chOff x="1066800" y="1219200"/>
            <a:chExt cx="609600" cy="457202"/>
          </a:xfrm>
        </p:grpSpPr>
        <p:sp>
          <p:nvSpPr>
            <p:cNvPr id="96" name="Can 95"/>
            <p:cNvSpPr/>
            <p:nvPr/>
          </p:nvSpPr>
          <p:spPr>
            <a:xfrm>
              <a:off x="1066800" y="1219201"/>
              <a:ext cx="609600" cy="457201"/>
            </a:xfrm>
            <a:prstGeom prst="can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Down Arrow 96"/>
            <p:cNvSpPr/>
            <p:nvPr/>
          </p:nvSpPr>
          <p:spPr>
            <a:xfrm rot="3594206">
              <a:off x="1214109" y="1314313"/>
              <a:ext cx="111782" cy="16287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Down Arrow 97"/>
            <p:cNvSpPr/>
            <p:nvPr/>
          </p:nvSpPr>
          <p:spPr>
            <a:xfrm rot="14184123">
              <a:off x="1378585" y="1183900"/>
              <a:ext cx="126763" cy="197365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ight Arrow 98"/>
            <p:cNvSpPr/>
            <p:nvPr/>
          </p:nvSpPr>
          <p:spPr>
            <a:xfrm rot="10800000">
              <a:off x="1168399" y="1219200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ight Arrow 99"/>
            <p:cNvSpPr/>
            <p:nvPr/>
          </p:nvSpPr>
          <p:spPr>
            <a:xfrm rot="276230">
              <a:off x="1377431" y="1316812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100"/>
          <p:cNvGrpSpPr/>
          <p:nvPr/>
        </p:nvGrpSpPr>
        <p:grpSpPr>
          <a:xfrm>
            <a:off x="2057400" y="5486400"/>
            <a:ext cx="609600" cy="457202"/>
            <a:chOff x="1066800" y="1219200"/>
            <a:chExt cx="609600" cy="457202"/>
          </a:xfrm>
        </p:grpSpPr>
        <p:sp>
          <p:nvSpPr>
            <p:cNvPr id="102" name="Can 101"/>
            <p:cNvSpPr/>
            <p:nvPr/>
          </p:nvSpPr>
          <p:spPr>
            <a:xfrm>
              <a:off x="1066800" y="1219201"/>
              <a:ext cx="609600" cy="457201"/>
            </a:xfrm>
            <a:prstGeom prst="can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Down Arrow 102"/>
            <p:cNvSpPr/>
            <p:nvPr/>
          </p:nvSpPr>
          <p:spPr>
            <a:xfrm rot="3594206">
              <a:off x="1214109" y="1314313"/>
              <a:ext cx="111782" cy="16287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Down Arrow 103"/>
            <p:cNvSpPr/>
            <p:nvPr/>
          </p:nvSpPr>
          <p:spPr>
            <a:xfrm rot="14184123">
              <a:off x="1378585" y="1183900"/>
              <a:ext cx="126763" cy="197365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ight Arrow 104"/>
            <p:cNvSpPr/>
            <p:nvPr/>
          </p:nvSpPr>
          <p:spPr>
            <a:xfrm rot="10800000">
              <a:off x="1168399" y="1219200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ight Arrow 105"/>
            <p:cNvSpPr/>
            <p:nvPr/>
          </p:nvSpPr>
          <p:spPr>
            <a:xfrm rot="276230">
              <a:off x="1377431" y="1316812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106"/>
          <p:cNvGrpSpPr/>
          <p:nvPr/>
        </p:nvGrpSpPr>
        <p:grpSpPr>
          <a:xfrm>
            <a:off x="3352800" y="4419600"/>
            <a:ext cx="609600" cy="457202"/>
            <a:chOff x="1066800" y="1219200"/>
            <a:chExt cx="609600" cy="457202"/>
          </a:xfrm>
        </p:grpSpPr>
        <p:sp>
          <p:nvSpPr>
            <p:cNvPr id="108" name="Can 107"/>
            <p:cNvSpPr/>
            <p:nvPr/>
          </p:nvSpPr>
          <p:spPr>
            <a:xfrm>
              <a:off x="1066800" y="1219201"/>
              <a:ext cx="609600" cy="457201"/>
            </a:xfrm>
            <a:prstGeom prst="can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Down Arrow 108"/>
            <p:cNvSpPr/>
            <p:nvPr/>
          </p:nvSpPr>
          <p:spPr>
            <a:xfrm rot="3594206">
              <a:off x="1214109" y="1314313"/>
              <a:ext cx="111782" cy="16287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Down Arrow 109"/>
            <p:cNvSpPr/>
            <p:nvPr/>
          </p:nvSpPr>
          <p:spPr>
            <a:xfrm rot="14184123">
              <a:off x="1378585" y="1183900"/>
              <a:ext cx="126763" cy="197365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ight Arrow 110"/>
            <p:cNvSpPr/>
            <p:nvPr/>
          </p:nvSpPr>
          <p:spPr>
            <a:xfrm rot="10800000">
              <a:off x="1168399" y="1219200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ight Arrow 111"/>
            <p:cNvSpPr/>
            <p:nvPr/>
          </p:nvSpPr>
          <p:spPr>
            <a:xfrm rot="276230">
              <a:off x="1377431" y="1316812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112"/>
          <p:cNvGrpSpPr/>
          <p:nvPr/>
        </p:nvGrpSpPr>
        <p:grpSpPr>
          <a:xfrm>
            <a:off x="4724400" y="5257800"/>
            <a:ext cx="609600" cy="457202"/>
            <a:chOff x="1066800" y="1219200"/>
            <a:chExt cx="609600" cy="457202"/>
          </a:xfrm>
        </p:grpSpPr>
        <p:sp>
          <p:nvSpPr>
            <p:cNvPr id="114" name="Can 113"/>
            <p:cNvSpPr/>
            <p:nvPr/>
          </p:nvSpPr>
          <p:spPr>
            <a:xfrm>
              <a:off x="1066800" y="1219201"/>
              <a:ext cx="609600" cy="457201"/>
            </a:xfrm>
            <a:prstGeom prst="can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wn Arrow 114"/>
            <p:cNvSpPr/>
            <p:nvPr/>
          </p:nvSpPr>
          <p:spPr>
            <a:xfrm rot="3594206">
              <a:off x="1214109" y="1314313"/>
              <a:ext cx="111782" cy="16287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wn Arrow 115"/>
            <p:cNvSpPr/>
            <p:nvPr/>
          </p:nvSpPr>
          <p:spPr>
            <a:xfrm rot="14184123">
              <a:off x="1378585" y="1183900"/>
              <a:ext cx="126763" cy="197365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ight Arrow 116"/>
            <p:cNvSpPr/>
            <p:nvPr/>
          </p:nvSpPr>
          <p:spPr>
            <a:xfrm rot="10800000">
              <a:off x="1168399" y="1219200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ight Arrow 117"/>
            <p:cNvSpPr/>
            <p:nvPr/>
          </p:nvSpPr>
          <p:spPr>
            <a:xfrm rot="276230">
              <a:off x="1377431" y="1316812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18"/>
          <p:cNvGrpSpPr/>
          <p:nvPr/>
        </p:nvGrpSpPr>
        <p:grpSpPr>
          <a:xfrm>
            <a:off x="5791200" y="4343400"/>
            <a:ext cx="609600" cy="457202"/>
            <a:chOff x="1066800" y="1219200"/>
            <a:chExt cx="609600" cy="457202"/>
          </a:xfrm>
        </p:grpSpPr>
        <p:sp>
          <p:nvSpPr>
            <p:cNvPr id="120" name="Can 119"/>
            <p:cNvSpPr/>
            <p:nvPr/>
          </p:nvSpPr>
          <p:spPr>
            <a:xfrm>
              <a:off x="1066800" y="1219201"/>
              <a:ext cx="609600" cy="457201"/>
            </a:xfrm>
            <a:prstGeom prst="can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wn Arrow 120"/>
            <p:cNvSpPr/>
            <p:nvPr/>
          </p:nvSpPr>
          <p:spPr>
            <a:xfrm rot="3594206">
              <a:off x="1214109" y="1314313"/>
              <a:ext cx="111782" cy="16287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wn Arrow 121"/>
            <p:cNvSpPr/>
            <p:nvPr/>
          </p:nvSpPr>
          <p:spPr>
            <a:xfrm rot="14184123">
              <a:off x="1378585" y="1183900"/>
              <a:ext cx="126763" cy="197365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ight Arrow 122"/>
            <p:cNvSpPr/>
            <p:nvPr/>
          </p:nvSpPr>
          <p:spPr>
            <a:xfrm rot="10800000">
              <a:off x="1168399" y="1219200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ight Arrow 123"/>
            <p:cNvSpPr/>
            <p:nvPr/>
          </p:nvSpPr>
          <p:spPr>
            <a:xfrm rot="276230">
              <a:off x="1377431" y="1316812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124"/>
          <p:cNvGrpSpPr/>
          <p:nvPr/>
        </p:nvGrpSpPr>
        <p:grpSpPr>
          <a:xfrm>
            <a:off x="7162800" y="5334000"/>
            <a:ext cx="609600" cy="457202"/>
            <a:chOff x="1066800" y="1219200"/>
            <a:chExt cx="609600" cy="457202"/>
          </a:xfrm>
        </p:grpSpPr>
        <p:sp>
          <p:nvSpPr>
            <p:cNvPr id="126" name="Can 125"/>
            <p:cNvSpPr/>
            <p:nvPr/>
          </p:nvSpPr>
          <p:spPr>
            <a:xfrm>
              <a:off x="1066800" y="1219201"/>
              <a:ext cx="609600" cy="457201"/>
            </a:xfrm>
            <a:prstGeom prst="can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wn Arrow 126"/>
            <p:cNvSpPr/>
            <p:nvPr/>
          </p:nvSpPr>
          <p:spPr>
            <a:xfrm rot="3594206">
              <a:off x="1214109" y="1314313"/>
              <a:ext cx="111782" cy="16287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wn Arrow 127"/>
            <p:cNvSpPr/>
            <p:nvPr/>
          </p:nvSpPr>
          <p:spPr>
            <a:xfrm rot="14184123">
              <a:off x="1378585" y="1183900"/>
              <a:ext cx="126763" cy="197365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ight Arrow 128"/>
            <p:cNvSpPr/>
            <p:nvPr/>
          </p:nvSpPr>
          <p:spPr>
            <a:xfrm rot="10800000">
              <a:off x="1168399" y="1219200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ight Arrow 129"/>
            <p:cNvSpPr/>
            <p:nvPr/>
          </p:nvSpPr>
          <p:spPr>
            <a:xfrm rot="276230">
              <a:off x="1377431" y="1316812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130"/>
          <p:cNvGrpSpPr/>
          <p:nvPr/>
        </p:nvGrpSpPr>
        <p:grpSpPr>
          <a:xfrm>
            <a:off x="4648200" y="3581400"/>
            <a:ext cx="609600" cy="457202"/>
            <a:chOff x="1066800" y="1219200"/>
            <a:chExt cx="609600" cy="457202"/>
          </a:xfrm>
        </p:grpSpPr>
        <p:sp>
          <p:nvSpPr>
            <p:cNvPr id="132" name="Can 131"/>
            <p:cNvSpPr/>
            <p:nvPr/>
          </p:nvSpPr>
          <p:spPr>
            <a:xfrm>
              <a:off x="1066800" y="1219201"/>
              <a:ext cx="609600" cy="457201"/>
            </a:xfrm>
            <a:prstGeom prst="can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Down Arrow 132"/>
            <p:cNvSpPr/>
            <p:nvPr/>
          </p:nvSpPr>
          <p:spPr>
            <a:xfrm rot="3594206">
              <a:off x="1214109" y="1314313"/>
              <a:ext cx="111782" cy="16287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Down Arrow 133"/>
            <p:cNvSpPr/>
            <p:nvPr/>
          </p:nvSpPr>
          <p:spPr>
            <a:xfrm rot="14184123">
              <a:off x="1378585" y="1183900"/>
              <a:ext cx="126763" cy="197365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ight Arrow 134"/>
            <p:cNvSpPr/>
            <p:nvPr/>
          </p:nvSpPr>
          <p:spPr>
            <a:xfrm rot="10800000">
              <a:off x="1168399" y="1219200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ight Arrow 135"/>
            <p:cNvSpPr/>
            <p:nvPr/>
          </p:nvSpPr>
          <p:spPr>
            <a:xfrm rot="276230">
              <a:off x="1377431" y="1316812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Slide Number Placeholder 10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685800" y="304800"/>
          <a:ext cx="78486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124200" y="3810000"/>
            <a:ext cx="2057400" cy="1066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Open </a:t>
            </a:r>
            <a:r>
              <a:rPr lang="en-US" sz="2000" dirty="0" err="1" smtClean="0">
                <a:solidFill>
                  <a:prstClr val="white"/>
                </a:solidFill>
              </a:rPr>
              <a:t>vSwitch</a:t>
            </a:r>
            <a:endParaRPr lang="en-US" sz="2000" dirty="0" smtClean="0">
              <a:solidFill>
                <a:prstClr val="white"/>
              </a:solidFill>
            </a:endParaRPr>
          </a:p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with standard MPLS data plane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1000" y="0"/>
            <a:ext cx="8229600" cy="609600"/>
          </a:xfrm>
          <a:prstGeom prst="rect">
            <a:avLst/>
          </a:prstGeom>
        </p:spPr>
        <p:txBody>
          <a:bodyPr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4000" kern="0" dirty="0" smtClean="0">
                <a:solidFill>
                  <a:srgbClr val="FFFF00"/>
                </a:solidFill>
              </a:rPr>
              <a:t>Prototype System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91000" y="1752600"/>
            <a:ext cx="4419600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Network Operating System (NOX)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1828800"/>
            <a:ext cx="20955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GUI (</a:t>
            </a:r>
            <a:r>
              <a:rPr lang="en-US" dirty="0" err="1" smtClean="0">
                <a:solidFill>
                  <a:prstClr val="black"/>
                </a:solidFill>
              </a:rPr>
              <a:t>Envi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showing real-time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network state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1" name="Straight Arrow Connector 20"/>
          <p:cNvCxnSpPr>
            <a:stCxn id="5" idx="1"/>
            <a:endCxn id="8" idx="3"/>
          </p:cNvCxnSpPr>
          <p:nvPr/>
        </p:nvCxnSpPr>
        <p:spPr>
          <a:xfrm rot="10800000">
            <a:off x="2324100" y="2247900"/>
            <a:ext cx="1866900" cy="38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3276600" y="3962400"/>
            <a:ext cx="2057400" cy="1066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Open </a:t>
            </a:r>
            <a:r>
              <a:rPr lang="en-US" sz="2400" dirty="0" err="1" smtClean="0">
                <a:solidFill>
                  <a:prstClr val="white"/>
                </a:solidFill>
              </a:rPr>
              <a:t>vSwitch</a:t>
            </a:r>
            <a:endParaRPr lang="en-US" sz="2400" dirty="0" smtClean="0">
              <a:solidFill>
                <a:prstClr val="white"/>
              </a:solidFill>
            </a:endParaRP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(with MPLS)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429000" y="4114800"/>
            <a:ext cx="2057400" cy="1066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Open </a:t>
            </a:r>
            <a:r>
              <a:rPr lang="en-US" sz="2400" dirty="0" err="1" smtClean="0">
                <a:solidFill>
                  <a:prstClr val="white"/>
                </a:solidFill>
              </a:rPr>
              <a:t>vSwitch</a:t>
            </a:r>
            <a:endParaRPr lang="en-US" sz="2400" dirty="0" smtClean="0">
              <a:solidFill>
                <a:prstClr val="white"/>
              </a:solidFill>
            </a:endParaRP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(with MPLS)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81400" y="4267200"/>
            <a:ext cx="2057400" cy="1066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Open </a:t>
            </a:r>
            <a:r>
              <a:rPr lang="en-US" sz="2400" dirty="0" err="1" smtClean="0">
                <a:solidFill>
                  <a:prstClr val="white"/>
                </a:solidFill>
              </a:rPr>
              <a:t>vSwitch</a:t>
            </a:r>
            <a:endParaRPr lang="en-US" sz="2400" dirty="0" smtClean="0">
              <a:solidFill>
                <a:prstClr val="white"/>
              </a:solidFill>
            </a:endParaRP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(with MPLS)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733800" y="4419600"/>
            <a:ext cx="2057400" cy="1066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Open </a:t>
            </a:r>
            <a:r>
              <a:rPr lang="en-US" sz="2400" dirty="0" err="1" smtClean="0">
                <a:solidFill>
                  <a:prstClr val="white"/>
                </a:solidFill>
              </a:rPr>
              <a:t>vSwitch</a:t>
            </a:r>
            <a:endParaRPr lang="en-US" sz="2400" dirty="0" smtClean="0">
              <a:solidFill>
                <a:prstClr val="white"/>
              </a:solidFill>
            </a:endParaRP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(with MPLS)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886200" y="4572000"/>
            <a:ext cx="2057400" cy="1066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Open </a:t>
            </a:r>
            <a:r>
              <a:rPr lang="en-US" sz="2400" dirty="0" err="1" smtClean="0">
                <a:solidFill>
                  <a:prstClr val="white"/>
                </a:solidFill>
              </a:rPr>
              <a:t>vSwitch</a:t>
            </a:r>
            <a:endParaRPr lang="en-US" sz="2400" dirty="0" smtClean="0">
              <a:solidFill>
                <a:prstClr val="white"/>
              </a:solidFill>
            </a:endParaRP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(with MPLS)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038600" y="4724400"/>
            <a:ext cx="2057400" cy="1066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Open </a:t>
            </a:r>
            <a:r>
              <a:rPr lang="en-US" sz="2400" dirty="0" err="1" smtClean="0">
                <a:solidFill>
                  <a:prstClr val="white"/>
                </a:solidFill>
              </a:rPr>
              <a:t>vSwitch</a:t>
            </a:r>
            <a:endParaRPr lang="en-US" sz="2400" dirty="0" smtClean="0">
              <a:solidFill>
                <a:prstClr val="white"/>
              </a:solidFill>
            </a:endParaRP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(with MPLS)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191000" y="4876800"/>
            <a:ext cx="2057400" cy="1066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Open </a:t>
            </a:r>
            <a:r>
              <a:rPr lang="en-US" sz="2400" dirty="0" err="1" smtClean="0">
                <a:solidFill>
                  <a:prstClr val="white"/>
                </a:solidFill>
              </a:rPr>
              <a:t>vSwitch</a:t>
            </a:r>
            <a:endParaRPr lang="en-US" sz="2400" dirty="0" smtClean="0">
              <a:solidFill>
                <a:prstClr val="white"/>
              </a:solidFill>
            </a:endParaRP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(with MPLS)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343400" y="5029200"/>
            <a:ext cx="2057400" cy="1066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Open </a:t>
            </a:r>
            <a:r>
              <a:rPr lang="en-US" sz="2400" dirty="0" err="1" smtClean="0">
                <a:solidFill>
                  <a:prstClr val="white"/>
                </a:solidFill>
              </a:rPr>
              <a:t>vSwitch</a:t>
            </a:r>
            <a:endParaRPr lang="en-US" sz="2400" dirty="0" smtClean="0">
              <a:solidFill>
                <a:prstClr val="white"/>
              </a:solidFill>
            </a:endParaRP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(with MPLS)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495800" y="5181600"/>
            <a:ext cx="2057400" cy="1066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Open </a:t>
            </a:r>
            <a:r>
              <a:rPr lang="en-US" sz="2400" dirty="0" err="1" smtClean="0">
                <a:solidFill>
                  <a:prstClr val="white"/>
                </a:solidFill>
              </a:rPr>
              <a:t>vSwitch</a:t>
            </a:r>
            <a:endParaRPr lang="en-US" sz="2400" dirty="0" smtClean="0">
              <a:solidFill>
                <a:prstClr val="white"/>
              </a:solidFill>
            </a:endParaRP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(with MPLS)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648200" y="5334000"/>
            <a:ext cx="2057400" cy="1066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Open </a:t>
            </a:r>
            <a:r>
              <a:rPr lang="en-US" sz="2000" dirty="0" err="1" smtClean="0">
                <a:solidFill>
                  <a:prstClr val="white"/>
                </a:solidFill>
              </a:rPr>
              <a:t>vSwitch</a:t>
            </a:r>
            <a:endParaRPr lang="en-US" sz="2000" dirty="0" smtClean="0">
              <a:solidFill>
                <a:prstClr val="white"/>
              </a:solidFill>
            </a:endParaRPr>
          </a:p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with standard MPLS data plane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981200" y="3505200"/>
            <a:ext cx="6324600" cy="3200400"/>
          </a:xfrm>
          <a:prstGeom prst="roundRect">
            <a:avLst/>
          </a:prstGeom>
          <a:noFill/>
          <a:ln w="762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90"/>
          <p:cNvGrpSpPr/>
          <p:nvPr/>
        </p:nvGrpSpPr>
        <p:grpSpPr>
          <a:xfrm>
            <a:off x="4152900" y="2819400"/>
            <a:ext cx="2247900" cy="2514600"/>
            <a:chOff x="4152900" y="2819400"/>
            <a:chExt cx="2247900" cy="2514600"/>
          </a:xfrm>
        </p:grpSpPr>
        <p:cxnSp>
          <p:nvCxnSpPr>
            <p:cNvPr id="44" name="Straight Connector 43"/>
            <p:cNvCxnSpPr>
              <a:stCxn id="5" idx="2"/>
              <a:endCxn id="4" idx="0"/>
            </p:cNvCxnSpPr>
            <p:nvPr/>
          </p:nvCxnSpPr>
          <p:spPr>
            <a:xfrm rot="5400000">
              <a:off x="4781550" y="2190750"/>
              <a:ext cx="990600" cy="224790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5" idx="2"/>
              <a:endCxn id="30" idx="0"/>
            </p:cNvCxnSpPr>
            <p:nvPr/>
          </p:nvCxnSpPr>
          <p:spPr>
            <a:xfrm rot="5400000">
              <a:off x="4781550" y="2343150"/>
              <a:ext cx="1143000" cy="209550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5" idx="2"/>
              <a:endCxn id="32" idx="0"/>
            </p:cNvCxnSpPr>
            <p:nvPr/>
          </p:nvCxnSpPr>
          <p:spPr>
            <a:xfrm rot="5400000">
              <a:off x="4781550" y="2647950"/>
              <a:ext cx="1447800" cy="179070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5" idx="2"/>
              <a:endCxn id="33" idx="0"/>
            </p:cNvCxnSpPr>
            <p:nvPr/>
          </p:nvCxnSpPr>
          <p:spPr>
            <a:xfrm rot="5400000">
              <a:off x="4781550" y="2800350"/>
              <a:ext cx="1600200" cy="163830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5" idx="2"/>
              <a:endCxn id="34" idx="0"/>
            </p:cNvCxnSpPr>
            <p:nvPr/>
          </p:nvCxnSpPr>
          <p:spPr>
            <a:xfrm rot="5400000">
              <a:off x="4781550" y="2952750"/>
              <a:ext cx="1752600" cy="148590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5" idx="2"/>
              <a:endCxn id="31" idx="0"/>
            </p:cNvCxnSpPr>
            <p:nvPr/>
          </p:nvCxnSpPr>
          <p:spPr>
            <a:xfrm rot="5400000">
              <a:off x="4781550" y="2495550"/>
              <a:ext cx="1295400" cy="194310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5" idx="2"/>
              <a:endCxn id="35" idx="0"/>
            </p:cNvCxnSpPr>
            <p:nvPr/>
          </p:nvCxnSpPr>
          <p:spPr>
            <a:xfrm rot="5400000">
              <a:off x="4781550" y="3105150"/>
              <a:ext cx="1905000" cy="133350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5" idx="2"/>
              <a:endCxn id="36" idx="0"/>
            </p:cNvCxnSpPr>
            <p:nvPr/>
          </p:nvCxnSpPr>
          <p:spPr>
            <a:xfrm rot="5400000">
              <a:off x="4781550" y="3257550"/>
              <a:ext cx="2057400" cy="118110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5" idx="2"/>
              <a:endCxn id="37" idx="0"/>
            </p:cNvCxnSpPr>
            <p:nvPr/>
          </p:nvCxnSpPr>
          <p:spPr>
            <a:xfrm rot="5400000">
              <a:off x="4781550" y="3409950"/>
              <a:ext cx="2209800" cy="102870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5" idx="2"/>
              <a:endCxn id="38" idx="0"/>
            </p:cNvCxnSpPr>
            <p:nvPr/>
          </p:nvCxnSpPr>
          <p:spPr>
            <a:xfrm rot="5400000">
              <a:off x="4781550" y="3562350"/>
              <a:ext cx="2362200" cy="87630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" idx="2"/>
              <a:endCxn id="39" idx="0"/>
            </p:cNvCxnSpPr>
            <p:nvPr/>
          </p:nvCxnSpPr>
          <p:spPr>
            <a:xfrm rot="5400000">
              <a:off x="4781550" y="3714750"/>
              <a:ext cx="2514600" cy="72390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5105400" y="3124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prstClr val="white"/>
                </a:solidFill>
              </a:rPr>
              <a:t>OpenFlow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4191000" y="1447800"/>
            <a:ext cx="990600" cy="228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MPLS GUI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5257799" y="1447800"/>
            <a:ext cx="914401" cy="228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MPLS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API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7543801" y="1447800"/>
            <a:ext cx="1066799" cy="228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MPLS Stats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6248400" y="1447800"/>
            <a:ext cx="1219199" cy="228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CSPF Routing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4114800" y="685800"/>
            <a:ext cx="44958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    MPLS-TE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324600" y="685801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Auto – route; Auto – bandwidth</a:t>
            </a:r>
          </a:p>
          <a:p>
            <a:r>
              <a:rPr lang="en-US" sz="1200" b="1" dirty="0" smtClean="0">
                <a:solidFill>
                  <a:prstClr val="black"/>
                </a:solidFill>
              </a:rPr>
              <a:t>Traffic – aware LSPs;  Priorities</a:t>
            </a:r>
          </a:p>
          <a:p>
            <a:r>
              <a:rPr lang="en-US" sz="1200" b="1" dirty="0" smtClean="0">
                <a:solidFill>
                  <a:prstClr val="black"/>
                </a:solidFill>
              </a:rPr>
              <a:t>TE-LSP configuration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286000" y="6324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white"/>
                </a:solidFill>
              </a:rPr>
              <a:t>Mininet</a:t>
            </a:r>
            <a:r>
              <a:rPr lang="en-US" dirty="0" smtClean="0">
                <a:solidFill>
                  <a:prstClr val="white"/>
                </a:solidFill>
              </a:rPr>
              <a:t> Environment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76" grpId="0"/>
      <p:bldP spid="83" grpId="0" animBg="1"/>
      <p:bldP spid="84" grpId="0" animBg="1"/>
      <p:bldP spid="85" grpId="0" animBg="1"/>
      <p:bldP spid="86" grpId="0" animBg="1"/>
      <p:bldP spid="87" grpId="0" animBg="1"/>
      <p:bldP spid="1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381000" y="69771"/>
            <a:ext cx="82296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Traffic Engineering?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143000"/>
            <a:ext cx="7467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Steering  traffic to where the bandwidth is…</a:t>
            </a:r>
          </a:p>
          <a:p>
            <a:pPr lvl="2">
              <a:buFont typeface="Arial" pitchFamily="34" charset="0"/>
              <a:buChar char="•"/>
            </a:pPr>
            <a:r>
              <a:rPr lang="en-US" sz="2800" dirty="0" smtClean="0"/>
              <a:t> good for the traffic - less congestion</a:t>
            </a:r>
          </a:p>
          <a:p>
            <a:pPr lvl="2">
              <a:buFont typeface="Arial" pitchFamily="34" charset="0"/>
              <a:buChar char="•"/>
            </a:pPr>
            <a:r>
              <a:rPr lang="en-US" sz="2800" dirty="0" smtClean="0"/>
              <a:t> good for the network - better resource utilization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352800"/>
            <a:ext cx="792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MPLS Solution: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	Create tunnels routed over under-utilized parts 	of the network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	Route traffic through the tunnels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rgbClr val="FFFF00"/>
                </a:solidFill>
              </a:rPr>
              <a:t>Video</a:t>
            </a:r>
            <a:r>
              <a:rPr lang="en-US" sz="3200" dirty="0" smtClean="0">
                <a:solidFill>
                  <a:srgbClr val="FFFF00"/>
                </a:solidFill>
              </a:rPr>
              <a:t> of a Demonstration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showing MPLS-TE service with SDN/OF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332592"/>
            <a:ext cx="4953000" cy="523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5334000" y="5029200"/>
            <a:ext cx="17526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6519446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>
                <a:solidFill>
                  <a:srgbClr val="FFFF00"/>
                </a:solidFill>
              </a:rPr>
              <a:t>www.openflow.org/videos</a:t>
            </a:r>
            <a:endParaRPr lang="en-US" sz="1600" dirty="0" smtClean="0">
              <a:solidFill>
                <a:srgbClr val="FFFF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5"/>
          <p:cNvGrpSpPr/>
          <p:nvPr/>
        </p:nvGrpSpPr>
        <p:grpSpPr>
          <a:xfrm>
            <a:off x="1295400" y="2971800"/>
            <a:ext cx="7239000" cy="3429000"/>
            <a:chOff x="1143000" y="2590800"/>
            <a:chExt cx="7239000" cy="3429000"/>
          </a:xfrm>
        </p:grpSpPr>
        <p:cxnSp>
          <p:nvCxnSpPr>
            <p:cNvPr id="117" name="Straight Connector 116"/>
            <p:cNvCxnSpPr/>
            <p:nvPr/>
          </p:nvCxnSpPr>
          <p:spPr>
            <a:xfrm rot="5400000" flipH="1" flipV="1">
              <a:off x="6019800" y="3581400"/>
              <a:ext cx="685800" cy="5334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10800000">
              <a:off x="4953000" y="3516868"/>
              <a:ext cx="762000" cy="4572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3810000" y="4196490"/>
              <a:ext cx="182880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16200000" flipV="1">
              <a:off x="5216611" y="3247079"/>
              <a:ext cx="539578" cy="9144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 flipH="1">
              <a:off x="3719933" y="4258822"/>
              <a:ext cx="635685" cy="106844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5181600" y="4475205"/>
              <a:ext cx="760351" cy="635685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10800000">
              <a:off x="2209800" y="3429000"/>
              <a:ext cx="990600" cy="76749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>
              <a:off x="5941952" y="4475206"/>
              <a:ext cx="1220849" cy="71188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2438400" y="4475205"/>
              <a:ext cx="1065151" cy="71188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3810000" y="4355068"/>
              <a:ext cx="1828800" cy="1588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3657600" y="3593068"/>
              <a:ext cx="762000" cy="457202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3733800" y="4419600"/>
              <a:ext cx="914400" cy="5334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6200000" flipH="1">
              <a:off x="4212144" y="4223811"/>
              <a:ext cx="1175263" cy="15404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ounded Rectangle 126"/>
            <p:cNvSpPr/>
            <p:nvPr/>
          </p:nvSpPr>
          <p:spPr>
            <a:xfrm>
              <a:off x="1143000" y="2590800"/>
              <a:ext cx="7239000" cy="34290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3689866" y="3244334"/>
              <a:ext cx="545068" cy="9144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V="1">
              <a:off x="5029200" y="4393515"/>
              <a:ext cx="760351" cy="63568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Rounded Rectangle 136"/>
          <p:cNvSpPr/>
          <p:nvPr/>
        </p:nvSpPr>
        <p:spPr>
          <a:xfrm>
            <a:off x="2743200" y="3124200"/>
            <a:ext cx="1295400" cy="304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OSPF-TE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2819400" y="3505200"/>
            <a:ext cx="1295400" cy="304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RSVP-TE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4114800" y="3124200"/>
            <a:ext cx="1295400" cy="304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LDP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5486400" y="3124200"/>
            <a:ext cx="1295400" cy="304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I-BGP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3" name="Group 172"/>
          <p:cNvGrpSpPr/>
          <p:nvPr/>
        </p:nvGrpSpPr>
        <p:grpSpPr>
          <a:xfrm>
            <a:off x="1905000" y="3505198"/>
            <a:ext cx="5867400" cy="2438404"/>
            <a:chOff x="1524000" y="3505198"/>
            <a:chExt cx="5867400" cy="2438404"/>
          </a:xfrm>
        </p:grpSpPr>
        <p:grpSp>
          <p:nvGrpSpPr>
            <p:cNvPr id="4" name="Group 171"/>
            <p:cNvGrpSpPr/>
            <p:nvPr/>
          </p:nvGrpSpPr>
          <p:grpSpPr>
            <a:xfrm>
              <a:off x="1524000" y="3505198"/>
              <a:ext cx="5867400" cy="2438404"/>
              <a:chOff x="1524000" y="3505198"/>
              <a:chExt cx="5867400" cy="2438404"/>
            </a:xfrm>
          </p:grpSpPr>
          <p:grpSp>
            <p:nvGrpSpPr>
              <p:cNvPr id="5" name="Group 153"/>
              <p:cNvGrpSpPr/>
              <p:nvPr/>
            </p:nvGrpSpPr>
            <p:grpSpPr>
              <a:xfrm>
                <a:off x="6324600" y="3505198"/>
                <a:ext cx="609600" cy="457202"/>
                <a:chOff x="1066800" y="1219200"/>
                <a:chExt cx="609600" cy="457202"/>
              </a:xfrm>
            </p:grpSpPr>
            <p:sp>
              <p:nvSpPr>
                <p:cNvPr id="155" name="Can 154"/>
                <p:cNvSpPr/>
                <p:nvPr/>
              </p:nvSpPr>
              <p:spPr>
                <a:xfrm>
                  <a:off x="1066800" y="1219201"/>
                  <a:ext cx="609600" cy="457201"/>
                </a:xfrm>
                <a:prstGeom prst="can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6" name="Down Arrow 155"/>
                <p:cNvSpPr/>
                <p:nvPr/>
              </p:nvSpPr>
              <p:spPr>
                <a:xfrm rot="3594206">
                  <a:off x="1214109" y="1314313"/>
                  <a:ext cx="111782" cy="16287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7" name="Down Arrow 156"/>
                <p:cNvSpPr/>
                <p:nvPr/>
              </p:nvSpPr>
              <p:spPr>
                <a:xfrm rot="14184123">
                  <a:off x="1378585" y="1183900"/>
                  <a:ext cx="126763" cy="197365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8" name="Right Arrow 157"/>
                <p:cNvSpPr/>
                <p:nvPr/>
              </p:nvSpPr>
              <p:spPr>
                <a:xfrm rot="10800000">
                  <a:off x="1168399" y="1219200"/>
                  <a:ext cx="176947" cy="13716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9" name="Right Arrow 158"/>
                <p:cNvSpPr/>
                <p:nvPr/>
              </p:nvSpPr>
              <p:spPr>
                <a:xfrm rot="276230">
                  <a:off x="1377431" y="1316812"/>
                  <a:ext cx="176947" cy="13716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" name="Group 85"/>
              <p:cNvGrpSpPr/>
              <p:nvPr/>
            </p:nvGrpSpPr>
            <p:grpSpPr>
              <a:xfrm>
                <a:off x="1524000" y="3505200"/>
                <a:ext cx="609600" cy="457202"/>
                <a:chOff x="1066800" y="1219200"/>
                <a:chExt cx="609600" cy="457202"/>
              </a:xfrm>
            </p:grpSpPr>
            <p:sp>
              <p:nvSpPr>
                <p:cNvPr id="81" name="Can 80"/>
                <p:cNvSpPr/>
                <p:nvPr/>
              </p:nvSpPr>
              <p:spPr>
                <a:xfrm>
                  <a:off x="1066800" y="1219201"/>
                  <a:ext cx="609600" cy="457201"/>
                </a:xfrm>
                <a:prstGeom prst="can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Down Arrow 81"/>
                <p:cNvSpPr/>
                <p:nvPr/>
              </p:nvSpPr>
              <p:spPr>
                <a:xfrm rot="3594206">
                  <a:off x="1214109" y="1314313"/>
                  <a:ext cx="111782" cy="16287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Down Arrow 82"/>
                <p:cNvSpPr/>
                <p:nvPr/>
              </p:nvSpPr>
              <p:spPr>
                <a:xfrm rot="14184123">
                  <a:off x="1378585" y="1183900"/>
                  <a:ext cx="126763" cy="197365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" name="Right Arrow 83"/>
                <p:cNvSpPr/>
                <p:nvPr/>
              </p:nvSpPr>
              <p:spPr>
                <a:xfrm rot="10800000">
                  <a:off x="1168399" y="1219200"/>
                  <a:ext cx="176947" cy="13716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ight Arrow 84"/>
                <p:cNvSpPr/>
                <p:nvPr/>
              </p:nvSpPr>
              <p:spPr>
                <a:xfrm rot="276230">
                  <a:off x="1377431" y="1316812"/>
                  <a:ext cx="176947" cy="13716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" name="Group 86"/>
              <p:cNvGrpSpPr/>
              <p:nvPr/>
            </p:nvGrpSpPr>
            <p:grpSpPr>
              <a:xfrm>
                <a:off x="1676400" y="5486400"/>
                <a:ext cx="609600" cy="457202"/>
                <a:chOff x="1066800" y="1219200"/>
                <a:chExt cx="609600" cy="457202"/>
              </a:xfrm>
            </p:grpSpPr>
            <p:sp>
              <p:nvSpPr>
                <p:cNvPr id="88" name="Can 87"/>
                <p:cNvSpPr/>
                <p:nvPr/>
              </p:nvSpPr>
              <p:spPr>
                <a:xfrm>
                  <a:off x="1066800" y="1219201"/>
                  <a:ext cx="609600" cy="457201"/>
                </a:xfrm>
                <a:prstGeom prst="can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Down Arrow 88"/>
                <p:cNvSpPr/>
                <p:nvPr/>
              </p:nvSpPr>
              <p:spPr>
                <a:xfrm rot="3594206">
                  <a:off x="1214109" y="1314313"/>
                  <a:ext cx="111782" cy="16287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" name="Down Arrow 89"/>
                <p:cNvSpPr/>
                <p:nvPr/>
              </p:nvSpPr>
              <p:spPr>
                <a:xfrm rot="14184123">
                  <a:off x="1378585" y="1183900"/>
                  <a:ext cx="126763" cy="197365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" name="Right Arrow 90"/>
                <p:cNvSpPr/>
                <p:nvPr/>
              </p:nvSpPr>
              <p:spPr>
                <a:xfrm rot="10800000">
                  <a:off x="1168399" y="1219200"/>
                  <a:ext cx="176947" cy="13716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2" name="Right Arrow 91"/>
                <p:cNvSpPr/>
                <p:nvPr/>
              </p:nvSpPr>
              <p:spPr>
                <a:xfrm rot="276230">
                  <a:off x="1377431" y="1316812"/>
                  <a:ext cx="176947" cy="13716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" name="Group 92"/>
              <p:cNvGrpSpPr/>
              <p:nvPr/>
            </p:nvGrpSpPr>
            <p:grpSpPr>
              <a:xfrm>
                <a:off x="2971800" y="4419600"/>
                <a:ext cx="609600" cy="457202"/>
                <a:chOff x="1066800" y="1219200"/>
                <a:chExt cx="609600" cy="457202"/>
              </a:xfrm>
            </p:grpSpPr>
            <p:sp>
              <p:nvSpPr>
                <p:cNvPr id="94" name="Can 93"/>
                <p:cNvSpPr/>
                <p:nvPr/>
              </p:nvSpPr>
              <p:spPr>
                <a:xfrm>
                  <a:off x="1066800" y="1219201"/>
                  <a:ext cx="609600" cy="457201"/>
                </a:xfrm>
                <a:prstGeom prst="can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5" name="Down Arrow 94"/>
                <p:cNvSpPr/>
                <p:nvPr/>
              </p:nvSpPr>
              <p:spPr>
                <a:xfrm rot="3594206">
                  <a:off x="1214109" y="1314313"/>
                  <a:ext cx="111782" cy="16287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6" name="Down Arrow 95"/>
                <p:cNvSpPr/>
                <p:nvPr/>
              </p:nvSpPr>
              <p:spPr>
                <a:xfrm rot="14184123">
                  <a:off x="1378585" y="1183900"/>
                  <a:ext cx="126763" cy="197365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7" name="Right Arrow 96"/>
                <p:cNvSpPr/>
                <p:nvPr/>
              </p:nvSpPr>
              <p:spPr>
                <a:xfrm rot="10800000">
                  <a:off x="1168399" y="1219200"/>
                  <a:ext cx="176947" cy="13716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8" name="Right Arrow 97"/>
                <p:cNvSpPr/>
                <p:nvPr/>
              </p:nvSpPr>
              <p:spPr>
                <a:xfrm rot="276230">
                  <a:off x="1377431" y="1316812"/>
                  <a:ext cx="176947" cy="13716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" name="Group 98"/>
              <p:cNvGrpSpPr/>
              <p:nvPr/>
            </p:nvGrpSpPr>
            <p:grpSpPr>
              <a:xfrm>
                <a:off x="4343400" y="5257800"/>
                <a:ext cx="609600" cy="457202"/>
                <a:chOff x="1066800" y="1219200"/>
                <a:chExt cx="609600" cy="457202"/>
              </a:xfrm>
            </p:grpSpPr>
            <p:sp>
              <p:nvSpPr>
                <p:cNvPr id="100" name="Can 99"/>
                <p:cNvSpPr/>
                <p:nvPr/>
              </p:nvSpPr>
              <p:spPr>
                <a:xfrm>
                  <a:off x="1066800" y="1219201"/>
                  <a:ext cx="609600" cy="457201"/>
                </a:xfrm>
                <a:prstGeom prst="can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Down Arrow 100"/>
                <p:cNvSpPr/>
                <p:nvPr/>
              </p:nvSpPr>
              <p:spPr>
                <a:xfrm rot="3594206">
                  <a:off x="1214109" y="1314313"/>
                  <a:ext cx="111782" cy="16287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2" name="Down Arrow 101"/>
                <p:cNvSpPr/>
                <p:nvPr/>
              </p:nvSpPr>
              <p:spPr>
                <a:xfrm rot="14184123">
                  <a:off x="1378585" y="1183900"/>
                  <a:ext cx="126763" cy="197365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3" name="Right Arrow 102"/>
                <p:cNvSpPr/>
                <p:nvPr/>
              </p:nvSpPr>
              <p:spPr>
                <a:xfrm rot="10800000">
                  <a:off x="1168399" y="1219200"/>
                  <a:ext cx="176947" cy="13716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4" name="Right Arrow 103"/>
                <p:cNvSpPr/>
                <p:nvPr/>
              </p:nvSpPr>
              <p:spPr>
                <a:xfrm rot="276230">
                  <a:off x="1377431" y="1316812"/>
                  <a:ext cx="176947" cy="13716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" name="Group 104"/>
              <p:cNvGrpSpPr/>
              <p:nvPr/>
            </p:nvGrpSpPr>
            <p:grpSpPr>
              <a:xfrm>
                <a:off x="5410200" y="4343400"/>
                <a:ext cx="609600" cy="457202"/>
                <a:chOff x="1066800" y="1219200"/>
                <a:chExt cx="609600" cy="457202"/>
              </a:xfrm>
            </p:grpSpPr>
            <p:sp>
              <p:nvSpPr>
                <p:cNvPr id="106" name="Can 105"/>
                <p:cNvSpPr/>
                <p:nvPr/>
              </p:nvSpPr>
              <p:spPr>
                <a:xfrm>
                  <a:off x="1066800" y="1219201"/>
                  <a:ext cx="609600" cy="457201"/>
                </a:xfrm>
                <a:prstGeom prst="can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6" name="Down Arrow 135"/>
                <p:cNvSpPr/>
                <p:nvPr/>
              </p:nvSpPr>
              <p:spPr>
                <a:xfrm rot="3594206">
                  <a:off x="1214109" y="1314313"/>
                  <a:ext cx="111782" cy="16287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1" name="Down Arrow 150"/>
                <p:cNvSpPr/>
                <p:nvPr/>
              </p:nvSpPr>
              <p:spPr>
                <a:xfrm rot="14184123">
                  <a:off x="1378585" y="1183900"/>
                  <a:ext cx="126763" cy="197365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2" name="Right Arrow 151"/>
                <p:cNvSpPr/>
                <p:nvPr/>
              </p:nvSpPr>
              <p:spPr>
                <a:xfrm rot="10800000">
                  <a:off x="1168399" y="1219200"/>
                  <a:ext cx="176947" cy="13716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3" name="Right Arrow 152"/>
                <p:cNvSpPr/>
                <p:nvPr/>
              </p:nvSpPr>
              <p:spPr>
                <a:xfrm rot="276230">
                  <a:off x="1377431" y="1316812"/>
                  <a:ext cx="176947" cy="13716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" name="Group 159"/>
              <p:cNvGrpSpPr/>
              <p:nvPr/>
            </p:nvGrpSpPr>
            <p:grpSpPr>
              <a:xfrm>
                <a:off x="6781800" y="5334000"/>
                <a:ext cx="609600" cy="457202"/>
                <a:chOff x="1066800" y="1219200"/>
                <a:chExt cx="609600" cy="457202"/>
              </a:xfrm>
            </p:grpSpPr>
            <p:sp>
              <p:nvSpPr>
                <p:cNvPr id="161" name="Can 160"/>
                <p:cNvSpPr/>
                <p:nvPr/>
              </p:nvSpPr>
              <p:spPr>
                <a:xfrm>
                  <a:off x="1066800" y="1219201"/>
                  <a:ext cx="609600" cy="457201"/>
                </a:xfrm>
                <a:prstGeom prst="can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solidFill>
                    <a:schemeClr val="bg2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2" name="Down Arrow 161"/>
                <p:cNvSpPr/>
                <p:nvPr/>
              </p:nvSpPr>
              <p:spPr>
                <a:xfrm rot="3594206">
                  <a:off x="1214109" y="1314313"/>
                  <a:ext cx="111782" cy="162877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3" name="Down Arrow 162"/>
                <p:cNvSpPr/>
                <p:nvPr/>
              </p:nvSpPr>
              <p:spPr>
                <a:xfrm rot="14184123">
                  <a:off x="1378585" y="1183900"/>
                  <a:ext cx="126763" cy="197365"/>
                </a:xfrm>
                <a:prstGeom prst="downArrow">
                  <a:avLst/>
                </a:prstGeom>
                <a:solidFill>
                  <a:schemeClr val="tx1"/>
                </a:solidFill>
                <a:scene3d>
                  <a:camera prst="isometricRightU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4" name="Right Arrow 163"/>
                <p:cNvSpPr/>
                <p:nvPr/>
              </p:nvSpPr>
              <p:spPr>
                <a:xfrm rot="10800000">
                  <a:off x="1168399" y="1219200"/>
                  <a:ext cx="176947" cy="13716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5" name="Right Arrow 164"/>
                <p:cNvSpPr/>
                <p:nvPr/>
              </p:nvSpPr>
              <p:spPr>
                <a:xfrm rot="276230">
                  <a:off x="1377431" y="1316812"/>
                  <a:ext cx="176947" cy="137161"/>
                </a:xfrm>
                <a:prstGeom prst="rightArrow">
                  <a:avLst/>
                </a:prstGeom>
                <a:solidFill>
                  <a:schemeClr val="tx1"/>
                </a:solidFill>
                <a:scene3d>
                  <a:camera prst="isometricBottom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12" name="Group 165"/>
            <p:cNvGrpSpPr/>
            <p:nvPr/>
          </p:nvGrpSpPr>
          <p:grpSpPr>
            <a:xfrm>
              <a:off x="4191000" y="3581400"/>
              <a:ext cx="609600" cy="457202"/>
              <a:chOff x="1066800" y="1219200"/>
              <a:chExt cx="609600" cy="457202"/>
            </a:xfrm>
          </p:grpSpPr>
          <p:sp>
            <p:nvSpPr>
              <p:cNvPr id="167" name="Can 166"/>
              <p:cNvSpPr/>
              <p:nvPr/>
            </p:nvSpPr>
            <p:spPr>
              <a:xfrm>
                <a:off x="1066800" y="1219201"/>
                <a:ext cx="609600" cy="457201"/>
              </a:xfrm>
              <a:prstGeom prst="can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solidFill>
                  <a:schemeClr val="bg2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8" name="Down Arrow 167"/>
              <p:cNvSpPr/>
              <p:nvPr/>
            </p:nvSpPr>
            <p:spPr>
              <a:xfrm rot="3594206">
                <a:off x="1214109" y="1314313"/>
                <a:ext cx="111782" cy="162877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9" name="Down Arrow 168"/>
              <p:cNvSpPr/>
              <p:nvPr/>
            </p:nvSpPr>
            <p:spPr>
              <a:xfrm rot="14184123">
                <a:off x="1378585" y="1183900"/>
                <a:ext cx="126763" cy="197365"/>
              </a:xfrm>
              <a:prstGeom prst="downArrow">
                <a:avLst/>
              </a:prstGeom>
              <a:solidFill>
                <a:schemeClr val="tx1"/>
              </a:solidFill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0" name="Right Arrow 169"/>
              <p:cNvSpPr/>
              <p:nvPr/>
            </p:nvSpPr>
            <p:spPr>
              <a:xfrm rot="10800000">
                <a:off x="1168399" y="1219200"/>
                <a:ext cx="176947" cy="13716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1" name="Right Arrow 170"/>
              <p:cNvSpPr/>
              <p:nvPr/>
            </p:nvSpPr>
            <p:spPr>
              <a:xfrm rot="276230">
                <a:off x="1377431" y="1316812"/>
                <a:ext cx="176947" cy="137161"/>
              </a:xfrm>
              <a:prstGeom prst="rightArrow">
                <a:avLst/>
              </a:prstGeom>
              <a:solidFill>
                <a:schemeClr val="tx1"/>
              </a:solidFill>
              <a:scene3d>
                <a:camera prst="isometricBottomDown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41" name="Rounded Rectangle 140"/>
          <p:cNvSpPr/>
          <p:nvPr/>
        </p:nvSpPr>
        <p:spPr>
          <a:xfrm>
            <a:off x="4191000" y="3505200"/>
            <a:ext cx="1295400" cy="304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LMP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8" name="Rounded Rectangle 147"/>
          <p:cNvSpPr/>
          <p:nvPr/>
        </p:nvSpPr>
        <p:spPr>
          <a:xfrm>
            <a:off x="5562600" y="3505200"/>
            <a:ext cx="1295400" cy="304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MP-BGP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7" name="Freeform 106"/>
          <p:cNvSpPr/>
          <p:nvPr/>
        </p:nvSpPr>
        <p:spPr>
          <a:xfrm>
            <a:off x="2323070" y="4613189"/>
            <a:ext cx="5276335" cy="1107989"/>
          </a:xfrm>
          <a:custGeom>
            <a:avLst/>
            <a:gdLst>
              <a:gd name="connsiteX0" fmla="*/ 0 w 5276335"/>
              <a:gd name="connsiteY0" fmla="*/ 1107989 h 1107989"/>
              <a:gd name="connsiteX1" fmla="*/ 1285103 w 5276335"/>
              <a:gd name="connsiteY1" fmla="*/ 131806 h 1107989"/>
              <a:gd name="connsiteX2" fmla="*/ 2594919 w 5276335"/>
              <a:gd name="connsiteY2" fmla="*/ 885568 h 1107989"/>
              <a:gd name="connsiteX3" fmla="*/ 3781168 w 5276335"/>
              <a:gd name="connsiteY3" fmla="*/ 8238 h 1107989"/>
              <a:gd name="connsiteX4" fmla="*/ 5276335 w 5276335"/>
              <a:gd name="connsiteY4" fmla="*/ 934995 h 1107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6335" h="1107989">
                <a:moveTo>
                  <a:pt x="0" y="1107989"/>
                </a:moveTo>
                <a:cubicBezTo>
                  <a:pt x="426308" y="638432"/>
                  <a:pt x="852617" y="168876"/>
                  <a:pt x="1285103" y="131806"/>
                </a:cubicBezTo>
                <a:cubicBezTo>
                  <a:pt x="1717589" y="94736"/>
                  <a:pt x="2178908" y="906163"/>
                  <a:pt x="2594919" y="885568"/>
                </a:cubicBezTo>
                <a:cubicBezTo>
                  <a:pt x="3010930" y="864973"/>
                  <a:pt x="3334265" y="0"/>
                  <a:pt x="3781168" y="8238"/>
                </a:cubicBezTo>
                <a:cubicBezTo>
                  <a:pt x="4228071" y="16476"/>
                  <a:pt x="4752203" y="475735"/>
                  <a:pt x="5276335" y="934995"/>
                </a:cubicBezTo>
              </a:path>
            </a:pathLst>
          </a:custGeom>
          <a:ln w="1016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5791200" y="48006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Label Switched Path (LSP)</a:t>
            </a:r>
            <a:endParaRPr lang="en-US" sz="14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2133600" y="60960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PUSH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724400" y="60960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SWAP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162800" y="60960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POP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99" name="Slide Number Placeholder 9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8" grpId="0" animBg="1"/>
      <p:bldP spid="140" grpId="0" animBg="1"/>
      <p:bldP spid="147" grpId="0" animBg="1"/>
      <p:bldP spid="141" grpId="0" animBg="1"/>
      <p:bldP spid="1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95400" y="2971800"/>
            <a:ext cx="7239000" cy="3429000"/>
            <a:chOff x="1143000" y="2590800"/>
            <a:chExt cx="7239000" cy="3429000"/>
          </a:xfrm>
        </p:grpSpPr>
        <p:cxnSp>
          <p:nvCxnSpPr>
            <p:cNvPr id="9" name="Straight Connector 8"/>
            <p:cNvCxnSpPr/>
            <p:nvPr/>
          </p:nvCxnSpPr>
          <p:spPr>
            <a:xfrm rot="10800000">
              <a:off x="4953000" y="3516868"/>
              <a:ext cx="762000" cy="4572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810000" y="4196490"/>
              <a:ext cx="182880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V="1">
              <a:off x="5216611" y="3247079"/>
              <a:ext cx="539578" cy="9144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3719933" y="4258822"/>
              <a:ext cx="635685" cy="106844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5181600" y="4475205"/>
              <a:ext cx="760351" cy="635685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2209800" y="3429000"/>
              <a:ext cx="990600" cy="76749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 flipH="1" flipV="1">
              <a:off x="6019800" y="3581400"/>
              <a:ext cx="685800" cy="5334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5941952" y="4475206"/>
              <a:ext cx="1220849" cy="71188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2438400" y="4475205"/>
              <a:ext cx="1065151" cy="71188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810000" y="4355068"/>
              <a:ext cx="1828800" cy="1588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657600" y="3593068"/>
              <a:ext cx="762000" cy="457202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733800" y="4419600"/>
              <a:ext cx="914400" cy="5334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4212144" y="4223811"/>
              <a:ext cx="1175263" cy="15404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22"/>
            <p:cNvSpPr/>
            <p:nvPr/>
          </p:nvSpPr>
          <p:spPr>
            <a:xfrm>
              <a:off x="1143000" y="2590800"/>
              <a:ext cx="7239000" cy="34290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5400000" flipH="1" flipV="1">
              <a:off x="3689866" y="3244334"/>
              <a:ext cx="545068" cy="9144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029200" y="4393515"/>
              <a:ext cx="760351" cy="63568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721102" y="502027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b="1" dirty="0" smtClean="0">
                  <a:ln w="11430"/>
                  <a:gradFill>
                    <a:gsLst>
                      <a:gs pos="0">
                        <a:srgbClr val="F79646">
                          <a:tint val="90000"/>
                          <a:satMod val="120000"/>
                        </a:srgbClr>
                      </a:gs>
                      <a:gs pos="25000">
                        <a:srgbClr val="F79646">
                          <a:tint val="93000"/>
                          <a:satMod val="120000"/>
                        </a:srgbClr>
                      </a:gs>
                      <a:gs pos="50000">
                        <a:srgbClr val="F79646">
                          <a:shade val="89000"/>
                          <a:satMod val="110000"/>
                        </a:srgbClr>
                      </a:gs>
                      <a:gs pos="75000">
                        <a:srgbClr val="F79646">
                          <a:tint val="93000"/>
                          <a:satMod val="120000"/>
                        </a:srgbClr>
                      </a:gs>
                      <a:gs pos="100000">
                        <a:srgbClr val="F79646">
                          <a:tint val="90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P</a:t>
              </a:r>
              <a:endParaRPr lang="en-US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2743200" y="3124200"/>
            <a:ext cx="1295400" cy="304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OSPF-TE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819400" y="3505200"/>
            <a:ext cx="1295400" cy="304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RSVP-TE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114800" y="3124200"/>
            <a:ext cx="1295400" cy="304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LDP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486400" y="3124200"/>
            <a:ext cx="1295400" cy="304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I-BGP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rot="5400000" flipH="1" flipV="1">
            <a:off x="2946916" y="1777484"/>
            <a:ext cx="1078468" cy="224790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3137416" y="2882384"/>
            <a:ext cx="1992868" cy="95250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6200000" flipV="1">
            <a:off x="5194816" y="1777484"/>
            <a:ext cx="1078468" cy="224790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6200000" flipV="1">
            <a:off x="4356616" y="2615684"/>
            <a:ext cx="1992868" cy="148590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3886200" y="3352800"/>
            <a:ext cx="1524000" cy="228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prstClr val="white"/>
                </a:solidFill>
              </a:rPr>
              <a:t>OpenFlow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rot="5400000" flipH="1" flipV="1">
            <a:off x="1880116" y="2768084"/>
            <a:ext cx="2983468" cy="217170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60" idx="0"/>
          </p:cNvCxnSpPr>
          <p:nvPr/>
        </p:nvCxnSpPr>
        <p:spPr>
          <a:xfrm rot="16200000" flipV="1">
            <a:off x="4623316" y="2348984"/>
            <a:ext cx="2983468" cy="300990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60" idx="0"/>
          </p:cNvCxnSpPr>
          <p:nvPr/>
        </p:nvCxnSpPr>
        <p:spPr>
          <a:xfrm rot="5400000" flipH="1">
            <a:off x="3238500" y="3733800"/>
            <a:ext cx="3200400" cy="45720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0" name="AutoShape 22"/>
          <p:cNvSpPr>
            <a:spLocks noChangeArrowheads="1"/>
          </p:cNvSpPr>
          <p:nvPr/>
        </p:nvSpPr>
        <p:spPr bwMode="auto">
          <a:xfrm>
            <a:off x="2438400" y="2362200"/>
            <a:ext cx="43434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NETWORK OPERATING SYSTEM</a:t>
            </a:r>
            <a:endParaRPr lang="en-US" sz="1600" b="1" dirty="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2438400" y="1828800"/>
            <a:ext cx="990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Routing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3505200" y="1828800"/>
            <a:ext cx="9906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Discovery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4572000" y="1828800"/>
            <a:ext cx="1143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Label Distribution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5791200" y="1828800"/>
            <a:ext cx="9906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Recovery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962400" y="1219200"/>
            <a:ext cx="990600" cy="457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TE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876800" y="5486400"/>
            <a:ext cx="152400" cy="152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315200" y="5486400"/>
            <a:ext cx="152400" cy="152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82"/>
          <p:cNvGrpSpPr/>
          <p:nvPr/>
        </p:nvGrpSpPr>
        <p:grpSpPr>
          <a:xfrm>
            <a:off x="6705600" y="3505198"/>
            <a:ext cx="609600" cy="457202"/>
            <a:chOff x="1066800" y="1219200"/>
            <a:chExt cx="609600" cy="457202"/>
          </a:xfrm>
        </p:grpSpPr>
        <p:sp>
          <p:nvSpPr>
            <p:cNvPr id="84" name="Can 83"/>
            <p:cNvSpPr/>
            <p:nvPr/>
          </p:nvSpPr>
          <p:spPr>
            <a:xfrm>
              <a:off x="1066800" y="1219201"/>
              <a:ext cx="609600" cy="457201"/>
            </a:xfrm>
            <a:prstGeom prst="can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5" name="Down Arrow 84"/>
            <p:cNvSpPr/>
            <p:nvPr/>
          </p:nvSpPr>
          <p:spPr>
            <a:xfrm rot="3594206">
              <a:off x="1214109" y="1314313"/>
              <a:ext cx="111782" cy="16287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6" name="Down Arrow 85"/>
            <p:cNvSpPr/>
            <p:nvPr/>
          </p:nvSpPr>
          <p:spPr>
            <a:xfrm rot="14184123">
              <a:off x="1378585" y="1183900"/>
              <a:ext cx="126763" cy="197365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Right Arrow 86"/>
            <p:cNvSpPr/>
            <p:nvPr/>
          </p:nvSpPr>
          <p:spPr>
            <a:xfrm rot="10800000">
              <a:off x="1168399" y="1219200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8" name="Right Arrow 87"/>
            <p:cNvSpPr/>
            <p:nvPr/>
          </p:nvSpPr>
          <p:spPr>
            <a:xfrm rot="276230">
              <a:off x="1377431" y="1316812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88"/>
          <p:cNvGrpSpPr/>
          <p:nvPr/>
        </p:nvGrpSpPr>
        <p:grpSpPr>
          <a:xfrm>
            <a:off x="1905000" y="3505200"/>
            <a:ext cx="609600" cy="457202"/>
            <a:chOff x="1066800" y="1219200"/>
            <a:chExt cx="609600" cy="457202"/>
          </a:xfrm>
        </p:grpSpPr>
        <p:sp>
          <p:nvSpPr>
            <p:cNvPr id="90" name="Can 89"/>
            <p:cNvSpPr/>
            <p:nvPr/>
          </p:nvSpPr>
          <p:spPr>
            <a:xfrm>
              <a:off x="1066800" y="1219201"/>
              <a:ext cx="609600" cy="457201"/>
            </a:xfrm>
            <a:prstGeom prst="can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1" name="Down Arrow 90"/>
            <p:cNvSpPr/>
            <p:nvPr/>
          </p:nvSpPr>
          <p:spPr>
            <a:xfrm rot="3594206">
              <a:off x="1214109" y="1314313"/>
              <a:ext cx="111782" cy="16287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" name="Down Arrow 91"/>
            <p:cNvSpPr/>
            <p:nvPr/>
          </p:nvSpPr>
          <p:spPr>
            <a:xfrm rot="14184123">
              <a:off x="1378585" y="1183900"/>
              <a:ext cx="126763" cy="197365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" name="Right Arrow 92"/>
            <p:cNvSpPr/>
            <p:nvPr/>
          </p:nvSpPr>
          <p:spPr>
            <a:xfrm rot="10800000">
              <a:off x="1168399" y="1219200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4" name="Right Arrow 93"/>
            <p:cNvSpPr/>
            <p:nvPr/>
          </p:nvSpPr>
          <p:spPr>
            <a:xfrm rot="276230">
              <a:off x="1377431" y="1316812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94"/>
          <p:cNvGrpSpPr/>
          <p:nvPr/>
        </p:nvGrpSpPr>
        <p:grpSpPr>
          <a:xfrm>
            <a:off x="2057400" y="5486400"/>
            <a:ext cx="609600" cy="457202"/>
            <a:chOff x="1066800" y="1219200"/>
            <a:chExt cx="609600" cy="457202"/>
          </a:xfrm>
        </p:grpSpPr>
        <p:sp>
          <p:nvSpPr>
            <p:cNvPr id="96" name="Can 95"/>
            <p:cNvSpPr/>
            <p:nvPr/>
          </p:nvSpPr>
          <p:spPr>
            <a:xfrm>
              <a:off x="1066800" y="1219201"/>
              <a:ext cx="609600" cy="457201"/>
            </a:xfrm>
            <a:prstGeom prst="can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Down Arrow 96"/>
            <p:cNvSpPr/>
            <p:nvPr/>
          </p:nvSpPr>
          <p:spPr>
            <a:xfrm rot="3594206">
              <a:off x="1214109" y="1314313"/>
              <a:ext cx="111782" cy="16287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Down Arrow 97"/>
            <p:cNvSpPr/>
            <p:nvPr/>
          </p:nvSpPr>
          <p:spPr>
            <a:xfrm rot="14184123">
              <a:off x="1378585" y="1183900"/>
              <a:ext cx="126763" cy="197365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Right Arrow 98"/>
            <p:cNvSpPr/>
            <p:nvPr/>
          </p:nvSpPr>
          <p:spPr>
            <a:xfrm rot="10800000">
              <a:off x="1168399" y="1219200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Right Arrow 99"/>
            <p:cNvSpPr/>
            <p:nvPr/>
          </p:nvSpPr>
          <p:spPr>
            <a:xfrm rot="276230">
              <a:off x="1377431" y="1316812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100"/>
          <p:cNvGrpSpPr/>
          <p:nvPr/>
        </p:nvGrpSpPr>
        <p:grpSpPr>
          <a:xfrm>
            <a:off x="3352800" y="4419600"/>
            <a:ext cx="609600" cy="457202"/>
            <a:chOff x="1066800" y="1219200"/>
            <a:chExt cx="609600" cy="457202"/>
          </a:xfrm>
        </p:grpSpPr>
        <p:sp>
          <p:nvSpPr>
            <p:cNvPr id="102" name="Can 101"/>
            <p:cNvSpPr/>
            <p:nvPr/>
          </p:nvSpPr>
          <p:spPr>
            <a:xfrm>
              <a:off x="1066800" y="1219201"/>
              <a:ext cx="609600" cy="457201"/>
            </a:xfrm>
            <a:prstGeom prst="can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3" name="Down Arrow 102"/>
            <p:cNvSpPr/>
            <p:nvPr/>
          </p:nvSpPr>
          <p:spPr>
            <a:xfrm rot="3594206">
              <a:off x="1214109" y="1314313"/>
              <a:ext cx="111782" cy="16287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4" name="Down Arrow 103"/>
            <p:cNvSpPr/>
            <p:nvPr/>
          </p:nvSpPr>
          <p:spPr>
            <a:xfrm rot="14184123">
              <a:off x="1378585" y="1183900"/>
              <a:ext cx="126763" cy="197365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5" name="Right Arrow 104"/>
            <p:cNvSpPr/>
            <p:nvPr/>
          </p:nvSpPr>
          <p:spPr>
            <a:xfrm rot="10800000">
              <a:off x="1168399" y="1219200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6" name="Right Arrow 105"/>
            <p:cNvSpPr/>
            <p:nvPr/>
          </p:nvSpPr>
          <p:spPr>
            <a:xfrm rot="276230">
              <a:off x="1377431" y="1316812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106"/>
          <p:cNvGrpSpPr/>
          <p:nvPr/>
        </p:nvGrpSpPr>
        <p:grpSpPr>
          <a:xfrm>
            <a:off x="4724400" y="5257800"/>
            <a:ext cx="609600" cy="457202"/>
            <a:chOff x="1066800" y="1219200"/>
            <a:chExt cx="609600" cy="457202"/>
          </a:xfrm>
        </p:grpSpPr>
        <p:sp>
          <p:nvSpPr>
            <p:cNvPr id="108" name="Can 107"/>
            <p:cNvSpPr/>
            <p:nvPr/>
          </p:nvSpPr>
          <p:spPr>
            <a:xfrm>
              <a:off x="1066800" y="1219201"/>
              <a:ext cx="609600" cy="457201"/>
            </a:xfrm>
            <a:prstGeom prst="can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9" name="Down Arrow 108"/>
            <p:cNvSpPr/>
            <p:nvPr/>
          </p:nvSpPr>
          <p:spPr>
            <a:xfrm rot="3594206">
              <a:off x="1214109" y="1314313"/>
              <a:ext cx="111782" cy="16287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0" name="Down Arrow 109"/>
            <p:cNvSpPr/>
            <p:nvPr/>
          </p:nvSpPr>
          <p:spPr>
            <a:xfrm rot="14184123">
              <a:off x="1378585" y="1183900"/>
              <a:ext cx="126763" cy="197365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1" name="Right Arrow 110"/>
            <p:cNvSpPr/>
            <p:nvPr/>
          </p:nvSpPr>
          <p:spPr>
            <a:xfrm rot="10800000">
              <a:off x="1168399" y="1219200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2" name="Right Arrow 111"/>
            <p:cNvSpPr/>
            <p:nvPr/>
          </p:nvSpPr>
          <p:spPr>
            <a:xfrm rot="276230">
              <a:off x="1377431" y="1316812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12"/>
          <p:cNvGrpSpPr/>
          <p:nvPr/>
        </p:nvGrpSpPr>
        <p:grpSpPr>
          <a:xfrm>
            <a:off x="5791200" y="4343400"/>
            <a:ext cx="609600" cy="457202"/>
            <a:chOff x="1066800" y="1219200"/>
            <a:chExt cx="609600" cy="457202"/>
          </a:xfrm>
        </p:grpSpPr>
        <p:sp>
          <p:nvSpPr>
            <p:cNvPr id="114" name="Can 113"/>
            <p:cNvSpPr/>
            <p:nvPr/>
          </p:nvSpPr>
          <p:spPr>
            <a:xfrm>
              <a:off x="1066800" y="1219201"/>
              <a:ext cx="609600" cy="457201"/>
            </a:xfrm>
            <a:prstGeom prst="can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5" name="Down Arrow 114"/>
            <p:cNvSpPr/>
            <p:nvPr/>
          </p:nvSpPr>
          <p:spPr>
            <a:xfrm rot="3594206">
              <a:off x="1214109" y="1314313"/>
              <a:ext cx="111782" cy="16287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6" name="Down Arrow 115"/>
            <p:cNvSpPr/>
            <p:nvPr/>
          </p:nvSpPr>
          <p:spPr>
            <a:xfrm rot="14184123">
              <a:off x="1378585" y="1183900"/>
              <a:ext cx="126763" cy="197365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7" name="Right Arrow 116"/>
            <p:cNvSpPr/>
            <p:nvPr/>
          </p:nvSpPr>
          <p:spPr>
            <a:xfrm rot="10800000">
              <a:off x="1168399" y="1219200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8" name="Right Arrow 117"/>
            <p:cNvSpPr/>
            <p:nvPr/>
          </p:nvSpPr>
          <p:spPr>
            <a:xfrm rot="276230">
              <a:off x="1377431" y="1316812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Group 118"/>
          <p:cNvGrpSpPr/>
          <p:nvPr/>
        </p:nvGrpSpPr>
        <p:grpSpPr>
          <a:xfrm>
            <a:off x="7162800" y="5334000"/>
            <a:ext cx="609600" cy="457202"/>
            <a:chOff x="1066800" y="1219200"/>
            <a:chExt cx="609600" cy="457202"/>
          </a:xfrm>
        </p:grpSpPr>
        <p:sp>
          <p:nvSpPr>
            <p:cNvPr id="120" name="Can 119"/>
            <p:cNvSpPr/>
            <p:nvPr/>
          </p:nvSpPr>
          <p:spPr>
            <a:xfrm>
              <a:off x="1066800" y="1219201"/>
              <a:ext cx="609600" cy="457201"/>
            </a:xfrm>
            <a:prstGeom prst="can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1" name="Down Arrow 120"/>
            <p:cNvSpPr/>
            <p:nvPr/>
          </p:nvSpPr>
          <p:spPr>
            <a:xfrm rot="3594206">
              <a:off x="1214109" y="1314313"/>
              <a:ext cx="111782" cy="16287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2" name="Down Arrow 121"/>
            <p:cNvSpPr/>
            <p:nvPr/>
          </p:nvSpPr>
          <p:spPr>
            <a:xfrm rot="14184123">
              <a:off x="1378585" y="1183900"/>
              <a:ext cx="126763" cy="197365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3" name="Right Arrow 122"/>
            <p:cNvSpPr/>
            <p:nvPr/>
          </p:nvSpPr>
          <p:spPr>
            <a:xfrm rot="10800000">
              <a:off x="1168399" y="1219200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4" name="Right Arrow 123"/>
            <p:cNvSpPr/>
            <p:nvPr/>
          </p:nvSpPr>
          <p:spPr>
            <a:xfrm rot="276230">
              <a:off x="1377431" y="1316812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Group 124"/>
          <p:cNvGrpSpPr/>
          <p:nvPr/>
        </p:nvGrpSpPr>
        <p:grpSpPr>
          <a:xfrm>
            <a:off x="4572000" y="3581400"/>
            <a:ext cx="609600" cy="457202"/>
            <a:chOff x="1066800" y="1219200"/>
            <a:chExt cx="609600" cy="457202"/>
          </a:xfrm>
        </p:grpSpPr>
        <p:sp>
          <p:nvSpPr>
            <p:cNvPr id="126" name="Can 125"/>
            <p:cNvSpPr/>
            <p:nvPr/>
          </p:nvSpPr>
          <p:spPr>
            <a:xfrm>
              <a:off x="1066800" y="1219201"/>
              <a:ext cx="609600" cy="457201"/>
            </a:xfrm>
            <a:prstGeom prst="can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7" name="Down Arrow 126"/>
            <p:cNvSpPr/>
            <p:nvPr/>
          </p:nvSpPr>
          <p:spPr>
            <a:xfrm rot="3594206">
              <a:off x="1214109" y="1314313"/>
              <a:ext cx="111782" cy="16287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8" name="Down Arrow 127"/>
            <p:cNvSpPr/>
            <p:nvPr/>
          </p:nvSpPr>
          <p:spPr>
            <a:xfrm rot="14184123">
              <a:off x="1378585" y="1183900"/>
              <a:ext cx="126763" cy="197365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9" name="Right Arrow 128"/>
            <p:cNvSpPr/>
            <p:nvPr/>
          </p:nvSpPr>
          <p:spPr>
            <a:xfrm rot="10800000">
              <a:off x="1168399" y="1219200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0" name="Right Arrow 129"/>
            <p:cNvSpPr/>
            <p:nvPr/>
          </p:nvSpPr>
          <p:spPr>
            <a:xfrm rot="276230">
              <a:off x="1377431" y="1316812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8" name="Rounded Rectangle 47"/>
          <p:cNvSpPr/>
          <p:nvPr/>
        </p:nvSpPr>
        <p:spPr>
          <a:xfrm>
            <a:off x="4191000" y="3505200"/>
            <a:ext cx="1295400" cy="304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LMP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5562600" y="3505200"/>
            <a:ext cx="1295400" cy="304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MP-BGP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133600" y="60960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PUSH</a:t>
            </a:r>
            <a:endParaRPr lang="en-US" sz="1400" dirty="0">
              <a:solidFill>
                <a:prstClr val="white"/>
              </a:solidFill>
            </a:endParaRPr>
          </a:p>
        </p:txBody>
      </p:sp>
      <p:cxnSp>
        <p:nvCxnSpPr>
          <p:cNvPr id="133" name="Straight Connector 132"/>
          <p:cNvCxnSpPr/>
          <p:nvPr/>
        </p:nvCxnSpPr>
        <p:spPr>
          <a:xfrm>
            <a:off x="2286000" y="1752600"/>
            <a:ext cx="4724400" cy="0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381000" y="4114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Simpler 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Data Plane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81000" y="2438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Simpler Control Plane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381000" y="12192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Services </a:t>
            </a:r>
          </a:p>
          <a:p>
            <a:endParaRPr lang="en-US" dirty="0" smtClean="0">
              <a:solidFill>
                <a:prstClr val="white"/>
              </a:solidFill>
            </a:endParaRPr>
          </a:p>
          <a:p>
            <a:r>
              <a:rPr lang="en-US" dirty="0" smtClean="0">
                <a:solidFill>
                  <a:prstClr val="white"/>
                </a:solidFill>
              </a:rPr>
              <a:t> Network Applications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7" name="Left Brace 136"/>
          <p:cNvSpPr/>
          <p:nvPr/>
        </p:nvSpPr>
        <p:spPr>
          <a:xfrm>
            <a:off x="1600200" y="2362200"/>
            <a:ext cx="381000" cy="11430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7" name="Freeform 106"/>
          <p:cNvSpPr/>
          <p:nvPr/>
        </p:nvSpPr>
        <p:spPr>
          <a:xfrm>
            <a:off x="2323070" y="4613189"/>
            <a:ext cx="5276335" cy="1107989"/>
          </a:xfrm>
          <a:custGeom>
            <a:avLst/>
            <a:gdLst>
              <a:gd name="connsiteX0" fmla="*/ 0 w 5276335"/>
              <a:gd name="connsiteY0" fmla="*/ 1107989 h 1107989"/>
              <a:gd name="connsiteX1" fmla="*/ 1285103 w 5276335"/>
              <a:gd name="connsiteY1" fmla="*/ 131806 h 1107989"/>
              <a:gd name="connsiteX2" fmla="*/ 2594919 w 5276335"/>
              <a:gd name="connsiteY2" fmla="*/ 885568 h 1107989"/>
              <a:gd name="connsiteX3" fmla="*/ 3781168 w 5276335"/>
              <a:gd name="connsiteY3" fmla="*/ 8238 h 1107989"/>
              <a:gd name="connsiteX4" fmla="*/ 5276335 w 5276335"/>
              <a:gd name="connsiteY4" fmla="*/ 934995 h 1107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6335" h="1107989">
                <a:moveTo>
                  <a:pt x="0" y="1107989"/>
                </a:moveTo>
                <a:cubicBezTo>
                  <a:pt x="426308" y="638432"/>
                  <a:pt x="852617" y="168876"/>
                  <a:pt x="1285103" y="131806"/>
                </a:cubicBezTo>
                <a:cubicBezTo>
                  <a:pt x="1717589" y="94736"/>
                  <a:pt x="2178908" y="906163"/>
                  <a:pt x="2594919" y="885568"/>
                </a:cubicBezTo>
                <a:cubicBezTo>
                  <a:pt x="3010930" y="864973"/>
                  <a:pt x="3334265" y="0"/>
                  <a:pt x="3781168" y="8238"/>
                </a:cubicBezTo>
                <a:cubicBezTo>
                  <a:pt x="4228071" y="16476"/>
                  <a:pt x="4752203" y="475735"/>
                  <a:pt x="5276335" y="934995"/>
                </a:cubicBezTo>
              </a:path>
            </a:pathLst>
          </a:custGeom>
          <a:ln w="1016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4724400" y="60960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SWAP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162800" y="60960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POP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791200" y="48006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Label Switched Path (LSP)</a:t>
            </a:r>
            <a:endParaRPr lang="en-US" sz="1400" b="1" dirty="0"/>
          </a:p>
        </p:txBody>
      </p:sp>
      <p:sp>
        <p:nvSpPr>
          <p:cNvPr id="132" name="Rounded Rectangle 131"/>
          <p:cNvSpPr/>
          <p:nvPr/>
        </p:nvSpPr>
        <p:spPr>
          <a:xfrm>
            <a:off x="914400" y="1828800"/>
            <a:ext cx="7696200" cy="4572000"/>
          </a:xfrm>
          <a:prstGeom prst="roundRect">
            <a:avLst/>
          </a:prstGeom>
          <a:solidFill>
            <a:srgbClr val="4F81BD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Provide the </a:t>
            </a:r>
            <a:r>
              <a:rPr lang="en-US" sz="2800" u="sng" dirty="0" smtClean="0">
                <a:solidFill>
                  <a:srgbClr val="FFFFFF"/>
                </a:solidFill>
              </a:rPr>
              <a:t>Services</a:t>
            </a:r>
            <a:r>
              <a:rPr lang="en-US" sz="2800" dirty="0" smtClean="0">
                <a:solidFill>
                  <a:srgbClr val="FFFFFF"/>
                </a:solidFill>
              </a:rPr>
              <a:t> without the </a:t>
            </a:r>
            <a:r>
              <a:rPr lang="en-US" sz="2800" u="sng" dirty="0" smtClean="0">
                <a:solidFill>
                  <a:srgbClr val="FFFFFF"/>
                </a:solidFill>
              </a:rPr>
              <a:t>Complexity</a:t>
            </a:r>
            <a:r>
              <a:rPr lang="en-US" sz="2800" dirty="0" smtClean="0">
                <a:solidFill>
                  <a:srgbClr val="FFFFFF"/>
                </a:solidFill>
              </a:rPr>
              <a:t>!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38" name="Slide Number Placeholder 1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7" grpId="0" animBg="1"/>
      <p:bldP spid="52" grpId="0" animBg="1"/>
      <p:bldP spid="59" grpId="0" animBg="1"/>
      <p:bldP spid="60" grpId="0" animBg="1"/>
      <p:bldP spid="69" grpId="0" animBg="1"/>
      <p:bldP spid="70" grpId="0" animBg="1"/>
      <p:bldP spid="71" grpId="0" animBg="1"/>
      <p:bldP spid="72" grpId="0" animBg="1"/>
      <p:bldP spid="68" grpId="0" animBg="1"/>
      <p:bldP spid="48" grpId="0" animBg="1"/>
      <p:bldP spid="53" grpId="0" animBg="1"/>
      <p:bldP spid="134" grpId="0"/>
      <p:bldP spid="135" grpId="0"/>
      <p:bldP spid="136" grpId="0"/>
      <p:bldP spid="137" grpId="0" animBg="1"/>
      <p:bldP spid="1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87"/>
          <p:cNvGrpSpPr/>
          <p:nvPr/>
        </p:nvGrpSpPr>
        <p:grpSpPr>
          <a:xfrm>
            <a:off x="0" y="1590906"/>
            <a:ext cx="5410200" cy="3057294"/>
            <a:chOff x="2209800" y="685800"/>
            <a:chExt cx="5410200" cy="3057294"/>
          </a:xfrm>
        </p:grpSpPr>
        <p:cxnSp>
          <p:nvCxnSpPr>
            <p:cNvPr id="121" name="Straight Connector 120"/>
            <p:cNvCxnSpPr>
              <a:stCxn id="161" idx="3"/>
              <a:endCxn id="172" idx="3"/>
            </p:cNvCxnSpPr>
            <p:nvPr/>
          </p:nvCxnSpPr>
          <p:spPr>
            <a:xfrm flipV="1">
              <a:off x="4038600" y="1257638"/>
              <a:ext cx="2057400" cy="512674"/>
            </a:xfrm>
            <a:prstGeom prst="line">
              <a:avLst/>
            </a:prstGeom>
            <a:noFill/>
            <a:ln w="28575" cap="flat" cmpd="sng" algn="ctr">
              <a:solidFill>
                <a:srgbClr val="9BBB59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grpSp>
          <p:nvGrpSpPr>
            <p:cNvPr id="122" name="Group 155"/>
            <p:cNvGrpSpPr/>
            <p:nvPr/>
          </p:nvGrpSpPr>
          <p:grpSpPr>
            <a:xfrm>
              <a:off x="2209800" y="685800"/>
              <a:ext cx="5410200" cy="3057294"/>
              <a:chOff x="2209800" y="685800"/>
              <a:chExt cx="5410200" cy="3057294"/>
            </a:xfrm>
          </p:grpSpPr>
          <p:grpSp>
            <p:nvGrpSpPr>
              <p:cNvPr id="133" name="Group 6"/>
              <p:cNvGrpSpPr/>
              <p:nvPr/>
            </p:nvGrpSpPr>
            <p:grpSpPr>
              <a:xfrm>
                <a:off x="6934200" y="2590800"/>
                <a:ext cx="575353" cy="390294"/>
                <a:chOff x="6355426" y="2614962"/>
                <a:chExt cx="575353" cy="390294"/>
              </a:xfrm>
            </p:grpSpPr>
            <p:sp>
              <p:nvSpPr>
                <p:cNvPr id="208" name="Can 70"/>
                <p:cNvSpPr/>
                <p:nvPr/>
              </p:nvSpPr>
              <p:spPr>
                <a:xfrm>
                  <a:off x="6355426" y="2614963"/>
                  <a:ext cx="575353" cy="390293"/>
                </a:xfrm>
                <a:prstGeom prst="can">
                  <a:avLst>
                    <a:gd name="adj" fmla="val 50000"/>
                  </a:avLst>
                </a:prstGeom>
                <a:solidFill>
                  <a:srgbClr val="4BACC6"/>
                </a:solidFill>
                <a:ln>
                  <a:solidFill>
                    <a:srgbClr val="EEECE1"/>
                  </a:solidFill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Down Arrow 71"/>
                <p:cNvSpPr/>
                <p:nvPr/>
              </p:nvSpPr>
              <p:spPr>
                <a:xfrm rot="3594206">
                  <a:off x="6499499" y="2688814"/>
                  <a:ext cx="95424" cy="153727"/>
                </a:xfrm>
                <a:prstGeom prst="downArrow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  <a:scene3d>
                  <a:camera prst="isometricRightUp"/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Down Arrow 72"/>
                <p:cNvSpPr/>
                <p:nvPr/>
              </p:nvSpPr>
              <p:spPr>
                <a:xfrm rot="14184123">
                  <a:off x="6655410" y="2575931"/>
                  <a:ext cx="108213" cy="186277"/>
                </a:xfrm>
                <a:prstGeom prst="downArrow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  <a:scene3d>
                  <a:camera prst="isometricRightUp"/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Right Arrow 73"/>
                <p:cNvSpPr/>
                <p:nvPr/>
              </p:nvSpPr>
              <p:spPr>
                <a:xfrm rot="10800000">
                  <a:off x="6451318" y="2614962"/>
                  <a:ext cx="167006" cy="117088"/>
                </a:xfrm>
                <a:prstGeom prst="rightArrow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  <a:scene3d>
                  <a:camera prst="isometricBottomDown"/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Right Arrow 74"/>
                <p:cNvSpPr/>
                <p:nvPr/>
              </p:nvSpPr>
              <p:spPr>
                <a:xfrm rot="276230">
                  <a:off x="6648606" y="2698289"/>
                  <a:ext cx="167006" cy="117088"/>
                </a:xfrm>
                <a:prstGeom prst="rightArrow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  <a:scene3d>
                  <a:camera prst="isometricBottomDown"/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4" name="Group 7"/>
              <p:cNvGrpSpPr/>
              <p:nvPr/>
            </p:nvGrpSpPr>
            <p:grpSpPr>
              <a:xfrm>
                <a:off x="4648200" y="3276600"/>
                <a:ext cx="575353" cy="390294"/>
                <a:chOff x="6355426" y="2614962"/>
                <a:chExt cx="575353" cy="390294"/>
              </a:xfrm>
            </p:grpSpPr>
            <p:sp>
              <p:nvSpPr>
                <p:cNvPr id="203" name="Can 70"/>
                <p:cNvSpPr/>
                <p:nvPr/>
              </p:nvSpPr>
              <p:spPr>
                <a:xfrm>
                  <a:off x="6355426" y="2614963"/>
                  <a:ext cx="575353" cy="390293"/>
                </a:xfrm>
                <a:prstGeom prst="can">
                  <a:avLst>
                    <a:gd name="adj" fmla="val 50000"/>
                  </a:avLst>
                </a:prstGeom>
                <a:solidFill>
                  <a:srgbClr val="4BACC6"/>
                </a:solidFill>
                <a:ln>
                  <a:solidFill>
                    <a:srgbClr val="EEECE1"/>
                  </a:solidFill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Down Arrow 71"/>
                <p:cNvSpPr/>
                <p:nvPr/>
              </p:nvSpPr>
              <p:spPr>
                <a:xfrm rot="3594206">
                  <a:off x="6499499" y="2688814"/>
                  <a:ext cx="95424" cy="153727"/>
                </a:xfrm>
                <a:prstGeom prst="downArrow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  <a:scene3d>
                  <a:camera prst="isometricRightUp"/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Down Arrow 72"/>
                <p:cNvSpPr/>
                <p:nvPr/>
              </p:nvSpPr>
              <p:spPr>
                <a:xfrm rot="14184123">
                  <a:off x="6655410" y="2575931"/>
                  <a:ext cx="108213" cy="186277"/>
                </a:xfrm>
                <a:prstGeom prst="downArrow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  <a:scene3d>
                  <a:camera prst="isometricRightUp"/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Right Arrow 73"/>
                <p:cNvSpPr/>
                <p:nvPr/>
              </p:nvSpPr>
              <p:spPr>
                <a:xfrm rot="10800000">
                  <a:off x="6451318" y="2614962"/>
                  <a:ext cx="167006" cy="117088"/>
                </a:xfrm>
                <a:prstGeom prst="rightArrow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  <a:scene3d>
                  <a:camera prst="isometricBottomDown"/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Right Arrow 74"/>
                <p:cNvSpPr/>
                <p:nvPr/>
              </p:nvSpPr>
              <p:spPr>
                <a:xfrm rot="276230">
                  <a:off x="6648606" y="2698289"/>
                  <a:ext cx="167006" cy="117088"/>
                </a:xfrm>
                <a:prstGeom prst="rightArrow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  <a:scene3d>
                  <a:camera prst="isometricBottomDown"/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5" name="Group 13"/>
              <p:cNvGrpSpPr/>
              <p:nvPr/>
            </p:nvGrpSpPr>
            <p:grpSpPr>
              <a:xfrm>
                <a:off x="5334000" y="2133600"/>
                <a:ext cx="575353" cy="390294"/>
                <a:chOff x="6355426" y="2614962"/>
                <a:chExt cx="575353" cy="390294"/>
              </a:xfrm>
            </p:grpSpPr>
            <p:sp>
              <p:nvSpPr>
                <p:cNvPr id="198" name="Can 70"/>
                <p:cNvSpPr/>
                <p:nvPr/>
              </p:nvSpPr>
              <p:spPr>
                <a:xfrm>
                  <a:off x="6355426" y="2614963"/>
                  <a:ext cx="575353" cy="390293"/>
                </a:xfrm>
                <a:prstGeom prst="can">
                  <a:avLst>
                    <a:gd name="adj" fmla="val 50000"/>
                  </a:avLst>
                </a:prstGeom>
                <a:solidFill>
                  <a:srgbClr val="4BACC6"/>
                </a:solidFill>
                <a:ln>
                  <a:solidFill>
                    <a:srgbClr val="EEECE1"/>
                  </a:solidFill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Down Arrow 71"/>
                <p:cNvSpPr/>
                <p:nvPr/>
              </p:nvSpPr>
              <p:spPr>
                <a:xfrm rot="3594206">
                  <a:off x="6499499" y="2688814"/>
                  <a:ext cx="95424" cy="153727"/>
                </a:xfrm>
                <a:prstGeom prst="downArrow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  <a:scene3d>
                  <a:camera prst="isometricRightUp"/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Down Arrow 72"/>
                <p:cNvSpPr/>
                <p:nvPr/>
              </p:nvSpPr>
              <p:spPr>
                <a:xfrm rot="14184123">
                  <a:off x="6655410" y="2575931"/>
                  <a:ext cx="108213" cy="186277"/>
                </a:xfrm>
                <a:prstGeom prst="downArrow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  <a:scene3d>
                  <a:camera prst="isometricRightUp"/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Right Arrow 73"/>
                <p:cNvSpPr/>
                <p:nvPr/>
              </p:nvSpPr>
              <p:spPr>
                <a:xfrm rot="10800000">
                  <a:off x="6451318" y="2614962"/>
                  <a:ext cx="167006" cy="117088"/>
                </a:xfrm>
                <a:prstGeom prst="rightArrow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  <a:scene3d>
                  <a:camera prst="isometricBottomDown"/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Right Arrow 74"/>
                <p:cNvSpPr/>
                <p:nvPr/>
              </p:nvSpPr>
              <p:spPr>
                <a:xfrm rot="276230">
                  <a:off x="6648606" y="2698289"/>
                  <a:ext cx="167006" cy="117088"/>
                </a:xfrm>
                <a:prstGeom prst="rightArrow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  <a:scene3d>
                  <a:camera prst="isometricBottomDown"/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6" name="Group 19"/>
              <p:cNvGrpSpPr/>
              <p:nvPr/>
            </p:nvGrpSpPr>
            <p:grpSpPr>
              <a:xfrm>
                <a:off x="6019800" y="3352800"/>
                <a:ext cx="575353" cy="390294"/>
                <a:chOff x="6355426" y="2614962"/>
                <a:chExt cx="575353" cy="390294"/>
              </a:xfrm>
            </p:grpSpPr>
            <p:sp>
              <p:nvSpPr>
                <p:cNvPr id="193" name="Can 70"/>
                <p:cNvSpPr/>
                <p:nvPr/>
              </p:nvSpPr>
              <p:spPr>
                <a:xfrm>
                  <a:off x="6355426" y="2614963"/>
                  <a:ext cx="575353" cy="390293"/>
                </a:xfrm>
                <a:prstGeom prst="can">
                  <a:avLst>
                    <a:gd name="adj" fmla="val 50000"/>
                  </a:avLst>
                </a:prstGeom>
                <a:solidFill>
                  <a:srgbClr val="4BACC6"/>
                </a:solidFill>
                <a:ln>
                  <a:solidFill>
                    <a:srgbClr val="EEECE1"/>
                  </a:solidFill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Down Arrow 71"/>
                <p:cNvSpPr/>
                <p:nvPr/>
              </p:nvSpPr>
              <p:spPr>
                <a:xfrm rot="3594206">
                  <a:off x="6499499" y="2688814"/>
                  <a:ext cx="95424" cy="153727"/>
                </a:xfrm>
                <a:prstGeom prst="downArrow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  <a:scene3d>
                  <a:camera prst="isometricRightUp"/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Down Arrow 72"/>
                <p:cNvSpPr/>
                <p:nvPr/>
              </p:nvSpPr>
              <p:spPr>
                <a:xfrm rot="14184123">
                  <a:off x="6655410" y="2575931"/>
                  <a:ext cx="108213" cy="186277"/>
                </a:xfrm>
                <a:prstGeom prst="downArrow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  <a:scene3d>
                  <a:camera prst="isometricRightUp"/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Right Arrow 73"/>
                <p:cNvSpPr/>
                <p:nvPr/>
              </p:nvSpPr>
              <p:spPr>
                <a:xfrm rot="10800000">
                  <a:off x="6451318" y="2614962"/>
                  <a:ext cx="167006" cy="117088"/>
                </a:xfrm>
                <a:prstGeom prst="rightArrow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  <a:scene3d>
                  <a:camera prst="isometricBottomDown"/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Right Arrow 74"/>
                <p:cNvSpPr/>
                <p:nvPr/>
              </p:nvSpPr>
              <p:spPr>
                <a:xfrm rot="276230">
                  <a:off x="6648606" y="2698289"/>
                  <a:ext cx="167006" cy="117088"/>
                </a:xfrm>
                <a:prstGeom prst="rightArrow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  <a:scene3d>
                  <a:camera prst="isometricBottomDown"/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7" name="Group 25"/>
              <p:cNvGrpSpPr/>
              <p:nvPr/>
            </p:nvGrpSpPr>
            <p:grpSpPr>
              <a:xfrm>
                <a:off x="3505200" y="2590800"/>
                <a:ext cx="575353" cy="390294"/>
                <a:chOff x="6355426" y="2614962"/>
                <a:chExt cx="575353" cy="390294"/>
              </a:xfrm>
            </p:grpSpPr>
            <p:sp>
              <p:nvSpPr>
                <p:cNvPr id="188" name="Can 70"/>
                <p:cNvSpPr/>
                <p:nvPr/>
              </p:nvSpPr>
              <p:spPr>
                <a:xfrm>
                  <a:off x="6355426" y="2614963"/>
                  <a:ext cx="575353" cy="390293"/>
                </a:xfrm>
                <a:prstGeom prst="can">
                  <a:avLst>
                    <a:gd name="adj" fmla="val 50000"/>
                  </a:avLst>
                </a:prstGeom>
                <a:solidFill>
                  <a:srgbClr val="4BACC6"/>
                </a:solidFill>
                <a:ln>
                  <a:solidFill>
                    <a:srgbClr val="EEECE1"/>
                  </a:solidFill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Down Arrow 71"/>
                <p:cNvSpPr/>
                <p:nvPr/>
              </p:nvSpPr>
              <p:spPr>
                <a:xfrm rot="3594206">
                  <a:off x="6499499" y="2688814"/>
                  <a:ext cx="95424" cy="153727"/>
                </a:xfrm>
                <a:prstGeom prst="downArrow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  <a:scene3d>
                  <a:camera prst="isometricRightUp"/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Down Arrow 72"/>
                <p:cNvSpPr/>
                <p:nvPr/>
              </p:nvSpPr>
              <p:spPr>
                <a:xfrm rot="14184123">
                  <a:off x="6655410" y="2575931"/>
                  <a:ext cx="108213" cy="186277"/>
                </a:xfrm>
                <a:prstGeom prst="downArrow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  <a:scene3d>
                  <a:camera prst="isometricRightUp"/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Right Arrow 73"/>
                <p:cNvSpPr/>
                <p:nvPr/>
              </p:nvSpPr>
              <p:spPr>
                <a:xfrm rot="10800000">
                  <a:off x="6451318" y="2614962"/>
                  <a:ext cx="167006" cy="117088"/>
                </a:xfrm>
                <a:prstGeom prst="rightArrow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  <a:scene3d>
                  <a:camera prst="isometricBottomDown"/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Right Arrow 74"/>
                <p:cNvSpPr/>
                <p:nvPr/>
              </p:nvSpPr>
              <p:spPr>
                <a:xfrm rot="276230">
                  <a:off x="6648606" y="2698289"/>
                  <a:ext cx="167006" cy="117088"/>
                </a:xfrm>
                <a:prstGeom prst="rightArrow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  <a:scene3d>
                  <a:camera prst="isometricBottomDown"/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8" name="Straight Connector 31"/>
              <p:cNvCxnSpPr>
                <a:stCxn id="188" idx="3"/>
                <a:endCxn id="203" idx="2"/>
              </p:cNvCxnSpPr>
              <p:nvPr/>
            </p:nvCxnSpPr>
            <p:spPr>
              <a:xfrm rot="16200000" flipH="1">
                <a:off x="3975211" y="2798759"/>
                <a:ext cx="490654" cy="855323"/>
              </a:xfrm>
              <a:prstGeom prst="line">
                <a:avLst/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39" name="Straight Connector 138"/>
              <p:cNvCxnSpPr>
                <a:stCxn id="188" idx="4"/>
                <a:endCxn id="198" idx="2"/>
              </p:cNvCxnSpPr>
              <p:nvPr/>
            </p:nvCxnSpPr>
            <p:spPr>
              <a:xfrm flipV="1">
                <a:off x="4080553" y="2328748"/>
                <a:ext cx="1253447" cy="457200"/>
              </a:xfrm>
              <a:prstGeom prst="line">
                <a:avLst/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40" name="Straight Connector 139"/>
              <p:cNvCxnSpPr>
                <a:stCxn id="203" idx="4"/>
                <a:endCxn id="193" idx="2"/>
              </p:cNvCxnSpPr>
              <p:nvPr/>
            </p:nvCxnSpPr>
            <p:spPr>
              <a:xfrm>
                <a:off x="5223553" y="3471748"/>
                <a:ext cx="796247" cy="76200"/>
              </a:xfrm>
              <a:prstGeom prst="line">
                <a:avLst/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41" name="Straight Connector 140"/>
              <p:cNvCxnSpPr>
                <a:stCxn id="198" idx="3"/>
                <a:endCxn id="193" idx="1"/>
              </p:cNvCxnSpPr>
              <p:nvPr/>
            </p:nvCxnSpPr>
            <p:spPr>
              <a:xfrm rot="16200000" flipH="1">
                <a:off x="5550124" y="2595447"/>
                <a:ext cx="828907" cy="685800"/>
              </a:xfrm>
              <a:prstGeom prst="line">
                <a:avLst/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42" name="Straight Connector 141"/>
              <p:cNvCxnSpPr>
                <a:stCxn id="198" idx="4"/>
                <a:endCxn id="138" idx="2"/>
              </p:cNvCxnSpPr>
              <p:nvPr/>
            </p:nvCxnSpPr>
            <p:spPr>
              <a:xfrm>
                <a:off x="5909353" y="2328748"/>
                <a:ext cx="1024847" cy="457200"/>
              </a:xfrm>
              <a:prstGeom prst="line">
                <a:avLst/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43" name="Straight Connector 142"/>
              <p:cNvCxnSpPr>
                <a:stCxn id="138" idx="3"/>
                <a:endCxn id="193" idx="4"/>
              </p:cNvCxnSpPr>
              <p:nvPr/>
            </p:nvCxnSpPr>
            <p:spPr>
              <a:xfrm rot="5400000">
                <a:off x="6625088" y="2951159"/>
                <a:ext cx="566854" cy="626724"/>
              </a:xfrm>
              <a:prstGeom prst="line">
                <a:avLst/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grpSp>
            <p:nvGrpSpPr>
              <p:cNvPr id="144" name="Group 94"/>
              <p:cNvGrpSpPr/>
              <p:nvPr/>
            </p:nvGrpSpPr>
            <p:grpSpPr>
              <a:xfrm>
                <a:off x="6781800" y="1371600"/>
                <a:ext cx="838200" cy="1296776"/>
                <a:chOff x="6934200" y="1066800"/>
                <a:chExt cx="1600200" cy="1665997"/>
              </a:xfrm>
            </p:grpSpPr>
            <p:cxnSp>
              <p:nvCxnSpPr>
                <p:cNvPr id="177" name="Straight Connector 176"/>
                <p:cNvCxnSpPr>
                  <a:stCxn id="191" idx="1"/>
                </p:cNvCxnSpPr>
                <p:nvPr/>
              </p:nvCxnSpPr>
              <p:spPr>
                <a:xfrm rot="5400000" flipH="1" flipV="1">
                  <a:off x="8092083" y="2366680"/>
                  <a:ext cx="294397" cy="43783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grpSp>
              <p:nvGrpSpPr>
                <p:cNvPr id="178" name="Group 79"/>
                <p:cNvGrpSpPr/>
                <p:nvPr/>
              </p:nvGrpSpPr>
              <p:grpSpPr>
                <a:xfrm>
                  <a:off x="6934200" y="1066800"/>
                  <a:ext cx="1600200" cy="1371600"/>
                  <a:chOff x="762000" y="4038600"/>
                  <a:chExt cx="1752600" cy="1676400"/>
                </a:xfrm>
              </p:grpSpPr>
              <p:grpSp>
                <p:nvGrpSpPr>
                  <p:cNvPr id="180" name="Group 61"/>
                  <p:cNvGrpSpPr/>
                  <p:nvPr/>
                </p:nvGrpSpPr>
                <p:grpSpPr>
                  <a:xfrm>
                    <a:off x="762000" y="4038600"/>
                    <a:ext cx="1752600" cy="1676400"/>
                    <a:chOff x="3657600" y="1600200"/>
                    <a:chExt cx="1752600" cy="1676400"/>
                  </a:xfrm>
                </p:grpSpPr>
                <p:sp>
                  <p:nvSpPr>
                    <p:cNvPr id="186" name="Rounded Rectangle 185"/>
                    <p:cNvSpPr/>
                    <p:nvPr/>
                  </p:nvSpPr>
                  <p:spPr>
                    <a:xfrm>
                      <a:off x="3657600" y="2438400"/>
                      <a:ext cx="1752600" cy="838200"/>
                    </a:xfrm>
                    <a:prstGeom prst="roundRect">
                      <a:avLst/>
                    </a:prstGeom>
                    <a:gradFill rotWithShape="1">
                      <a:gsLst>
                        <a:gs pos="0">
                          <a:srgbClr val="4BACC6">
                            <a:tint val="50000"/>
                            <a:satMod val="300000"/>
                          </a:srgbClr>
                        </a:gs>
                        <a:gs pos="35000">
                          <a:srgbClr val="4BACC6">
                            <a:tint val="37000"/>
                            <a:satMod val="300000"/>
                          </a:srgbClr>
                        </a:gs>
                        <a:gs pos="100000">
                          <a:srgbClr val="4BACC6">
                            <a:tint val="15000"/>
                            <a:satMod val="350000"/>
                          </a:srgb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7" name="Rounded Rectangle 186"/>
                    <p:cNvSpPr/>
                    <p:nvPr/>
                  </p:nvSpPr>
                  <p:spPr>
                    <a:xfrm>
                      <a:off x="3657600" y="1600200"/>
                      <a:ext cx="533400" cy="304800"/>
                    </a:xfrm>
                    <a:prstGeom prst="roundRect">
                      <a:avLst/>
                    </a:prstGeom>
                    <a:solidFill>
                      <a:sysClr val="window" lastClr="FFFFFF"/>
                    </a:solidFill>
                    <a:ln w="25400" cap="flat" cmpd="sng" algn="ctr">
                      <a:solidFill>
                        <a:srgbClr val="C0504D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81" name="Rounded Rectangle 180"/>
                  <p:cNvSpPr/>
                  <p:nvPr/>
                </p:nvSpPr>
                <p:spPr>
                  <a:xfrm>
                    <a:off x="1371600" y="4038600"/>
                    <a:ext cx="533400" cy="304800"/>
                  </a:xfrm>
                  <a:prstGeom prst="round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solidFill>
                      <a:srgbClr val="C0504D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9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2" name="Rounded Rectangle 181"/>
                  <p:cNvSpPr/>
                  <p:nvPr/>
                </p:nvSpPr>
                <p:spPr>
                  <a:xfrm>
                    <a:off x="1981200" y="4038600"/>
                    <a:ext cx="533400" cy="304800"/>
                  </a:xfrm>
                  <a:prstGeom prst="round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solidFill>
                      <a:srgbClr val="C0504D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9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3" name="Rounded Rectangle 182"/>
                  <p:cNvSpPr/>
                  <p:nvPr/>
                </p:nvSpPr>
                <p:spPr>
                  <a:xfrm>
                    <a:off x="1981200" y="4343400"/>
                    <a:ext cx="533400" cy="533400"/>
                  </a:xfrm>
                  <a:prstGeom prst="round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solidFill>
                      <a:srgbClr val="9BBB59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4" name="Rounded Rectangle 183"/>
                  <p:cNvSpPr/>
                  <p:nvPr/>
                </p:nvSpPr>
                <p:spPr>
                  <a:xfrm>
                    <a:off x="1371600" y="4343400"/>
                    <a:ext cx="533400" cy="533400"/>
                  </a:xfrm>
                  <a:prstGeom prst="round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solidFill>
                      <a:srgbClr val="8064A2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5" name="Rounded Rectangle 184"/>
                  <p:cNvSpPr/>
                  <p:nvPr/>
                </p:nvSpPr>
                <p:spPr>
                  <a:xfrm>
                    <a:off x="762000" y="4343400"/>
                    <a:ext cx="533400" cy="533400"/>
                  </a:xfrm>
                  <a:prstGeom prst="round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solidFill>
                      <a:srgbClr val="F79646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179" name="Straight Connector 178"/>
                <p:cNvCxnSpPr/>
                <p:nvPr/>
              </p:nvCxnSpPr>
              <p:spPr>
                <a:xfrm rot="10800000">
                  <a:off x="6934204" y="2362200"/>
                  <a:ext cx="581887" cy="36882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145" name="Group 99"/>
              <p:cNvGrpSpPr/>
              <p:nvPr/>
            </p:nvGrpSpPr>
            <p:grpSpPr>
              <a:xfrm>
                <a:off x="5257800" y="914400"/>
                <a:ext cx="838200" cy="1261948"/>
                <a:chOff x="6934200" y="1066800"/>
                <a:chExt cx="1600200" cy="1719148"/>
              </a:xfrm>
            </p:grpSpPr>
            <p:cxnSp>
              <p:nvCxnSpPr>
                <p:cNvPr id="166" name="Straight Connector 165"/>
                <p:cNvCxnSpPr>
                  <a:stCxn id="198" idx="4"/>
                </p:cNvCxnSpPr>
                <p:nvPr/>
              </p:nvCxnSpPr>
              <p:spPr>
                <a:xfrm flipV="1">
                  <a:off x="8042953" y="2438400"/>
                  <a:ext cx="415247" cy="34754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grpSp>
              <p:nvGrpSpPr>
                <p:cNvPr id="167" name="Group 79"/>
                <p:cNvGrpSpPr/>
                <p:nvPr/>
              </p:nvGrpSpPr>
              <p:grpSpPr>
                <a:xfrm>
                  <a:off x="6934200" y="1066800"/>
                  <a:ext cx="1600200" cy="1371600"/>
                  <a:chOff x="762000" y="4038600"/>
                  <a:chExt cx="1752600" cy="1676400"/>
                </a:xfrm>
              </p:grpSpPr>
              <p:grpSp>
                <p:nvGrpSpPr>
                  <p:cNvPr id="169" name="Group 61"/>
                  <p:cNvGrpSpPr/>
                  <p:nvPr/>
                </p:nvGrpSpPr>
                <p:grpSpPr>
                  <a:xfrm>
                    <a:off x="762000" y="4038600"/>
                    <a:ext cx="1752600" cy="1676400"/>
                    <a:chOff x="3657600" y="1600200"/>
                    <a:chExt cx="1752600" cy="1676400"/>
                  </a:xfrm>
                </p:grpSpPr>
                <p:sp>
                  <p:nvSpPr>
                    <p:cNvPr id="175" name="Rounded Rectangle 174"/>
                    <p:cNvSpPr/>
                    <p:nvPr/>
                  </p:nvSpPr>
                  <p:spPr>
                    <a:xfrm>
                      <a:off x="3657600" y="2438400"/>
                      <a:ext cx="1752600" cy="838200"/>
                    </a:xfrm>
                    <a:prstGeom prst="roundRect">
                      <a:avLst/>
                    </a:prstGeom>
                    <a:gradFill rotWithShape="1">
                      <a:gsLst>
                        <a:gs pos="0">
                          <a:srgbClr val="4BACC6">
                            <a:tint val="50000"/>
                            <a:satMod val="300000"/>
                          </a:srgbClr>
                        </a:gs>
                        <a:gs pos="35000">
                          <a:srgbClr val="4BACC6">
                            <a:tint val="37000"/>
                            <a:satMod val="300000"/>
                          </a:srgbClr>
                        </a:gs>
                        <a:gs pos="100000">
                          <a:srgbClr val="4BACC6">
                            <a:tint val="15000"/>
                            <a:satMod val="350000"/>
                          </a:srgb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6" name="Rounded Rectangle 175"/>
                    <p:cNvSpPr/>
                    <p:nvPr/>
                  </p:nvSpPr>
                  <p:spPr>
                    <a:xfrm>
                      <a:off x="3657600" y="1600200"/>
                      <a:ext cx="533400" cy="304800"/>
                    </a:xfrm>
                    <a:prstGeom prst="roundRect">
                      <a:avLst/>
                    </a:prstGeom>
                    <a:solidFill>
                      <a:sysClr val="window" lastClr="FFFFFF"/>
                    </a:solidFill>
                    <a:ln w="25400" cap="flat" cmpd="sng" algn="ctr">
                      <a:solidFill>
                        <a:srgbClr val="C0504D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70" name="Rounded Rectangle 169"/>
                  <p:cNvSpPr/>
                  <p:nvPr/>
                </p:nvSpPr>
                <p:spPr>
                  <a:xfrm>
                    <a:off x="1371600" y="4038600"/>
                    <a:ext cx="533400" cy="304800"/>
                  </a:xfrm>
                  <a:prstGeom prst="round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solidFill>
                      <a:srgbClr val="C0504D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9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1" name="Rounded Rectangle 170"/>
                  <p:cNvSpPr/>
                  <p:nvPr/>
                </p:nvSpPr>
                <p:spPr>
                  <a:xfrm>
                    <a:off x="1981200" y="4038600"/>
                    <a:ext cx="533400" cy="304800"/>
                  </a:xfrm>
                  <a:prstGeom prst="round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solidFill>
                      <a:srgbClr val="C0504D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9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2" name="Rounded Rectangle 171"/>
                  <p:cNvSpPr/>
                  <p:nvPr/>
                </p:nvSpPr>
                <p:spPr>
                  <a:xfrm>
                    <a:off x="1981200" y="4343400"/>
                    <a:ext cx="533400" cy="533400"/>
                  </a:xfrm>
                  <a:prstGeom prst="round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solidFill>
                      <a:srgbClr val="9BBB59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3" name="Rounded Rectangle 172"/>
                  <p:cNvSpPr/>
                  <p:nvPr/>
                </p:nvSpPr>
                <p:spPr>
                  <a:xfrm>
                    <a:off x="1371600" y="4343400"/>
                    <a:ext cx="533400" cy="533400"/>
                  </a:xfrm>
                  <a:prstGeom prst="round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solidFill>
                      <a:srgbClr val="8064A2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4" name="Rounded Rectangle 173"/>
                  <p:cNvSpPr/>
                  <p:nvPr/>
                </p:nvSpPr>
                <p:spPr>
                  <a:xfrm>
                    <a:off x="762000" y="4343400"/>
                    <a:ext cx="533400" cy="533400"/>
                  </a:xfrm>
                  <a:prstGeom prst="round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solidFill>
                      <a:srgbClr val="F79646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168" name="Straight Connector 167"/>
                <p:cNvCxnSpPr>
                  <a:stCxn id="198" idx="2"/>
                </p:cNvCxnSpPr>
                <p:nvPr/>
              </p:nvCxnSpPr>
              <p:spPr>
                <a:xfrm rot="10800000">
                  <a:off x="6934200" y="2362200"/>
                  <a:ext cx="533400" cy="42374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146" name="Group 111"/>
              <p:cNvGrpSpPr/>
              <p:nvPr/>
            </p:nvGrpSpPr>
            <p:grpSpPr>
              <a:xfrm>
                <a:off x="3200400" y="1447800"/>
                <a:ext cx="838200" cy="1185748"/>
                <a:chOff x="6934200" y="1066800"/>
                <a:chExt cx="1600200" cy="1719148"/>
              </a:xfrm>
            </p:grpSpPr>
            <p:cxnSp>
              <p:nvCxnSpPr>
                <p:cNvPr id="155" name="Straight Connector 154"/>
                <p:cNvCxnSpPr>
                  <a:stCxn id="188" idx="2"/>
                </p:cNvCxnSpPr>
                <p:nvPr/>
              </p:nvCxnSpPr>
              <p:spPr>
                <a:xfrm rot="10800000">
                  <a:off x="6934200" y="2362200"/>
                  <a:ext cx="838200" cy="42374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56" name="Straight Connector 155"/>
                <p:cNvCxnSpPr/>
                <p:nvPr/>
              </p:nvCxnSpPr>
              <p:spPr>
                <a:xfrm rot="5400000" flipH="1" flipV="1">
                  <a:off x="8229600" y="2514600"/>
                  <a:ext cx="304800" cy="1524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grpSp>
              <p:nvGrpSpPr>
                <p:cNvPr id="157" name="Group 79"/>
                <p:cNvGrpSpPr/>
                <p:nvPr/>
              </p:nvGrpSpPr>
              <p:grpSpPr>
                <a:xfrm>
                  <a:off x="6934200" y="1066800"/>
                  <a:ext cx="1600200" cy="1371600"/>
                  <a:chOff x="762000" y="4038600"/>
                  <a:chExt cx="1752600" cy="1676400"/>
                </a:xfrm>
              </p:grpSpPr>
              <p:grpSp>
                <p:nvGrpSpPr>
                  <p:cNvPr id="158" name="Group 61"/>
                  <p:cNvGrpSpPr/>
                  <p:nvPr/>
                </p:nvGrpSpPr>
                <p:grpSpPr>
                  <a:xfrm>
                    <a:off x="762000" y="4038600"/>
                    <a:ext cx="1752600" cy="1676400"/>
                    <a:chOff x="3657600" y="1600200"/>
                    <a:chExt cx="1752600" cy="1676400"/>
                  </a:xfrm>
                </p:grpSpPr>
                <p:sp>
                  <p:nvSpPr>
                    <p:cNvPr id="164" name="Rounded Rectangle 163"/>
                    <p:cNvSpPr/>
                    <p:nvPr/>
                  </p:nvSpPr>
                  <p:spPr>
                    <a:xfrm>
                      <a:off x="3657600" y="2438400"/>
                      <a:ext cx="1752600" cy="838200"/>
                    </a:xfrm>
                    <a:prstGeom prst="roundRect">
                      <a:avLst/>
                    </a:prstGeom>
                    <a:gradFill rotWithShape="1">
                      <a:gsLst>
                        <a:gs pos="0">
                          <a:srgbClr val="4BACC6">
                            <a:tint val="50000"/>
                            <a:satMod val="300000"/>
                          </a:srgbClr>
                        </a:gs>
                        <a:gs pos="35000">
                          <a:srgbClr val="4BACC6">
                            <a:tint val="37000"/>
                            <a:satMod val="300000"/>
                          </a:srgbClr>
                        </a:gs>
                        <a:gs pos="100000">
                          <a:srgbClr val="4BACC6">
                            <a:tint val="15000"/>
                            <a:satMod val="350000"/>
                          </a:srgb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rgbClr val="4BACC6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5" name="Rounded Rectangle 164"/>
                    <p:cNvSpPr/>
                    <p:nvPr/>
                  </p:nvSpPr>
                  <p:spPr>
                    <a:xfrm>
                      <a:off x="3657600" y="1600200"/>
                      <a:ext cx="533400" cy="304800"/>
                    </a:xfrm>
                    <a:prstGeom prst="roundRect">
                      <a:avLst/>
                    </a:prstGeom>
                    <a:solidFill>
                      <a:sysClr val="window" lastClr="FFFFFF"/>
                    </a:solidFill>
                    <a:ln w="25400" cap="flat" cmpd="sng" algn="ctr">
                      <a:solidFill>
                        <a:srgbClr val="C0504D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59" name="Rounded Rectangle 158"/>
                  <p:cNvSpPr/>
                  <p:nvPr/>
                </p:nvSpPr>
                <p:spPr>
                  <a:xfrm>
                    <a:off x="1371600" y="4038600"/>
                    <a:ext cx="533400" cy="304800"/>
                  </a:xfrm>
                  <a:prstGeom prst="round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solidFill>
                      <a:srgbClr val="C0504D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9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0" name="Rounded Rectangle 159"/>
                  <p:cNvSpPr/>
                  <p:nvPr/>
                </p:nvSpPr>
                <p:spPr>
                  <a:xfrm>
                    <a:off x="1981200" y="4038600"/>
                    <a:ext cx="533400" cy="304800"/>
                  </a:xfrm>
                  <a:prstGeom prst="round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solidFill>
                      <a:srgbClr val="C0504D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9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1" name="Rounded Rectangle 160"/>
                  <p:cNvSpPr/>
                  <p:nvPr/>
                </p:nvSpPr>
                <p:spPr>
                  <a:xfrm>
                    <a:off x="1981200" y="4343400"/>
                    <a:ext cx="533400" cy="533400"/>
                  </a:xfrm>
                  <a:prstGeom prst="round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solidFill>
                      <a:srgbClr val="9BBB59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2" name="Rounded Rectangle 161"/>
                  <p:cNvSpPr/>
                  <p:nvPr/>
                </p:nvSpPr>
                <p:spPr>
                  <a:xfrm>
                    <a:off x="1371600" y="4343400"/>
                    <a:ext cx="533400" cy="533400"/>
                  </a:xfrm>
                  <a:prstGeom prst="round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solidFill>
                      <a:srgbClr val="8064A2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3" name="Rounded Rectangle 162"/>
                  <p:cNvSpPr/>
                  <p:nvPr/>
                </p:nvSpPr>
                <p:spPr>
                  <a:xfrm>
                    <a:off x="762000" y="4343400"/>
                    <a:ext cx="533400" cy="533400"/>
                  </a:xfrm>
                  <a:prstGeom prst="round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solidFill>
                      <a:srgbClr val="F79646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7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47" name="Rectangle 146"/>
              <p:cNvSpPr/>
              <p:nvPr/>
            </p:nvSpPr>
            <p:spPr>
              <a:xfrm>
                <a:off x="3729439" y="685800"/>
                <a:ext cx="16914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State Distribution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 Mechanisms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48" name="Straight Arrow Connector 147"/>
              <p:cNvCxnSpPr>
                <a:stCxn id="147" idx="2"/>
              </p:cNvCxnSpPr>
              <p:nvPr/>
            </p:nvCxnSpPr>
            <p:spPr>
              <a:xfrm>
                <a:off x="4575184" y="1270575"/>
                <a:ext cx="1216016" cy="10102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149" name="Rectangle 148"/>
              <p:cNvSpPr/>
              <p:nvPr/>
            </p:nvSpPr>
            <p:spPr>
              <a:xfrm>
                <a:off x="2362200" y="2362200"/>
                <a:ext cx="148359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Switch Operating System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50" name="Straight Arrow Connector 149"/>
              <p:cNvCxnSpPr>
                <a:stCxn id="149" idx="0"/>
              </p:cNvCxnSpPr>
              <p:nvPr/>
            </p:nvCxnSpPr>
            <p:spPr>
              <a:xfrm flipV="1">
                <a:off x="3104000" y="2057400"/>
                <a:ext cx="553600" cy="30480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51" name="Straight Arrow Connector 150"/>
              <p:cNvCxnSpPr/>
              <p:nvPr/>
            </p:nvCxnSpPr>
            <p:spPr>
              <a:xfrm>
                <a:off x="3124200" y="1143000"/>
                <a:ext cx="103058" cy="411124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52" name="Straight Arrow Connector 151"/>
              <p:cNvCxnSpPr>
                <a:endCxn id="159" idx="1"/>
              </p:cNvCxnSpPr>
              <p:nvPr/>
            </p:nvCxnSpPr>
            <p:spPr>
              <a:xfrm>
                <a:off x="3124200" y="1143000"/>
                <a:ext cx="367748" cy="390803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53" name="Straight Arrow Connector 152"/>
              <p:cNvCxnSpPr>
                <a:endCxn id="160" idx="0"/>
              </p:cNvCxnSpPr>
              <p:nvPr/>
            </p:nvCxnSpPr>
            <p:spPr>
              <a:xfrm>
                <a:off x="3124200" y="1143000"/>
                <a:ext cx="786848" cy="30480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154" name="Rectangle 153"/>
              <p:cNvSpPr/>
              <p:nvPr/>
            </p:nvSpPr>
            <p:spPr>
              <a:xfrm>
                <a:off x="2209800" y="838200"/>
                <a:ext cx="117879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Distributed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Network Functions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123" name="Straight Arrow Connector 122"/>
            <p:cNvCxnSpPr>
              <a:stCxn id="147" idx="2"/>
              <a:endCxn id="174" idx="2"/>
            </p:cNvCxnSpPr>
            <p:nvPr/>
          </p:nvCxnSpPr>
          <p:spPr>
            <a:xfrm>
              <a:off x="4575184" y="1270575"/>
              <a:ext cx="810168" cy="14724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24" name="Straight Arrow Connector 123"/>
            <p:cNvCxnSpPr>
              <a:stCxn id="147" idx="2"/>
              <a:endCxn id="172" idx="3"/>
            </p:cNvCxnSpPr>
            <p:nvPr/>
          </p:nvCxnSpPr>
          <p:spPr>
            <a:xfrm flipV="1">
              <a:off x="4575184" y="1257638"/>
              <a:ext cx="1520816" cy="12937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25" name="Straight Connector 124"/>
            <p:cNvCxnSpPr/>
            <p:nvPr/>
          </p:nvCxnSpPr>
          <p:spPr>
            <a:xfrm flipV="1">
              <a:off x="4038600" y="1870251"/>
              <a:ext cx="3581400" cy="34749"/>
            </a:xfrm>
            <a:prstGeom prst="line">
              <a:avLst/>
            </a:prstGeom>
            <a:noFill/>
            <a:ln w="28575" cap="flat" cmpd="sng" algn="ctr">
              <a:solidFill>
                <a:srgbClr val="9BBB59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126" name="Straight Connector 125"/>
            <p:cNvCxnSpPr>
              <a:stCxn id="172" idx="3"/>
              <a:endCxn id="183" idx="3"/>
            </p:cNvCxnSpPr>
            <p:nvPr/>
          </p:nvCxnSpPr>
          <p:spPr>
            <a:xfrm>
              <a:off x="6096000" y="1257638"/>
              <a:ext cx="1524000" cy="477925"/>
            </a:xfrm>
            <a:prstGeom prst="line">
              <a:avLst/>
            </a:prstGeom>
            <a:noFill/>
            <a:ln w="28575" cap="flat" cmpd="sng" algn="ctr">
              <a:solidFill>
                <a:srgbClr val="9BBB59"/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127" name="Straight Connector 126"/>
            <p:cNvCxnSpPr>
              <a:stCxn id="162" idx="3"/>
              <a:endCxn id="173" idx="3"/>
            </p:cNvCxnSpPr>
            <p:nvPr/>
          </p:nvCxnSpPr>
          <p:spPr>
            <a:xfrm flipV="1">
              <a:off x="3747052" y="1257638"/>
              <a:ext cx="2057400" cy="512674"/>
            </a:xfrm>
            <a:prstGeom prst="line">
              <a:avLst/>
            </a:prstGeom>
            <a:noFill/>
            <a:ln w="28575" cap="flat" cmpd="sng" algn="ctr">
              <a:solidFill>
                <a:srgbClr val="8064A2">
                  <a:lumMod val="60000"/>
                  <a:lumOff val="40000"/>
                </a:srgbClr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128" name="Straight Connector 127"/>
            <p:cNvCxnSpPr>
              <a:stCxn id="163" idx="3"/>
              <a:endCxn id="174" idx="3"/>
            </p:cNvCxnSpPr>
            <p:nvPr/>
          </p:nvCxnSpPr>
          <p:spPr>
            <a:xfrm flipV="1">
              <a:off x="3455504" y="1257638"/>
              <a:ext cx="2057400" cy="512674"/>
            </a:xfrm>
            <a:prstGeom prst="line">
              <a:avLst/>
            </a:prstGeom>
            <a:noFill/>
            <a:ln w="28575" cap="flat" cmpd="sng" algn="ctr">
              <a:solidFill>
                <a:srgbClr val="F79646">
                  <a:lumMod val="60000"/>
                  <a:lumOff val="40000"/>
                </a:srgbClr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129" name="Straight Connector 128"/>
            <p:cNvCxnSpPr/>
            <p:nvPr/>
          </p:nvCxnSpPr>
          <p:spPr>
            <a:xfrm>
              <a:off x="5791200" y="1257638"/>
              <a:ext cx="1600200" cy="494962"/>
            </a:xfrm>
            <a:prstGeom prst="line">
              <a:avLst/>
            </a:prstGeom>
            <a:noFill/>
            <a:ln w="28575" cap="flat" cmpd="sng" algn="ctr">
              <a:solidFill>
                <a:srgbClr val="8064A2">
                  <a:lumMod val="60000"/>
                  <a:lumOff val="40000"/>
                </a:srgbClr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130" name="Straight Connector 129"/>
            <p:cNvCxnSpPr/>
            <p:nvPr/>
          </p:nvCxnSpPr>
          <p:spPr>
            <a:xfrm>
              <a:off x="5486400" y="1257638"/>
              <a:ext cx="1600200" cy="494962"/>
            </a:xfrm>
            <a:prstGeom prst="line">
              <a:avLst/>
            </a:prstGeom>
            <a:noFill/>
            <a:ln w="28575" cap="flat" cmpd="sng" algn="ctr">
              <a:solidFill>
                <a:srgbClr val="F79646">
                  <a:lumMod val="60000"/>
                  <a:lumOff val="40000"/>
                </a:srgbClr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131" name="Straight Connector 130"/>
            <p:cNvCxnSpPr/>
            <p:nvPr/>
          </p:nvCxnSpPr>
          <p:spPr>
            <a:xfrm flipV="1">
              <a:off x="3733800" y="1794051"/>
              <a:ext cx="3581400" cy="34749"/>
            </a:xfrm>
            <a:prstGeom prst="line">
              <a:avLst/>
            </a:prstGeom>
            <a:noFill/>
            <a:ln w="28575" cap="flat" cmpd="sng" algn="ctr">
              <a:solidFill>
                <a:srgbClr val="8064A2">
                  <a:lumMod val="60000"/>
                  <a:lumOff val="40000"/>
                </a:srgbClr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132" name="Straight Connector 131"/>
            <p:cNvCxnSpPr/>
            <p:nvPr/>
          </p:nvCxnSpPr>
          <p:spPr>
            <a:xfrm flipV="1">
              <a:off x="3429000" y="1717851"/>
              <a:ext cx="3581400" cy="34749"/>
            </a:xfrm>
            <a:prstGeom prst="line">
              <a:avLst/>
            </a:prstGeom>
            <a:noFill/>
            <a:ln w="28575" cap="flat" cmpd="sng" algn="ctr">
              <a:solidFill>
                <a:srgbClr val="F79646">
                  <a:lumMod val="60000"/>
                  <a:lumOff val="40000"/>
                </a:srgbClr>
              </a:solidFill>
              <a:prstDash val="sysDot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sp>
        <p:nvSpPr>
          <p:cNvPr id="213" name="Rounded Rectangle 212"/>
          <p:cNvSpPr/>
          <p:nvPr/>
        </p:nvSpPr>
        <p:spPr>
          <a:xfrm>
            <a:off x="8507896" y="1971906"/>
            <a:ext cx="636104" cy="76199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IGP- Route Advert, Link-State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4" name="Rounded Rectangle 213"/>
          <p:cNvSpPr/>
          <p:nvPr/>
        </p:nvSpPr>
        <p:spPr>
          <a:xfrm>
            <a:off x="8507896" y="2733906"/>
            <a:ext cx="636104" cy="8382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OSPFv2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" name="Rounded Rectangle 214"/>
          <p:cNvSpPr/>
          <p:nvPr/>
        </p:nvSpPr>
        <p:spPr>
          <a:xfrm>
            <a:off x="7871792" y="1971906"/>
            <a:ext cx="636104" cy="76199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 Label Distribution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6" name="Rounded Rectangle 215"/>
          <p:cNvSpPr/>
          <p:nvPr/>
        </p:nvSpPr>
        <p:spPr>
          <a:xfrm>
            <a:off x="7871792" y="2733906"/>
            <a:ext cx="636104" cy="8382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RSVP-TE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7" name="Rounded Rectangle 216"/>
          <p:cNvSpPr/>
          <p:nvPr/>
        </p:nvSpPr>
        <p:spPr>
          <a:xfrm>
            <a:off x="7212496" y="1971906"/>
            <a:ext cx="636104" cy="76199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VPN-IPv4 Route Advert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8" name="Rounded Rectangle 217"/>
          <p:cNvSpPr/>
          <p:nvPr/>
        </p:nvSpPr>
        <p:spPr>
          <a:xfrm>
            <a:off x="7212496" y="2733906"/>
            <a:ext cx="636104" cy="8382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MP-BGP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9" name="Rounded Rectangle 218"/>
          <p:cNvSpPr/>
          <p:nvPr/>
        </p:nvSpPr>
        <p:spPr>
          <a:xfrm>
            <a:off x="6576392" y="1971906"/>
            <a:ext cx="636104" cy="76199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E-BGP  </a:t>
            </a:r>
            <a:r>
              <a:rPr kumimoji="0" lang="en-US" sz="95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learned 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Route Advert 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0" name="Rounded Rectangle 219"/>
          <p:cNvSpPr/>
          <p:nvPr/>
        </p:nvSpPr>
        <p:spPr>
          <a:xfrm>
            <a:off x="6576392" y="2733906"/>
            <a:ext cx="636104" cy="8382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I-BGP + RR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1" name="Rounded Rectangle 220"/>
          <p:cNvSpPr/>
          <p:nvPr/>
        </p:nvSpPr>
        <p:spPr>
          <a:xfrm>
            <a:off x="5917096" y="1971906"/>
            <a:ext cx="636104" cy="76199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 Label Distribution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2" name="Rounded Rectangle 14"/>
          <p:cNvSpPr/>
          <p:nvPr/>
        </p:nvSpPr>
        <p:spPr>
          <a:xfrm>
            <a:off x="5917096" y="2733906"/>
            <a:ext cx="636104" cy="8382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LDP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3" name="Straight Connector 15"/>
          <p:cNvCxnSpPr/>
          <p:nvPr/>
        </p:nvCxnSpPr>
        <p:spPr>
          <a:xfrm>
            <a:off x="5410200" y="2886306"/>
            <a:ext cx="533400" cy="6858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24" name="Straight Connector 16"/>
          <p:cNvCxnSpPr/>
          <p:nvPr/>
        </p:nvCxnSpPr>
        <p:spPr>
          <a:xfrm flipV="1">
            <a:off x="5410200" y="1971906"/>
            <a:ext cx="533402" cy="3048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25" name="Rectangle 3"/>
          <p:cNvSpPr/>
          <p:nvPr/>
        </p:nvSpPr>
        <p:spPr>
          <a:xfrm>
            <a:off x="6096000" y="1066800"/>
            <a:ext cx="289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Distributed Network Functions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each with their own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State Distribution Mechanisms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26" name="Rectangle 1"/>
          <p:cNvSpPr txBox="1">
            <a:spLocks noChangeArrowheads="1"/>
          </p:cNvSpPr>
          <p:nvPr/>
        </p:nvSpPr>
        <p:spPr>
          <a:xfrm>
            <a:off x="228600" y="60325"/>
            <a:ext cx="8610600" cy="685800"/>
          </a:xfrm>
          <a:prstGeom prst="rect">
            <a:avLst/>
          </a:prstGeom>
        </p:spPr>
        <p:txBody>
          <a:bodyPr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4000" kern="0" dirty="0" smtClean="0">
                <a:solidFill>
                  <a:srgbClr val="FFFF00"/>
                </a:solidFill>
              </a:rPr>
              <a:t>Motivation</a:t>
            </a:r>
          </a:p>
        </p:txBody>
      </p:sp>
      <p:sp>
        <p:nvSpPr>
          <p:cNvPr id="110" name="Slide Number Placeholder 109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111" name="Straight Connector 15"/>
          <p:cNvCxnSpPr/>
          <p:nvPr/>
        </p:nvCxnSpPr>
        <p:spPr>
          <a:xfrm>
            <a:off x="5410200" y="2514600"/>
            <a:ext cx="609600" cy="2286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14" name="TextBox 113"/>
          <p:cNvSpPr txBox="1"/>
          <p:nvPr/>
        </p:nvSpPr>
        <p:spPr>
          <a:xfrm>
            <a:off x="0" y="4648200"/>
            <a:ext cx="4648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MPLS doesn’t come </a:t>
            </a:r>
            <a:r>
              <a:rPr lang="en-US" sz="2800" u="sng" dirty="0" smtClean="0"/>
              <a:t>cheap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400" dirty="0" smtClean="0"/>
              <a:t>MPLS additional feature on complex core-routers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400" dirty="0" smtClean="0"/>
              <a:t>Need to support many protocols</a:t>
            </a:r>
            <a:endParaRPr lang="en-US" sz="2800" dirty="0" smtClean="0"/>
          </a:p>
        </p:txBody>
      </p:sp>
      <p:sp>
        <p:nvSpPr>
          <p:cNvPr id="115" name="TextBox 114"/>
          <p:cNvSpPr txBox="1"/>
          <p:nvPr/>
        </p:nvSpPr>
        <p:spPr>
          <a:xfrm>
            <a:off x="4648200" y="4648200"/>
            <a:ext cx="4724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MPLS doesn’t come </a:t>
            </a:r>
            <a:r>
              <a:rPr lang="en-US" sz="2800" u="sng" dirty="0" smtClean="0"/>
              <a:t>simple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rgbClr val="FFFFFF"/>
                </a:solidFill>
              </a:rPr>
              <a:t>IP/MPLS Control plane exceedingly complex</a:t>
            </a:r>
          </a:p>
          <a:p>
            <a:pPr marL="971550" lvl="1" indent="-514350"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5" grpId="0"/>
      <p:bldP spid="114" grpId="0" uiExpand="1" build="allAtOnce"/>
      <p:bldP spid="1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70"/>
          <p:cNvSpPr/>
          <p:nvPr/>
        </p:nvSpPr>
        <p:spPr>
          <a:xfrm>
            <a:off x="4572000" y="4638907"/>
            <a:ext cx="575353" cy="390293"/>
          </a:xfrm>
          <a:prstGeom prst="can">
            <a:avLst>
              <a:gd name="adj" fmla="val 50000"/>
            </a:avLst>
          </a:prstGeom>
          <a:solidFill>
            <a:srgbClr val="4BACC6"/>
          </a:solidFill>
          <a:ln>
            <a:solidFill>
              <a:srgbClr val="EEECE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rot="5400000" flipH="1" flipV="1">
            <a:off x="4988638" y="4487234"/>
            <a:ext cx="229152" cy="229343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4" name="Rounded Rectangle 3"/>
          <p:cNvSpPr/>
          <p:nvPr/>
        </p:nvSpPr>
        <p:spPr>
          <a:xfrm>
            <a:off x="4419600" y="3953518"/>
            <a:ext cx="838200" cy="533812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10800000">
            <a:off x="4419602" y="4428017"/>
            <a:ext cx="304798" cy="287088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7" name="Rounded Rectangle 6"/>
          <p:cNvSpPr/>
          <p:nvPr/>
        </p:nvSpPr>
        <p:spPr>
          <a:xfrm>
            <a:off x="5867400" y="3429000"/>
            <a:ext cx="609600" cy="5715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OSPFv2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81600" y="3429000"/>
            <a:ext cx="659296" cy="5715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RSVP-TE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3429000"/>
            <a:ext cx="609600" cy="5715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MP-BGP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962400" y="3429000"/>
            <a:ext cx="583096" cy="5715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I-BGP + RR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79304" y="3429000"/>
            <a:ext cx="583096" cy="5715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LDP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Down Arrow 71"/>
          <p:cNvSpPr/>
          <p:nvPr/>
        </p:nvSpPr>
        <p:spPr>
          <a:xfrm rot="3594206">
            <a:off x="4708657" y="4688352"/>
            <a:ext cx="95424" cy="153727"/>
          </a:xfrm>
          <a:prstGeom prst="down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isometricRightUp"/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Down Arrow 72"/>
          <p:cNvSpPr/>
          <p:nvPr/>
        </p:nvSpPr>
        <p:spPr>
          <a:xfrm rot="14184123">
            <a:off x="4864568" y="4575469"/>
            <a:ext cx="108213" cy="186277"/>
          </a:xfrm>
          <a:prstGeom prst="down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isometricRightUp"/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ight Arrow 73"/>
          <p:cNvSpPr/>
          <p:nvPr/>
        </p:nvSpPr>
        <p:spPr>
          <a:xfrm rot="10800000">
            <a:off x="4660476" y="4614500"/>
            <a:ext cx="167006" cy="117088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isometricBottomDown"/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ight Arrow 74"/>
          <p:cNvSpPr/>
          <p:nvPr/>
        </p:nvSpPr>
        <p:spPr>
          <a:xfrm rot="276230">
            <a:off x="4857764" y="4697827"/>
            <a:ext cx="167006" cy="117088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isometricBottomDown"/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an 70"/>
          <p:cNvSpPr/>
          <p:nvPr/>
        </p:nvSpPr>
        <p:spPr>
          <a:xfrm>
            <a:off x="8001000" y="4648200"/>
            <a:ext cx="575353" cy="390293"/>
          </a:xfrm>
          <a:prstGeom prst="can">
            <a:avLst>
              <a:gd name="adj" fmla="val 50000"/>
            </a:avLst>
          </a:prstGeom>
          <a:solidFill>
            <a:srgbClr val="4BACC6"/>
          </a:solidFill>
          <a:ln>
            <a:solidFill>
              <a:srgbClr val="EEECE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8417638" y="4496527"/>
            <a:ext cx="229152" cy="229343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2" name="Rounded Rectangle 21"/>
          <p:cNvSpPr/>
          <p:nvPr/>
        </p:nvSpPr>
        <p:spPr>
          <a:xfrm>
            <a:off x="7848600" y="3962811"/>
            <a:ext cx="838200" cy="533812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10800000">
            <a:off x="7848602" y="4437310"/>
            <a:ext cx="304798" cy="287088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4" name="Rounded Rectangle 23"/>
          <p:cNvSpPr/>
          <p:nvPr/>
        </p:nvSpPr>
        <p:spPr>
          <a:xfrm>
            <a:off x="9296400" y="3438293"/>
            <a:ext cx="609600" cy="5715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OSPFv2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610600" y="3438293"/>
            <a:ext cx="659296" cy="5715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RSVP-TE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001000" y="3438293"/>
            <a:ext cx="609600" cy="5715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MP-BGP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391400" y="3438293"/>
            <a:ext cx="583096" cy="5715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I-BGP + RR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808304" y="3438293"/>
            <a:ext cx="583096" cy="5715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LDP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Down Arrow 71"/>
          <p:cNvSpPr/>
          <p:nvPr/>
        </p:nvSpPr>
        <p:spPr>
          <a:xfrm rot="3594206">
            <a:off x="8137657" y="4697645"/>
            <a:ext cx="95424" cy="153727"/>
          </a:xfrm>
          <a:prstGeom prst="down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isometricRightUp"/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Down Arrow 72"/>
          <p:cNvSpPr/>
          <p:nvPr/>
        </p:nvSpPr>
        <p:spPr>
          <a:xfrm rot="14184123">
            <a:off x="8293568" y="4584762"/>
            <a:ext cx="108213" cy="186277"/>
          </a:xfrm>
          <a:prstGeom prst="down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isometricRightUp"/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ight Arrow 73"/>
          <p:cNvSpPr/>
          <p:nvPr/>
        </p:nvSpPr>
        <p:spPr>
          <a:xfrm rot="10800000">
            <a:off x="8089476" y="4623793"/>
            <a:ext cx="167006" cy="117088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isometricBottomDown"/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ight Arrow 74"/>
          <p:cNvSpPr/>
          <p:nvPr/>
        </p:nvSpPr>
        <p:spPr>
          <a:xfrm rot="276230">
            <a:off x="8286764" y="4707120"/>
            <a:ext cx="167006" cy="117088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isometricBottomDown"/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Can 70"/>
          <p:cNvSpPr/>
          <p:nvPr/>
        </p:nvSpPr>
        <p:spPr>
          <a:xfrm>
            <a:off x="685800" y="4648200"/>
            <a:ext cx="575353" cy="390293"/>
          </a:xfrm>
          <a:prstGeom prst="can">
            <a:avLst>
              <a:gd name="adj" fmla="val 50000"/>
            </a:avLst>
          </a:prstGeom>
          <a:solidFill>
            <a:srgbClr val="4BACC6"/>
          </a:solidFill>
          <a:ln>
            <a:solidFill>
              <a:srgbClr val="EEECE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 flipH="1" flipV="1">
            <a:off x="1102438" y="4496527"/>
            <a:ext cx="229152" cy="229343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5" name="Rounded Rectangle 34"/>
          <p:cNvSpPr/>
          <p:nvPr/>
        </p:nvSpPr>
        <p:spPr>
          <a:xfrm>
            <a:off x="533400" y="3962811"/>
            <a:ext cx="838200" cy="533812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0800000">
            <a:off x="533402" y="4437310"/>
            <a:ext cx="304798" cy="287088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7" name="Rounded Rectangle 36"/>
          <p:cNvSpPr/>
          <p:nvPr/>
        </p:nvSpPr>
        <p:spPr>
          <a:xfrm>
            <a:off x="1981200" y="3438293"/>
            <a:ext cx="609600" cy="5715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OSPFv2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295400" y="3438293"/>
            <a:ext cx="659296" cy="5715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RSVP-TE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85800" y="3438293"/>
            <a:ext cx="609600" cy="5715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MP-BGP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6200" y="3438293"/>
            <a:ext cx="583096" cy="5715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I-BGP + RR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-506896" y="3438293"/>
            <a:ext cx="583096" cy="5715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LDP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Down Arrow 71"/>
          <p:cNvSpPr/>
          <p:nvPr/>
        </p:nvSpPr>
        <p:spPr>
          <a:xfrm rot="3594206">
            <a:off x="822457" y="4697645"/>
            <a:ext cx="95424" cy="153727"/>
          </a:xfrm>
          <a:prstGeom prst="down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isometricRightUp"/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Down Arrow 72"/>
          <p:cNvSpPr/>
          <p:nvPr/>
        </p:nvSpPr>
        <p:spPr>
          <a:xfrm rot="14184123">
            <a:off x="978368" y="4584762"/>
            <a:ext cx="108213" cy="186277"/>
          </a:xfrm>
          <a:prstGeom prst="down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isometricRightUp"/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ight Arrow 73"/>
          <p:cNvSpPr/>
          <p:nvPr/>
        </p:nvSpPr>
        <p:spPr>
          <a:xfrm rot="10800000">
            <a:off x="774276" y="4623793"/>
            <a:ext cx="167006" cy="117088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isometricBottomDown"/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ight Arrow 74"/>
          <p:cNvSpPr/>
          <p:nvPr/>
        </p:nvSpPr>
        <p:spPr>
          <a:xfrm rot="276230">
            <a:off x="971564" y="4707120"/>
            <a:ext cx="167006" cy="117088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isometricBottomDown"/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Left-Right Arrow 45"/>
          <p:cNvSpPr/>
          <p:nvPr/>
        </p:nvSpPr>
        <p:spPr>
          <a:xfrm>
            <a:off x="2514600" y="4191000"/>
            <a:ext cx="990600" cy="457200"/>
          </a:xfrm>
          <a:prstGeom prst="left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-Right Arrow 46"/>
          <p:cNvSpPr/>
          <p:nvPr/>
        </p:nvSpPr>
        <p:spPr>
          <a:xfrm>
            <a:off x="6248400" y="4191000"/>
            <a:ext cx="990600" cy="457200"/>
          </a:xfrm>
          <a:prstGeom prst="left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33400" y="5181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Juniper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495800" y="5181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Cisco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924800" y="5181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Brocade</a:t>
            </a:r>
            <a:endParaRPr lang="en-US" dirty="0"/>
          </a:p>
        </p:txBody>
      </p:sp>
      <p:sp>
        <p:nvSpPr>
          <p:cNvPr id="51" name="Rounded Rectangle 50"/>
          <p:cNvSpPr/>
          <p:nvPr/>
        </p:nvSpPr>
        <p:spPr>
          <a:xfrm>
            <a:off x="533400" y="2743200"/>
            <a:ext cx="990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4343400" y="2743200"/>
            <a:ext cx="990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</a:t>
            </a:r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7467600" y="2743200"/>
            <a:ext cx="990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733800" y="685800"/>
            <a:ext cx="213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Auto-Route</a:t>
            </a:r>
          </a:p>
          <a:p>
            <a:pPr algn="ctr"/>
            <a:r>
              <a:rPr lang="en-US" dirty="0" smtClean="0"/>
              <a:t>Auto-Bandwidth</a:t>
            </a:r>
          </a:p>
          <a:p>
            <a:pPr algn="ctr"/>
            <a:r>
              <a:rPr lang="en-US" dirty="0" smtClean="0"/>
              <a:t>Priorities</a:t>
            </a:r>
          </a:p>
          <a:p>
            <a:pPr algn="ctr"/>
            <a:r>
              <a:rPr lang="en-US" dirty="0" smtClean="0"/>
              <a:t>Load-Share</a:t>
            </a:r>
          </a:p>
          <a:p>
            <a:pPr algn="ctr"/>
            <a:r>
              <a:rPr lang="en-US" dirty="0" smtClean="0"/>
              <a:t>DS-TE</a:t>
            </a:r>
          </a:p>
          <a:p>
            <a:pPr algn="ctr"/>
            <a:r>
              <a:rPr lang="en-US" dirty="0" smtClean="0"/>
              <a:t>FRR</a:t>
            </a:r>
          </a:p>
          <a:p>
            <a:pPr algn="ctr"/>
            <a:r>
              <a:rPr lang="en-US" dirty="0" smtClean="0"/>
              <a:t>Re-opt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6858000" y="685800"/>
            <a:ext cx="213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Auto-Route</a:t>
            </a:r>
          </a:p>
          <a:p>
            <a:pPr algn="ctr"/>
            <a:r>
              <a:rPr lang="en-US" dirty="0" smtClean="0"/>
              <a:t>Auto-Bandwidth</a:t>
            </a:r>
          </a:p>
          <a:p>
            <a:pPr algn="ctr"/>
            <a:r>
              <a:rPr lang="en-US" dirty="0" smtClean="0"/>
              <a:t>Priorities</a:t>
            </a:r>
          </a:p>
          <a:p>
            <a:pPr algn="ctr"/>
            <a:r>
              <a:rPr lang="en-US" dirty="0" smtClean="0"/>
              <a:t>Load-Share</a:t>
            </a:r>
          </a:p>
          <a:p>
            <a:pPr algn="ctr"/>
            <a:r>
              <a:rPr lang="en-US" dirty="0" smtClean="0"/>
              <a:t>DS-TE</a:t>
            </a:r>
          </a:p>
          <a:p>
            <a:pPr algn="ctr"/>
            <a:r>
              <a:rPr lang="en-US" dirty="0" smtClean="0"/>
              <a:t>FRR</a:t>
            </a:r>
          </a:p>
          <a:p>
            <a:pPr algn="ctr"/>
            <a:r>
              <a:rPr lang="en-US" dirty="0" smtClean="0"/>
              <a:t>Re-opt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76200" y="685800"/>
            <a:ext cx="213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Auto-Route</a:t>
            </a:r>
          </a:p>
          <a:p>
            <a:pPr algn="ctr"/>
            <a:r>
              <a:rPr lang="en-US" dirty="0" smtClean="0"/>
              <a:t>Auto-Bandwidth</a:t>
            </a:r>
          </a:p>
          <a:p>
            <a:pPr algn="ctr"/>
            <a:r>
              <a:rPr lang="en-US" dirty="0" smtClean="0"/>
              <a:t>Priorities</a:t>
            </a:r>
          </a:p>
          <a:p>
            <a:pPr algn="ctr"/>
            <a:r>
              <a:rPr lang="en-US" dirty="0" smtClean="0"/>
              <a:t>Load-Share</a:t>
            </a:r>
          </a:p>
          <a:p>
            <a:pPr algn="ctr"/>
            <a:r>
              <a:rPr lang="en-US" dirty="0" smtClean="0"/>
              <a:t>DS-TE</a:t>
            </a:r>
          </a:p>
          <a:p>
            <a:pPr algn="ctr"/>
            <a:r>
              <a:rPr lang="en-US" dirty="0" smtClean="0"/>
              <a:t>FRR</a:t>
            </a:r>
          </a:p>
          <a:p>
            <a:pPr algn="ctr"/>
            <a:r>
              <a:rPr lang="en-US" dirty="0" smtClean="0"/>
              <a:t>Re-opt</a:t>
            </a:r>
            <a:endParaRPr lang="en-US" dirty="0"/>
          </a:p>
        </p:txBody>
      </p:sp>
      <p:sp>
        <p:nvSpPr>
          <p:cNvPr id="57" name="Left-Right Arrow 56"/>
          <p:cNvSpPr/>
          <p:nvPr/>
        </p:nvSpPr>
        <p:spPr>
          <a:xfrm>
            <a:off x="2438400" y="1676400"/>
            <a:ext cx="990600" cy="457200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Left-Right Arrow 57"/>
          <p:cNvSpPr/>
          <p:nvPr/>
        </p:nvSpPr>
        <p:spPr>
          <a:xfrm>
            <a:off x="6172200" y="1600200"/>
            <a:ext cx="990600" cy="457200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Multiply 58"/>
          <p:cNvSpPr/>
          <p:nvPr/>
        </p:nvSpPr>
        <p:spPr>
          <a:xfrm>
            <a:off x="2667000" y="1524000"/>
            <a:ext cx="609600" cy="685800"/>
          </a:xfrm>
          <a:prstGeom prst="mathMultiply">
            <a:avLst>
              <a:gd name="adj1" fmla="val 123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>
            <a:off x="6400800" y="1524000"/>
            <a:ext cx="609600" cy="685800"/>
          </a:xfrm>
          <a:prstGeom prst="mathMultiply">
            <a:avLst>
              <a:gd name="adj1" fmla="val 123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1"/>
          <p:cNvSpPr txBox="1">
            <a:spLocks noChangeArrowheads="1"/>
          </p:cNvSpPr>
          <p:nvPr/>
        </p:nvSpPr>
        <p:spPr>
          <a:xfrm>
            <a:off x="228600" y="0"/>
            <a:ext cx="8610600" cy="685800"/>
          </a:xfrm>
          <a:prstGeom prst="rect">
            <a:avLst/>
          </a:prstGeom>
        </p:spPr>
        <p:txBody>
          <a:bodyPr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4000" kern="0" dirty="0" smtClean="0">
                <a:solidFill>
                  <a:srgbClr val="FFFF00"/>
                </a:solidFill>
              </a:rPr>
              <a:t>Motivation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590800" y="59436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 Slow pace of </a:t>
            </a:r>
            <a:r>
              <a:rPr lang="en-US" sz="2800" u="sng" dirty="0" smtClean="0"/>
              <a:t>Innovation</a:t>
            </a:r>
            <a:endParaRPr lang="en-US" sz="2800" u="sng" dirty="0"/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/>
      <p:bldP spid="55" grpId="0"/>
      <p:bldP spid="56" grpId="0"/>
      <p:bldP spid="57" grpId="0" animBg="1"/>
      <p:bldP spid="58" grpId="0" animBg="1"/>
      <p:bldP spid="59" grpId="0" animBg="1"/>
      <p:bldP spid="60" grpId="0" animBg="1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228600" y="76200"/>
            <a:ext cx="8610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Providing MPLS</a:t>
            </a:r>
            <a:r>
              <a:rPr kumimoji="1" 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Services with SDN/OF</a:t>
            </a:r>
            <a:endParaRPr kumimoji="1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1600" y="3352800"/>
            <a:ext cx="7239000" cy="3048000"/>
            <a:chOff x="1143000" y="2971800"/>
            <a:chExt cx="7239000" cy="3048000"/>
          </a:xfrm>
        </p:grpSpPr>
        <p:cxnSp>
          <p:nvCxnSpPr>
            <p:cNvPr id="9" name="Straight Connector 8"/>
            <p:cNvCxnSpPr/>
            <p:nvPr/>
          </p:nvCxnSpPr>
          <p:spPr>
            <a:xfrm rot="10800000">
              <a:off x="4953000" y="3516868"/>
              <a:ext cx="762000" cy="4572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810000" y="4196490"/>
              <a:ext cx="182880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V="1">
              <a:off x="5216611" y="3247079"/>
              <a:ext cx="539578" cy="9144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3719933" y="4258822"/>
              <a:ext cx="635685" cy="106844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5181600" y="4475205"/>
              <a:ext cx="760351" cy="635685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2209800" y="3429000"/>
              <a:ext cx="990600" cy="76749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 flipH="1" flipV="1">
              <a:off x="6019800" y="3581400"/>
              <a:ext cx="685800" cy="5334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5941952" y="4475206"/>
              <a:ext cx="1220849" cy="71188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2438400" y="4475205"/>
              <a:ext cx="1065151" cy="71188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810000" y="4355068"/>
              <a:ext cx="1828800" cy="1588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657600" y="3593068"/>
              <a:ext cx="762000" cy="457202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733800" y="4419600"/>
              <a:ext cx="914400" cy="5334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4212144" y="4223811"/>
              <a:ext cx="1175263" cy="15404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22"/>
            <p:cNvSpPr/>
            <p:nvPr/>
          </p:nvSpPr>
          <p:spPr>
            <a:xfrm>
              <a:off x="1143000" y="2971800"/>
              <a:ext cx="7239000" cy="30480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5400000" flipH="1" flipV="1">
              <a:off x="3689866" y="3244334"/>
              <a:ext cx="545068" cy="9144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029200" y="4393515"/>
              <a:ext cx="760351" cy="63568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/>
          <p:cNvCxnSpPr/>
          <p:nvPr/>
        </p:nvCxnSpPr>
        <p:spPr>
          <a:xfrm rot="5400000" flipH="1" flipV="1">
            <a:off x="3023116" y="1777484"/>
            <a:ext cx="1078468" cy="224790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3213616" y="2882384"/>
            <a:ext cx="1992868" cy="95250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6200000" flipV="1">
            <a:off x="5271016" y="1777484"/>
            <a:ext cx="1078468" cy="224790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6200000" flipV="1">
            <a:off x="4432816" y="2615684"/>
            <a:ext cx="1992868" cy="148590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3962400" y="3048000"/>
            <a:ext cx="1524000" cy="228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OpenFlow</a:t>
            </a:r>
            <a:endParaRPr lang="en-US" dirty="0"/>
          </a:p>
        </p:txBody>
      </p:sp>
      <p:cxnSp>
        <p:nvCxnSpPr>
          <p:cNvPr id="61" name="Straight Connector 60"/>
          <p:cNvCxnSpPr/>
          <p:nvPr/>
        </p:nvCxnSpPr>
        <p:spPr>
          <a:xfrm rot="5400000" flipH="1" flipV="1">
            <a:off x="1956316" y="2768084"/>
            <a:ext cx="2983468" cy="217170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60" idx="0"/>
          </p:cNvCxnSpPr>
          <p:nvPr/>
        </p:nvCxnSpPr>
        <p:spPr>
          <a:xfrm rot="16200000" flipV="1">
            <a:off x="4699516" y="2348984"/>
            <a:ext cx="2983468" cy="300990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60" idx="0"/>
          </p:cNvCxnSpPr>
          <p:nvPr/>
        </p:nvCxnSpPr>
        <p:spPr>
          <a:xfrm rot="5400000" flipH="1">
            <a:off x="3314700" y="3733800"/>
            <a:ext cx="3200400" cy="45720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0" name="AutoShape 22"/>
          <p:cNvSpPr>
            <a:spLocks noChangeArrowheads="1"/>
          </p:cNvSpPr>
          <p:nvPr/>
        </p:nvSpPr>
        <p:spPr bwMode="auto">
          <a:xfrm>
            <a:off x="2514600" y="2362200"/>
            <a:ext cx="43434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NETWORK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OPERATING SYSTEM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2514600" y="1828800"/>
            <a:ext cx="990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Routing</a:t>
            </a:r>
            <a:endParaRPr lang="en-US" sz="1400" b="1" dirty="0"/>
          </a:p>
        </p:txBody>
      </p:sp>
      <p:sp>
        <p:nvSpPr>
          <p:cNvPr id="70" name="Rounded Rectangle 69"/>
          <p:cNvSpPr/>
          <p:nvPr/>
        </p:nvSpPr>
        <p:spPr>
          <a:xfrm>
            <a:off x="3581400" y="1828800"/>
            <a:ext cx="9906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Discovery</a:t>
            </a:r>
            <a:endParaRPr lang="en-US" sz="1400" b="1" dirty="0"/>
          </a:p>
        </p:txBody>
      </p:sp>
      <p:sp>
        <p:nvSpPr>
          <p:cNvPr id="71" name="Rounded Rectangle 70"/>
          <p:cNvSpPr/>
          <p:nvPr/>
        </p:nvSpPr>
        <p:spPr>
          <a:xfrm>
            <a:off x="4648200" y="1828800"/>
            <a:ext cx="1143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Label Distribution</a:t>
            </a:r>
            <a:endParaRPr lang="en-US" sz="1400" b="1" dirty="0"/>
          </a:p>
        </p:txBody>
      </p:sp>
      <p:sp>
        <p:nvSpPr>
          <p:cNvPr id="72" name="Rounded Rectangle 71"/>
          <p:cNvSpPr/>
          <p:nvPr/>
        </p:nvSpPr>
        <p:spPr>
          <a:xfrm>
            <a:off x="5867400" y="1828800"/>
            <a:ext cx="9906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Recovery</a:t>
            </a:r>
            <a:endParaRPr lang="en-US" sz="1400" b="1" dirty="0"/>
          </a:p>
        </p:txBody>
      </p:sp>
      <p:sp>
        <p:nvSpPr>
          <p:cNvPr id="68" name="Rounded Rectangle 67"/>
          <p:cNvSpPr/>
          <p:nvPr/>
        </p:nvSpPr>
        <p:spPr>
          <a:xfrm>
            <a:off x="4038600" y="1143000"/>
            <a:ext cx="990600" cy="457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TE 2.0</a:t>
            </a:r>
            <a:endParaRPr lang="en-US" sz="14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152400" y="4114800"/>
            <a:ext cx="144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Simpler </a:t>
            </a:r>
          </a:p>
          <a:p>
            <a:pPr algn="ctr"/>
            <a:r>
              <a:rPr lang="en-US" dirty="0" smtClean="0"/>
              <a:t>Cheaper</a:t>
            </a:r>
          </a:p>
          <a:p>
            <a:pPr algn="ctr"/>
            <a:r>
              <a:rPr lang="en-US" dirty="0" smtClean="0"/>
              <a:t>Multi-Vendor</a:t>
            </a:r>
          </a:p>
          <a:p>
            <a:pPr algn="ctr"/>
            <a:r>
              <a:rPr lang="en-US" dirty="0" smtClean="0"/>
              <a:t>Data Plane</a:t>
            </a:r>
          </a:p>
          <a:p>
            <a:pPr algn="ctr"/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152400" y="24384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Simpler Control Plane</a:t>
            </a:r>
          </a:p>
          <a:p>
            <a:pPr algn="ctr"/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-76200" y="105787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Services / Network Applications </a:t>
            </a:r>
          </a:p>
          <a:p>
            <a:pPr algn="ctr"/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77" name="Left Brace 76"/>
          <p:cNvSpPr/>
          <p:nvPr/>
        </p:nvSpPr>
        <p:spPr>
          <a:xfrm>
            <a:off x="1600200" y="1905000"/>
            <a:ext cx="381000" cy="15240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>
            <a:off x="2286000" y="1752600"/>
            <a:ext cx="4724400" cy="0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4876800" y="5791200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4876800" y="5791200"/>
            <a:ext cx="152400" cy="152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7315200" y="5791200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5181600" y="60960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SWAP</a:t>
            </a:r>
            <a:endParaRPr lang="en-US" sz="1400" dirty="0"/>
          </a:p>
        </p:txBody>
      </p:sp>
      <p:sp>
        <p:nvSpPr>
          <p:cNvPr id="85" name="TextBox 84"/>
          <p:cNvSpPr txBox="1"/>
          <p:nvPr/>
        </p:nvSpPr>
        <p:spPr>
          <a:xfrm>
            <a:off x="7467600" y="60960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POP</a:t>
            </a:r>
            <a:endParaRPr lang="en-US" sz="1400" dirty="0"/>
          </a:p>
        </p:txBody>
      </p:sp>
      <p:sp>
        <p:nvSpPr>
          <p:cNvPr id="86" name="Rectangle 85"/>
          <p:cNvSpPr/>
          <p:nvPr/>
        </p:nvSpPr>
        <p:spPr>
          <a:xfrm>
            <a:off x="2743200" y="5410200"/>
            <a:ext cx="457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2743200" y="5410200"/>
            <a:ext cx="152400" cy="152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2133600" y="60960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PUSH</a:t>
            </a:r>
            <a:endParaRPr lang="en-US" sz="1400" dirty="0"/>
          </a:p>
        </p:txBody>
      </p:sp>
      <p:grpSp>
        <p:nvGrpSpPr>
          <p:cNvPr id="4" name="Group 88"/>
          <p:cNvGrpSpPr/>
          <p:nvPr/>
        </p:nvGrpSpPr>
        <p:grpSpPr>
          <a:xfrm>
            <a:off x="6705600" y="3505198"/>
            <a:ext cx="609600" cy="457202"/>
            <a:chOff x="1066800" y="1219200"/>
            <a:chExt cx="609600" cy="457202"/>
          </a:xfrm>
        </p:grpSpPr>
        <p:sp>
          <p:nvSpPr>
            <p:cNvPr id="90" name="Can 89"/>
            <p:cNvSpPr/>
            <p:nvPr/>
          </p:nvSpPr>
          <p:spPr>
            <a:xfrm>
              <a:off x="1066800" y="1219201"/>
              <a:ext cx="609600" cy="457201"/>
            </a:xfrm>
            <a:prstGeom prst="can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Down Arrow 90"/>
            <p:cNvSpPr/>
            <p:nvPr/>
          </p:nvSpPr>
          <p:spPr>
            <a:xfrm rot="3594206">
              <a:off x="1214109" y="1314313"/>
              <a:ext cx="111782" cy="16287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Down Arrow 91"/>
            <p:cNvSpPr/>
            <p:nvPr/>
          </p:nvSpPr>
          <p:spPr>
            <a:xfrm rot="14184123">
              <a:off x="1378585" y="1183900"/>
              <a:ext cx="126763" cy="197365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ight Arrow 92"/>
            <p:cNvSpPr/>
            <p:nvPr/>
          </p:nvSpPr>
          <p:spPr>
            <a:xfrm rot="10800000">
              <a:off x="1168399" y="1219200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ight Arrow 93"/>
            <p:cNvSpPr/>
            <p:nvPr/>
          </p:nvSpPr>
          <p:spPr>
            <a:xfrm rot="276230">
              <a:off x="1377431" y="1316812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94"/>
          <p:cNvGrpSpPr/>
          <p:nvPr/>
        </p:nvGrpSpPr>
        <p:grpSpPr>
          <a:xfrm>
            <a:off x="1905000" y="3505200"/>
            <a:ext cx="609600" cy="457202"/>
            <a:chOff x="1066800" y="1219200"/>
            <a:chExt cx="609600" cy="457202"/>
          </a:xfrm>
        </p:grpSpPr>
        <p:sp>
          <p:nvSpPr>
            <p:cNvPr id="96" name="Can 95"/>
            <p:cNvSpPr/>
            <p:nvPr/>
          </p:nvSpPr>
          <p:spPr>
            <a:xfrm>
              <a:off x="1066800" y="1219201"/>
              <a:ext cx="609600" cy="457201"/>
            </a:xfrm>
            <a:prstGeom prst="can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Down Arrow 96"/>
            <p:cNvSpPr/>
            <p:nvPr/>
          </p:nvSpPr>
          <p:spPr>
            <a:xfrm rot="3594206">
              <a:off x="1214109" y="1314313"/>
              <a:ext cx="111782" cy="16287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Down Arrow 97"/>
            <p:cNvSpPr/>
            <p:nvPr/>
          </p:nvSpPr>
          <p:spPr>
            <a:xfrm rot="14184123">
              <a:off x="1378585" y="1183900"/>
              <a:ext cx="126763" cy="197365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ight Arrow 98"/>
            <p:cNvSpPr/>
            <p:nvPr/>
          </p:nvSpPr>
          <p:spPr>
            <a:xfrm rot="10800000">
              <a:off x="1168399" y="1219200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ight Arrow 99"/>
            <p:cNvSpPr/>
            <p:nvPr/>
          </p:nvSpPr>
          <p:spPr>
            <a:xfrm rot="276230">
              <a:off x="1377431" y="1316812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100"/>
          <p:cNvGrpSpPr/>
          <p:nvPr/>
        </p:nvGrpSpPr>
        <p:grpSpPr>
          <a:xfrm>
            <a:off x="2057400" y="5486400"/>
            <a:ext cx="609600" cy="457202"/>
            <a:chOff x="1066800" y="1219200"/>
            <a:chExt cx="609600" cy="457202"/>
          </a:xfrm>
        </p:grpSpPr>
        <p:sp>
          <p:nvSpPr>
            <p:cNvPr id="102" name="Can 101"/>
            <p:cNvSpPr/>
            <p:nvPr/>
          </p:nvSpPr>
          <p:spPr>
            <a:xfrm>
              <a:off x="1066800" y="1219201"/>
              <a:ext cx="609600" cy="457201"/>
            </a:xfrm>
            <a:prstGeom prst="can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Down Arrow 102"/>
            <p:cNvSpPr/>
            <p:nvPr/>
          </p:nvSpPr>
          <p:spPr>
            <a:xfrm rot="3594206">
              <a:off x="1214109" y="1314313"/>
              <a:ext cx="111782" cy="16287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Down Arrow 103"/>
            <p:cNvSpPr/>
            <p:nvPr/>
          </p:nvSpPr>
          <p:spPr>
            <a:xfrm rot="14184123">
              <a:off x="1378585" y="1183900"/>
              <a:ext cx="126763" cy="197365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ight Arrow 104"/>
            <p:cNvSpPr/>
            <p:nvPr/>
          </p:nvSpPr>
          <p:spPr>
            <a:xfrm rot="10800000">
              <a:off x="1168399" y="1219200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ight Arrow 105"/>
            <p:cNvSpPr/>
            <p:nvPr/>
          </p:nvSpPr>
          <p:spPr>
            <a:xfrm rot="276230">
              <a:off x="1377431" y="1316812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106"/>
          <p:cNvGrpSpPr/>
          <p:nvPr/>
        </p:nvGrpSpPr>
        <p:grpSpPr>
          <a:xfrm>
            <a:off x="3352800" y="4419600"/>
            <a:ext cx="609600" cy="457202"/>
            <a:chOff x="1066800" y="1219200"/>
            <a:chExt cx="609600" cy="457202"/>
          </a:xfrm>
        </p:grpSpPr>
        <p:sp>
          <p:nvSpPr>
            <p:cNvPr id="108" name="Can 107"/>
            <p:cNvSpPr/>
            <p:nvPr/>
          </p:nvSpPr>
          <p:spPr>
            <a:xfrm>
              <a:off x="1066800" y="1219201"/>
              <a:ext cx="609600" cy="457201"/>
            </a:xfrm>
            <a:prstGeom prst="can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Down Arrow 108"/>
            <p:cNvSpPr/>
            <p:nvPr/>
          </p:nvSpPr>
          <p:spPr>
            <a:xfrm rot="3594206">
              <a:off x="1214109" y="1314313"/>
              <a:ext cx="111782" cy="16287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Down Arrow 109"/>
            <p:cNvSpPr/>
            <p:nvPr/>
          </p:nvSpPr>
          <p:spPr>
            <a:xfrm rot="14184123">
              <a:off x="1378585" y="1183900"/>
              <a:ext cx="126763" cy="197365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ight Arrow 110"/>
            <p:cNvSpPr/>
            <p:nvPr/>
          </p:nvSpPr>
          <p:spPr>
            <a:xfrm rot="10800000">
              <a:off x="1168399" y="1219200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ight Arrow 111"/>
            <p:cNvSpPr/>
            <p:nvPr/>
          </p:nvSpPr>
          <p:spPr>
            <a:xfrm rot="276230">
              <a:off x="1377431" y="1316812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112"/>
          <p:cNvGrpSpPr/>
          <p:nvPr/>
        </p:nvGrpSpPr>
        <p:grpSpPr>
          <a:xfrm>
            <a:off x="4724400" y="5257800"/>
            <a:ext cx="609600" cy="457202"/>
            <a:chOff x="1066800" y="1219200"/>
            <a:chExt cx="609600" cy="457202"/>
          </a:xfrm>
        </p:grpSpPr>
        <p:sp>
          <p:nvSpPr>
            <p:cNvPr id="114" name="Can 113"/>
            <p:cNvSpPr/>
            <p:nvPr/>
          </p:nvSpPr>
          <p:spPr>
            <a:xfrm>
              <a:off x="1066800" y="1219201"/>
              <a:ext cx="609600" cy="457201"/>
            </a:xfrm>
            <a:prstGeom prst="can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wn Arrow 114"/>
            <p:cNvSpPr/>
            <p:nvPr/>
          </p:nvSpPr>
          <p:spPr>
            <a:xfrm rot="3594206">
              <a:off x="1214109" y="1314313"/>
              <a:ext cx="111782" cy="16287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wn Arrow 115"/>
            <p:cNvSpPr/>
            <p:nvPr/>
          </p:nvSpPr>
          <p:spPr>
            <a:xfrm rot="14184123">
              <a:off x="1378585" y="1183900"/>
              <a:ext cx="126763" cy="197365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ight Arrow 116"/>
            <p:cNvSpPr/>
            <p:nvPr/>
          </p:nvSpPr>
          <p:spPr>
            <a:xfrm rot="10800000">
              <a:off x="1168399" y="1219200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ight Arrow 117"/>
            <p:cNvSpPr/>
            <p:nvPr/>
          </p:nvSpPr>
          <p:spPr>
            <a:xfrm rot="276230">
              <a:off x="1377431" y="1316812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18"/>
          <p:cNvGrpSpPr/>
          <p:nvPr/>
        </p:nvGrpSpPr>
        <p:grpSpPr>
          <a:xfrm>
            <a:off x="5791200" y="4343400"/>
            <a:ext cx="609600" cy="457202"/>
            <a:chOff x="1066800" y="1219200"/>
            <a:chExt cx="609600" cy="457202"/>
          </a:xfrm>
        </p:grpSpPr>
        <p:sp>
          <p:nvSpPr>
            <p:cNvPr id="120" name="Can 119"/>
            <p:cNvSpPr/>
            <p:nvPr/>
          </p:nvSpPr>
          <p:spPr>
            <a:xfrm>
              <a:off x="1066800" y="1219201"/>
              <a:ext cx="609600" cy="457201"/>
            </a:xfrm>
            <a:prstGeom prst="can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wn Arrow 120"/>
            <p:cNvSpPr/>
            <p:nvPr/>
          </p:nvSpPr>
          <p:spPr>
            <a:xfrm rot="3594206">
              <a:off x="1214109" y="1314313"/>
              <a:ext cx="111782" cy="16287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wn Arrow 121"/>
            <p:cNvSpPr/>
            <p:nvPr/>
          </p:nvSpPr>
          <p:spPr>
            <a:xfrm rot="14184123">
              <a:off x="1378585" y="1183900"/>
              <a:ext cx="126763" cy="197365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ight Arrow 122"/>
            <p:cNvSpPr/>
            <p:nvPr/>
          </p:nvSpPr>
          <p:spPr>
            <a:xfrm rot="10800000">
              <a:off x="1168399" y="1219200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ight Arrow 123"/>
            <p:cNvSpPr/>
            <p:nvPr/>
          </p:nvSpPr>
          <p:spPr>
            <a:xfrm rot="276230">
              <a:off x="1377431" y="1316812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124"/>
          <p:cNvGrpSpPr/>
          <p:nvPr/>
        </p:nvGrpSpPr>
        <p:grpSpPr>
          <a:xfrm>
            <a:off x="7162800" y="5334000"/>
            <a:ext cx="609600" cy="457202"/>
            <a:chOff x="1066800" y="1219200"/>
            <a:chExt cx="609600" cy="457202"/>
          </a:xfrm>
        </p:grpSpPr>
        <p:sp>
          <p:nvSpPr>
            <p:cNvPr id="126" name="Can 125"/>
            <p:cNvSpPr/>
            <p:nvPr/>
          </p:nvSpPr>
          <p:spPr>
            <a:xfrm>
              <a:off x="1066800" y="1219201"/>
              <a:ext cx="609600" cy="457201"/>
            </a:xfrm>
            <a:prstGeom prst="can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wn Arrow 126"/>
            <p:cNvSpPr/>
            <p:nvPr/>
          </p:nvSpPr>
          <p:spPr>
            <a:xfrm rot="3594206">
              <a:off x="1214109" y="1314313"/>
              <a:ext cx="111782" cy="16287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wn Arrow 127"/>
            <p:cNvSpPr/>
            <p:nvPr/>
          </p:nvSpPr>
          <p:spPr>
            <a:xfrm rot="14184123">
              <a:off x="1378585" y="1183900"/>
              <a:ext cx="126763" cy="197365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ight Arrow 128"/>
            <p:cNvSpPr/>
            <p:nvPr/>
          </p:nvSpPr>
          <p:spPr>
            <a:xfrm rot="10800000">
              <a:off x="1168399" y="1219200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ight Arrow 129"/>
            <p:cNvSpPr/>
            <p:nvPr/>
          </p:nvSpPr>
          <p:spPr>
            <a:xfrm rot="276230">
              <a:off x="1377431" y="1316812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130"/>
          <p:cNvGrpSpPr/>
          <p:nvPr/>
        </p:nvGrpSpPr>
        <p:grpSpPr>
          <a:xfrm>
            <a:off x="4648200" y="3581400"/>
            <a:ext cx="609600" cy="457202"/>
            <a:chOff x="1066800" y="1219200"/>
            <a:chExt cx="609600" cy="457202"/>
          </a:xfrm>
        </p:grpSpPr>
        <p:sp>
          <p:nvSpPr>
            <p:cNvPr id="132" name="Can 131"/>
            <p:cNvSpPr/>
            <p:nvPr/>
          </p:nvSpPr>
          <p:spPr>
            <a:xfrm>
              <a:off x="1066800" y="1219201"/>
              <a:ext cx="609600" cy="457201"/>
            </a:xfrm>
            <a:prstGeom prst="can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Down Arrow 132"/>
            <p:cNvSpPr/>
            <p:nvPr/>
          </p:nvSpPr>
          <p:spPr>
            <a:xfrm rot="3594206">
              <a:off x="1214109" y="1314313"/>
              <a:ext cx="111782" cy="162877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Down Arrow 133"/>
            <p:cNvSpPr/>
            <p:nvPr/>
          </p:nvSpPr>
          <p:spPr>
            <a:xfrm rot="14184123">
              <a:off x="1378585" y="1183900"/>
              <a:ext cx="126763" cy="197365"/>
            </a:xfrm>
            <a:prstGeom prst="downArrow">
              <a:avLst/>
            </a:prstGeom>
            <a:solidFill>
              <a:schemeClr val="tx1"/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ight Arrow 134"/>
            <p:cNvSpPr/>
            <p:nvPr/>
          </p:nvSpPr>
          <p:spPr>
            <a:xfrm rot="10800000">
              <a:off x="1168399" y="1219200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ight Arrow 135"/>
            <p:cNvSpPr/>
            <p:nvPr/>
          </p:nvSpPr>
          <p:spPr>
            <a:xfrm rot="276230">
              <a:off x="1377431" y="1316812"/>
              <a:ext cx="176947" cy="137161"/>
            </a:xfrm>
            <a:prstGeom prst="rightArrow">
              <a:avLst/>
            </a:prstGeom>
            <a:solidFill>
              <a:schemeClr val="tx1"/>
            </a:solidFill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Slide Number Placeholder 10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56F2-8016-4B24-AF78-7FA03D20BBB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22319</TotalTime>
  <Words>1224</Words>
  <Application>Microsoft Office PowerPoint</Application>
  <PresentationFormat>On-screen Show (4:3)</PresentationFormat>
  <Paragraphs>485</Paragraphs>
  <Slides>28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1_Office Theme</vt:lpstr>
      <vt:lpstr>2_Office Theme</vt:lpstr>
      <vt:lpstr>11_Office Theme</vt:lpstr>
      <vt:lpstr>12_Office Theme</vt:lpstr>
      <vt:lpstr>17_Office Theme</vt:lpstr>
      <vt:lpstr>18_Office Theme</vt:lpstr>
      <vt:lpstr>Why SDN and MPLS?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pac.c Packet &amp; Circuit Convergence  with OpenFlow </dc:title>
  <dc:creator>Saurav Das</dc:creator>
  <cp:lastModifiedBy>Saurav Das</cp:lastModifiedBy>
  <cp:revision>828</cp:revision>
  <dcterms:created xsi:type="dcterms:W3CDTF">2010-10-21T16:08:50Z</dcterms:created>
  <dcterms:modified xsi:type="dcterms:W3CDTF">2011-11-10T20:43:54Z</dcterms:modified>
</cp:coreProperties>
</file>